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drawings/drawing1.xml" ContentType="application/vnd.openxmlformats-officedocument.drawingml.chartshapes+xml"/>
  <Override PartName="/ppt/notesSlides/notesSlide3.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4.xml" ContentType="application/vnd.openxmlformats-officedocument.drawingml.chart+xml"/>
  <Override PartName="/ppt/drawings/drawing2.xml" ContentType="application/vnd.openxmlformats-officedocument.drawingml.chartshapes+xml"/>
  <Override PartName="/ppt/charts/chart5.xml" ContentType="application/vnd.openxmlformats-officedocument.drawingml.chart+xml"/>
  <Override PartName="/ppt/drawings/drawing3.xml" ContentType="application/vnd.openxmlformats-officedocument.drawingml.chartshapes+xml"/>
  <Override PartName="/ppt/charts/chart6.xml" ContentType="application/vnd.openxmlformats-officedocument.drawingml.chart+xml"/>
  <Override PartName="/ppt/drawings/drawing4.xml" ContentType="application/vnd.openxmlformats-officedocument.drawingml.chartshapes+xml"/>
  <Override PartName="/ppt/charts/chart7.xml" ContentType="application/vnd.openxmlformats-officedocument.drawingml.chart+xml"/>
  <Override PartName="/ppt/drawings/drawing5.xml" ContentType="application/vnd.openxmlformats-officedocument.drawingml.chartshapes+xml"/>
  <Override PartName="/ppt/notesSlides/notesSlide53.xml" ContentType="application/vnd.openxmlformats-officedocument.presentationml.notesSlide+xml"/>
  <Override PartName="/ppt/charts/chart8.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8"/>
  </p:notesMasterIdLst>
  <p:sldIdLst>
    <p:sldId id="912" r:id="rId2"/>
    <p:sldId id="915" r:id="rId3"/>
    <p:sldId id="916" r:id="rId4"/>
    <p:sldId id="980" r:id="rId5"/>
    <p:sldId id="1053" r:id="rId6"/>
    <p:sldId id="919" r:id="rId7"/>
    <p:sldId id="1050" r:id="rId8"/>
    <p:sldId id="922" r:id="rId9"/>
    <p:sldId id="923" r:id="rId10"/>
    <p:sldId id="924" r:id="rId11"/>
    <p:sldId id="925" r:id="rId12"/>
    <p:sldId id="926" r:id="rId13"/>
    <p:sldId id="927" r:id="rId14"/>
    <p:sldId id="928" r:id="rId15"/>
    <p:sldId id="929" r:id="rId16"/>
    <p:sldId id="930" r:id="rId17"/>
    <p:sldId id="931" r:id="rId18"/>
    <p:sldId id="985" r:id="rId19"/>
    <p:sldId id="932" r:id="rId20"/>
    <p:sldId id="1051" r:id="rId21"/>
    <p:sldId id="934" r:id="rId22"/>
    <p:sldId id="935" r:id="rId23"/>
    <p:sldId id="936" r:id="rId24"/>
    <p:sldId id="937" r:id="rId25"/>
    <p:sldId id="938" r:id="rId26"/>
    <p:sldId id="941" r:id="rId27"/>
    <p:sldId id="942" r:id="rId28"/>
    <p:sldId id="943" r:id="rId29"/>
    <p:sldId id="944" r:id="rId30"/>
    <p:sldId id="1052" r:id="rId31"/>
    <p:sldId id="946" r:id="rId32"/>
    <p:sldId id="947" r:id="rId33"/>
    <p:sldId id="948" r:id="rId34"/>
    <p:sldId id="949" r:id="rId35"/>
    <p:sldId id="950" r:id="rId36"/>
    <p:sldId id="951" r:id="rId37"/>
    <p:sldId id="952" r:id="rId38"/>
    <p:sldId id="953" r:id="rId39"/>
    <p:sldId id="954" r:id="rId40"/>
    <p:sldId id="955" r:id="rId41"/>
    <p:sldId id="956" r:id="rId42"/>
    <p:sldId id="959" r:id="rId43"/>
    <p:sldId id="960" r:id="rId44"/>
    <p:sldId id="961" r:id="rId45"/>
    <p:sldId id="962" r:id="rId46"/>
    <p:sldId id="963" r:id="rId47"/>
    <p:sldId id="964" r:id="rId48"/>
    <p:sldId id="965" r:id="rId49"/>
    <p:sldId id="966" r:id="rId50"/>
    <p:sldId id="967" r:id="rId51"/>
    <p:sldId id="968" r:id="rId52"/>
    <p:sldId id="969" r:id="rId53"/>
    <p:sldId id="970" r:id="rId54"/>
    <p:sldId id="971" r:id="rId55"/>
    <p:sldId id="972" r:id="rId56"/>
    <p:sldId id="973" r:id="rId57"/>
    <p:sldId id="974" r:id="rId58"/>
    <p:sldId id="975" r:id="rId59"/>
    <p:sldId id="976" r:id="rId60"/>
    <p:sldId id="977" r:id="rId61"/>
    <p:sldId id="978" r:id="rId62"/>
    <p:sldId id="788" r:id="rId63"/>
    <p:sldId id="792" r:id="rId64"/>
    <p:sldId id="982" r:id="rId65"/>
    <p:sldId id="983" r:id="rId66"/>
    <p:sldId id="790" r:id="rId67"/>
    <p:sldId id="791" r:id="rId68"/>
    <p:sldId id="797" r:id="rId69"/>
    <p:sldId id="990" r:id="rId70"/>
    <p:sldId id="991" r:id="rId71"/>
    <p:sldId id="992" r:id="rId72"/>
    <p:sldId id="993" r:id="rId73"/>
    <p:sldId id="994" r:id="rId74"/>
    <p:sldId id="995" r:id="rId75"/>
    <p:sldId id="996" r:id="rId76"/>
    <p:sldId id="997" r:id="rId77"/>
    <p:sldId id="998" r:id="rId78"/>
    <p:sldId id="999" r:id="rId79"/>
    <p:sldId id="1000" r:id="rId80"/>
    <p:sldId id="1001" r:id="rId81"/>
    <p:sldId id="1002" r:id="rId82"/>
    <p:sldId id="1003" r:id="rId83"/>
    <p:sldId id="1004" r:id="rId84"/>
    <p:sldId id="1005" r:id="rId85"/>
    <p:sldId id="1006" r:id="rId86"/>
    <p:sldId id="1007" r:id="rId87"/>
    <p:sldId id="1008" r:id="rId88"/>
    <p:sldId id="1009" r:id="rId89"/>
    <p:sldId id="1010" r:id="rId90"/>
    <p:sldId id="1054" r:id="rId91"/>
    <p:sldId id="1015" r:id="rId92"/>
    <p:sldId id="1012" r:id="rId93"/>
    <p:sldId id="1016" r:id="rId94"/>
    <p:sldId id="1017" r:id="rId95"/>
    <p:sldId id="1018" r:id="rId96"/>
    <p:sldId id="1019" r:id="rId97"/>
    <p:sldId id="1020" r:id="rId98"/>
    <p:sldId id="1021" r:id="rId99"/>
    <p:sldId id="1022" r:id="rId100"/>
    <p:sldId id="1023" r:id="rId101"/>
    <p:sldId id="1024" r:id="rId102"/>
    <p:sldId id="1025" r:id="rId103"/>
    <p:sldId id="1026" r:id="rId104"/>
    <p:sldId id="1027" r:id="rId105"/>
    <p:sldId id="1028" r:id="rId106"/>
    <p:sldId id="1029" r:id="rId107"/>
    <p:sldId id="1032" r:id="rId108"/>
    <p:sldId id="1033" r:id="rId109"/>
    <p:sldId id="1034" r:id="rId110"/>
    <p:sldId id="1035" r:id="rId111"/>
    <p:sldId id="1036" r:id="rId112"/>
    <p:sldId id="1037" r:id="rId113"/>
    <p:sldId id="1030" r:id="rId114"/>
    <p:sldId id="1038" r:id="rId115"/>
    <p:sldId id="1039" r:id="rId116"/>
    <p:sldId id="1040" r:id="rId117"/>
    <p:sldId id="1041" r:id="rId118"/>
    <p:sldId id="1031" r:id="rId119"/>
    <p:sldId id="1056" r:id="rId120"/>
    <p:sldId id="1042" r:id="rId121"/>
    <p:sldId id="1043" r:id="rId122"/>
    <p:sldId id="1044" r:id="rId123"/>
    <p:sldId id="1045" r:id="rId124"/>
    <p:sldId id="1046" r:id="rId125"/>
    <p:sldId id="1047" r:id="rId126"/>
    <p:sldId id="1048" r:id="rId127"/>
  </p:sldIdLst>
  <p:sldSz cx="9144000" cy="6858000" type="screen4x3"/>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FA"/>
    <a:srgbClr val="2B1700"/>
    <a:srgbClr val="532E00"/>
    <a:srgbClr val="EBEBEB"/>
    <a:srgbClr val="E9E9E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0" autoAdjust="0"/>
    <p:restoredTop sz="94310" autoAdjust="0"/>
  </p:normalViewPr>
  <p:slideViewPr>
    <p:cSldViewPr snapToGrid="0">
      <p:cViewPr varScale="1">
        <p:scale>
          <a:sx n="89" d="100"/>
          <a:sy n="89" d="100"/>
        </p:scale>
        <p:origin x="1552"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Target Emissions</c:v>
                </c:pt>
              </c:strCache>
            </c:strRef>
          </c:tx>
          <c:spPr>
            <a:solidFill>
              <a:schemeClr val="accent1"/>
            </a:solidFill>
            <a:ln>
              <a:noFill/>
            </a:ln>
            <a:effectLst/>
          </c:spPr>
          <c:invertIfNegative val="0"/>
          <c:cat>
            <c:strRef>
              <c:f>Sheet1!$A$2</c:f>
              <c:strCache>
                <c:ptCount val="1"/>
                <c:pt idx="0">
                  <c:v>Target</c:v>
                </c:pt>
              </c:strCache>
            </c:strRef>
          </c:cat>
          <c:val>
            <c:numRef>
              <c:f>Sheet1!$B$2</c:f>
              <c:numCache>
                <c:formatCode>General</c:formatCode>
                <c:ptCount val="1"/>
                <c:pt idx="0">
                  <c:v>567</c:v>
                </c:pt>
              </c:numCache>
            </c:numRef>
          </c:val>
          <c:extLst>
            <c:ext xmlns:c16="http://schemas.microsoft.com/office/drawing/2014/chart" uri="{C3380CC4-5D6E-409C-BE32-E72D297353CC}">
              <c16:uniqueId val="{00000000-90D6-1045-82D8-F683D6D6AA6C}"/>
            </c:ext>
          </c:extLst>
        </c:ser>
        <c:ser>
          <c:idx val="1"/>
          <c:order val="1"/>
          <c:tx>
            <c:strRef>
              <c:f>Sheet1!$C$1</c:f>
              <c:strCache>
                <c:ptCount val="1"/>
                <c:pt idx="0">
                  <c:v>Actual Emissions</c:v>
                </c:pt>
              </c:strCache>
            </c:strRef>
          </c:tx>
          <c:spPr>
            <a:solidFill>
              <a:schemeClr val="tx2">
                <a:lumMod val="40000"/>
                <a:lumOff val="60000"/>
              </a:schemeClr>
            </a:solidFill>
            <a:ln>
              <a:noFill/>
            </a:ln>
            <a:effectLst/>
          </c:spPr>
          <c:invertIfNegative val="0"/>
          <c:cat>
            <c:strRef>
              <c:f>Sheet1!$A$2</c:f>
              <c:strCache>
                <c:ptCount val="1"/>
                <c:pt idx="0">
                  <c:v>Target</c:v>
                </c:pt>
              </c:strCache>
            </c:strRef>
          </c:cat>
          <c:val>
            <c:numRef>
              <c:f>Sheet1!$C$2</c:f>
              <c:numCache>
                <c:formatCode>General</c:formatCode>
                <c:ptCount val="1"/>
                <c:pt idx="0">
                  <c:v>707</c:v>
                </c:pt>
              </c:numCache>
            </c:numRef>
          </c:val>
          <c:extLst>
            <c:ext xmlns:c16="http://schemas.microsoft.com/office/drawing/2014/chart" uri="{C3380CC4-5D6E-409C-BE32-E72D297353CC}">
              <c16:uniqueId val="{00000001-90D6-1045-82D8-F683D6D6AA6C}"/>
            </c:ext>
          </c:extLst>
        </c:ser>
        <c:dLbls>
          <c:showLegendKey val="0"/>
          <c:showVal val="0"/>
          <c:showCatName val="0"/>
          <c:showSerName val="0"/>
          <c:showPercent val="0"/>
          <c:showBubbleSize val="0"/>
        </c:dLbls>
        <c:gapWidth val="219"/>
        <c:overlap val="-27"/>
        <c:axId val="-2092879416"/>
        <c:axId val="-2092895352"/>
      </c:barChart>
      <c:catAx>
        <c:axId val="-2092879416"/>
        <c:scaling>
          <c:orientation val="minMax"/>
        </c:scaling>
        <c:delete val="1"/>
        <c:axPos val="b"/>
        <c:numFmt formatCode="General" sourceLinked="1"/>
        <c:majorTickMark val="none"/>
        <c:minorTickMark val="none"/>
        <c:tickLblPos val="nextTo"/>
        <c:crossAx val="-2092895352"/>
        <c:crosses val="autoZero"/>
        <c:auto val="1"/>
        <c:lblAlgn val="ctr"/>
        <c:lblOffset val="100"/>
        <c:noMultiLvlLbl val="0"/>
      </c:catAx>
      <c:valAx>
        <c:axId val="-209289535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solidFill>
                      <a:schemeClr val="tx1"/>
                    </a:solidFill>
                  </a:rPr>
                  <a:t>Mt </a:t>
                </a:r>
                <a:r>
                  <a:rPr lang="en-US" sz="1330" b="0" i="0" u="none" strike="noStrike" baseline="0" dirty="0">
                    <a:solidFill>
                      <a:schemeClr val="tx1"/>
                    </a:solidFill>
                    <a:effectLst/>
                  </a:rPr>
                  <a:t>CO</a:t>
                </a:r>
                <a:r>
                  <a:rPr lang="en-US" sz="1330" b="0" i="0" u="none" strike="noStrike" baseline="-25000" dirty="0">
                    <a:solidFill>
                      <a:schemeClr val="tx1"/>
                    </a:solidFill>
                    <a:effectLst/>
                  </a:rPr>
                  <a:t>2</a:t>
                </a:r>
                <a:r>
                  <a:rPr lang="en-US" sz="1330" b="0" i="0" u="none" strike="noStrike" baseline="0" dirty="0">
                    <a:solidFill>
                      <a:schemeClr val="tx1"/>
                    </a:solidFill>
                    <a:effectLst/>
                  </a:rPr>
                  <a:t>-eq</a:t>
                </a:r>
                <a:r>
                  <a:rPr lang="en-US" sz="1330" b="0" i="0" u="none" strike="noStrike" baseline="0" dirty="0">
                    <a:solidFill>
                      <a:schemeClr val="tx1"/>
                    </a:solidFill>
                  </a:rPr>
                  <a:t> </a:t>
                </a:r>
                <a:endParaRPr lang="en-US" dirty="0">
                  <a:solidFill>
                    <a:schemeClr val="tx1"/>
                  </a:solidFill>
                </a:endParaRPr>
              </a:p>
            </c:rich>
          </c:tx>
          <c:layout>
            <c:manualLayout>
              <c:xMode val="edge"/>
              <c:yMode val="edge"/>
              <c:x val="0"/>
              <c:y val="0.3632635647816749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928794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018170805572406E-2"/>
          <c:y val="4.0344286823633897E-2"/>
          <c:w val="0.89080738946093296"/>
          <c:h val="0.78258914997932205"/>
        </c:manualLayout>
      </c:layout>
      <c:barChart>
        <c:barDir val="col"/>
        <c:grouping val="clustered"/>
        <c:varyColors val="0"/>
        <c:ser>
          <c:idx val="3"/>
          <c:order val="0"/>
          <c:tx>
            <c:strRef>
              <c:f>Sheet1!$C$1</c:f>
              <c:strCache>
                <c:ptCount val="1"/>
                <c:pt idx="0">
                  <c:v>Backchecks</c:v>
                </c:pt>
              </c:strCache>
            </c:strRef>
          </c:tx>
          <c:spPr>
            <a:solidFill>
              <a:srgbClr val="00B050"/>
            </a:solidFill>
            <a:ln>
              <a:solidFill>
                <a:schemeClr val="bg1">
                  <a:lumMod val="20000"/>
                  <a:lumOff val="80000"/>
                </a:schemeClr>
              </a:solidFill>
            </a:ln>
            <a:effectLst/>
          </c:spPr>
          <c:invertIfNegative val="0"/>
          <c:cat>
            <c:numRef>
              <c:f>Sheet1!$A$2:$A$82</c:f>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f>Sheet1!$C$2:$C$82</c:f>
              <c:numCache>
                <c:formatCode>General</c:formatCode>
                <c:ptCount val="81"/>
                <c:pt idx="0">
                  <c:v>1.4</c:v>
                </c:pt>
                <c:pt idx="1">
                  <c:v>2.8</c:v>
                </c:pt>
                <c:pt idx="2">
                  <c:v>1.4</c:v>
                </c:pt>
                <c:pt idx="3">
                  <c:v>2.8</c:v>
                </c:pt>
                <c:pt idx="4">
                  <c:v>0</c:v>
                </c:pt>
                <c:pt idx="5">
                  <c:v>4.3</c:v>
                </c:pt>
                <c:pt idx="6">
                  <c:v>0</c:v>
                </c:pt>
                <c:pt idx="7">
                  <c:v>0</c:v>
                </c:pt>
                <c:pt idx="8">
                  <c:v>0</c:v>
                </c:pt>
                <c:pt idx="9">
                  <c:v>0</c:v>
                </c:pt>
                <c:pt idx="10">
                  <c:v>0</c:v>
                </c:pt>
                <c:pt idx="11">
                  <c:v>1.4</c:v>
                </c:pt>
                <c:pt idx="12">
                  <c:v>4.3</c:v>
                </c:pt>
                <c:pt idx="13">
                  <c:v>1.4</c:v>
                </c:pt>
                <c:pt idx="14">
                  <c:v>2.9</c:v>
                </c:pt>
                <c:pt idx="15">
                  <c:v>4.3</c:v>
                </c:pt>
                <c:pt idx="16">
                  <c:v>0</c:v>
                </c:pt>
                <c:pt idx="17">
                  <c:v>2.8</c:v>
                </c:pt>
                <c:pt idx="18">
                  <c:v>5.8</c:v>
                </c:pt>
                <c:pt idx="19">
                  <c:v>7.2</c:v>
                </c:pt>
                <c:pt idx="20">
                  <c:v>1.4</c:v>
                </c:pt>
                <c:pt idx="21">
                  <c:v>0</c:v>
                </c:pt>
                <c:pt idx="22">
                  <c:v>0</c:v>
                </c:pt>
                <c:pt idx="23">
                  <c:v>1.4</c:v>
                </c:pt>
                <c:pt idx="24">
                  <c:v>0</c:v>
                </c:pt>
                <c:pt idx="25">
                  <c:v>2.9</c:v>
                </c:pt>
                <c:pt idx="26">
                  <c:v>4.3</c:v>
                </c:pt>
                <c:pt idx="27">
                  <c:v>1.4</c:v>
                </c:pt>
                <c:pt idx="28">
                  <c:v>0</c:v>
                </c:pt>
                <c:pt idx="29">
                  <c:v>4.3</c:v>
                </c:pt>
                <c:pt idx="30">
                  <c:v>2.9</c:v>
                </c:pt>
                <c:pt idx="31">
                  <c:v>1.4</c:v>
                </c:pt>
                <c:pt idx="32">
                  <c:v>1.4</c:v>
                </c:pt>
                <c:pt idx="33">
                  <c:v>2.9</c:v>
                </c:pt>
                <c:pt idx="34">
                  <c:v>0</c:v>
                </c:pt>
                <c:pt idx="35">
                  <c:v>0</c:v>
                </c:pt>
                <c:pt idx="36">
                  <c:v>0</c:v>
                </c:pt>
                <c:pt idx="37">
                  <c:v>2.9</c:v>
                </c:pt>
                <c:pt idx="38">
                  <c:v>1.4</c:v>
                </c:pt>
                <c:pt idx="39">
                  <c:v>0</c:v>
                </c:pt>
                <c:pt idx="40">
                  <c:v>1.4</c:v>
                </c:pt>
                <c:pt idx="41">
                  <c:v>1.4</c:v>
                </c:pt>
                <c:pt idx="42">
                  <c:v>1.4</c:v>
                </c:pt>
                <c:pt idx="43">
                  <c:v>0</c:v>
                </c:pt>
                <c:pt idx="44">
                  <c:v>0</c:v>
                </c:pt>
                <c:pt idx="45">
                  <c:v>1.4</c:v>
                </c:pt>
                <c:pt idx="46">
                  <c:v>0</c:v>
                </c:pt>
                <c:pt idx="47">
                  <c:v>0</c:v>
                </c:pt>
                <c:pt idx="48">
                  <c:v>0</c:v>
                </c:pt>
                <c:pt idx="49">
                  <c:v>0</c:v>
                </c:pt>
                <c:pt idx="50">
                  <c:v>0</c:v>
                </c:pt>
                <c:pt idx="51">
                  <c:v>0</c:v>
                </c:pt>
                <c:pt idx="52">
                  <c:v>1.4</c:v>
                </c:pt>
                <c:pt idx="53">
                  <c:v>0</c:v>
                </c:pt>
                <c:pt idx="54">
                  <c:v>0</c:v>
                </c:pt>
                <c:pt idx="55">
                  <c:v>0</c:v>
                </c:pt>
                <c:pt idx="56">
                  <c:v>0</c:v>
                </c:pt>
                <c:pt idx="57">
                  <c:v>0</c:v>
                </c:pt>
                <c:pt idx="58">
                  <c:v>1.4</c:v>
                </c:pt>
                <c:pt idx="59">
                  <c:v>0</c:v>
                </c:pt>
                <c:pt idx="60">
                  <c:v>0</c:v>
                </c:pt>
                <c:pt idx="61">
                  <c:v>0</c:v>
                </c:pt>
                <c:pt idx="62">
                  <c:v>0</c:v>
                </c:pt>
                <c:pt idx="63">
                  <c:v>0</c:v>
                </c:pt>
                <c:pt idx="64">
                  <c:v>0</c:v>
                </c:pt>
                <c:pt idx="65">
                  <c:v>1.4</c:v>
                </c:pt>
                <c:pt idx="66">
                  <c:v>1.4</c:v>
                </c:pt>
                <c:pt idx="67">
                  <c:v>0</c:v>
                </c:pt>
                <c:pt idx="68">
                  <c:v>0</c:v>
                </c:pt>
                <c:pt idx="69">
                  <c:v>0</c:v>
                </c:pt>
                <c:pt idx="70">
                  <c:v>0</c:v>
                </c:pt>
                <c:pt idx="71">
                  <c:v>0</c:v>
                </c:pt>
                <c:pt idx="72">
                  <c:v>0</c:v>
                </c:pt>
                <c:pt idx="73">
                  <c:v>0</c:v>
                </c:pt>
                <c:pt idx="74">
                  <c:v>0</c:v>
                </c:pt>
                <c:pt idx="75">
                  <c:v>0</c:v>
                </c:pt>
                <c:pt idx="76">
                  <c:v>0</c:v>
                </c:pt>
                <c:pt idx="77">
                  <c:v>1.4</c:v>
                </c:pt>
                <c:pt idx="78">
                  <c:v>0</c:v>
                </c:pt>
                <c:pt idx="79">
                  <c:v>1.4</c:v>
                </c:pt>
                <c:pt idx="80">
                  <c:v>0</c:v>
                </c:pt>
              </c:numCache>
            </c:numRef>
          </c:val>
          <c:extLst>
            <c:ext xmlns:c16="http://schemas.microsoft.com/office/drawing/2014/chart" uri="{C3380CC4-5D6E-409C-BE32-E72D297353CC}">
              <c16:uniqueId val="{00000001-6C19-E943-94C7-88BE3E8E004F}"/>
            </c:ext>
          </c:extLst>
        </c:ser>
        <c:dLbls>
          <c:showLegendKey val="0"/>
          <c:showVal val="0"/>
          <c:showCatName val="0"/>
          <c:showSerName val="0"/>
          <c:showPercent val="0"/>
          <c:showBubbleSize val="0"/>
        </c:dLbls>
        <c:gapWidth val="0"/>
        <c:overlap val="100"/>
        <c:axId val="-2126937656"/>
        <c:axId val="-2126934232"/>
        <c:extLst/>
      </c:barChart>
      <c:catAx>
        <c:axId val="-2126937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2126934232"/>
        <c:crosses val="autoZero"/>
        <c:auto val="1"/>
        <c:lblAlgn val="ctr"/>
        <c:lblOffset val="100"/>
        <c:tickLblSkip val="20"/>
        <c:noMultiLvlLbl val="0"/>
      </c:catAx>
      <c:valAx>
        <c:axId val="-2126934232"/>
        <c:scaling>
          <c:orientation val="minMax"/>
          <c:max val="20"/>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2126937656"/>
        <c:crosses val="autoZero"/>
        <c:crossBetween val="between"/>
        <c:majorUnit val="5"/>
      </c:valAx>
      <c:spPr>
        <a:noFill/>
        <a:ln>
          <a:noFill/>
        </a:ln>
        <a:effectLst/>
      </c:spPr>
    </c:plotArea>
    <c:plotVisOnly val="1"/>
    <c:dispBlanksAs val="gap"/>
    <c:showDLblsOverMax val="0"/>
  </c:chart>
  <c:spPr>
    <a:noFill/>
    <a:ln>
      <a:noFill/>
    </a:ln>
    <a:effectLst/>
  </c:spPr>
  <c:txPr>
    <a:bodyPr/>
    <a:lstStyle/>
    <a:p>
      <a:pPr>
        <a:defRPr sz="1200">
          <a:solidFill>
            <a:schemeClr val="bg1"/>
          </a:solidFill>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275311730194197E-2"/>
          <c:y val="6.5189189189189201E-2"/>
          <c:w val="0.91891303391545298"/>
          <c:h val="0.909585585585586"/>
        </c:manualLayout>
      </c:layout>
      <c:barChart>
        <c:barDir val="col"/>
        <c:grouping val="clustered"/>
        <c:varyColors val="0"/>
        <c:ser>
          <c:idx val="0"/>
          <c:order val="0"/>
          <c:tx>
            <c:strRef>
              <c:f>Sheet1!$B$1</c:f>
              <c:strCache>
                <c:ptCount val="1"/>
                <c:pt idx="0">
                  <c:v>cost per ton avoided</c:v>
                </c:pt>
              </c:strCache>
            </c:strRef>
          </c:tx>
          <c:spPr>
            <a:solidFill>
              <a:schemeClr val="tx1"/>
            </a:solidFill>
            <a:ln>
              <a:noFill/>
            </a:ln>
            <a:effectLst/>
          </c:spPr>
          <c:invertIfNegative val="0"/>
          <c:dPt>
            <c:idx val="0"/>
            <c:invertIfNegative val="0"/>
            <c:bubble3D val="0"/>
            <c:spPr>
              <a:solidFill>
                <a:schemeClr val="tx1">
                  <a:lumMod val="40000"/>
                  <a:lumOff val="60000"/>
                </a:schemeClr>
              </a:solidFill>
              <a:ln>
                <a:noFill/>
              </a:ln>
              <a:effectLst/>
            </c:spPr>
            <c:extLst>
              <c:ext xmlns:c16="http://schemas.microsoft.com/office/drawing/2014/chart" uri="{C3380CC4-5D6E-409C-BE32-E72D297353CC}">
                <c16:uniqueId val="{00000001-79B4-EE4D-85A5-FA0DE714CAD1}"/>
              </c:ext>
            </c:extLst>
          </c:dPt>
          <c:dPt>
            <c:idx val="1"/>
            <c:invertIfNegative val="0"/>
            <c:bubble3D val="0"/>
            <c:spPr>
              <a:solidFill>
                <a:srgbClr val="FFFFFF">
                  <a:lumMod val="75000"/>
                </a:srgbClr>
              </a:solidFill>
              <a:ln>
                <a:noFill/>
              </a:ln>
              <a:effectLst/>
            </c:spPr>
            <c:extLst>
              <c:ext xmlns:c16="http://schemas.microsoft.com/office/drawing/2014/chart" uri="{C3380CC4-5D6E-409C-BE32-E72D297353CC}">
                <c16:uniqueId val="{00000003-79B4-EE4D-85A5-FA0DE714CAD1}"/>
              </c:ext>
            </c:extLst>
          </c:dPt>
          <c:dPt>
            <c:idx val="2"/>
            <c:invertIfNegative val="0"/>
            <c:bubble3D val="0"/>
            <c:spPr>
              <a:solidFill>
                <a:srgbClr val="FFCC00">
                  <a:lumMod val="40000"/>
                  <a:lumOff val="60000"/>
                </a:srgbClr>
              </a:solidFill>
              <a:ln>
                <a:noFill/>
              </a:ln>
              <a:effectLst/>
            </c:spPr>
            <c:extLst>
              <c:ext xmlns:c16="http://schemas.microsoft.com/office/drawing/2014/chart" uri="{C3380CC4-5D6E-409C-BE32-E72D297353CC}">
                <c16:uniqueId val="{00000005-79B4-EE4D-85A5-FA0DE714CAD1}"/>
              </c:ext>
            </c:extLst>
          </c:dPt>
          <c:dPt>
            <c:idx val="3"/>
            <c:invertIfNegative val="0"/>
            <c:bubble3D val="0"/>
            <c:spPr>
              <a:solidFill>
                <a:srgbClr val="941100">
                  <a:lumMod val="40000"/>
                  <a:lumOff val="60000"/>
                </a:srgbClr>
              </a:solidFill>
              <a:ln>
                <a:noFill/>
              </a:ln>
              <a:effectLst/>
            </c:spPr>
            <c:extLst>
              <c:ext xmlns:c16="http://schemas.microsoft.com/office/drawing/2014/chart" uri="{C3380CC4-5D6E-409C-BE32-E72D297353CC}">
                <c16:uniqueId val="{00000007-79B4-EE4D-85A5-FA0DE714CAD1}"/>
              </c:ext>
            </c:extLst>
          </c:dPt>
          <c:dPt>
            <c:idx val="4"/>
            <c:invertIfNegative val="0"/>
            <c:bubble3D val="0"/>
            <c:spPr>
              <a:solidFill>
                <a:srgbClr val="A1B76D">
                  <a:lumMod val="60000"/>
                  <a:lumOff val="40000"/>
                </a:srgbClr>
              </a:solidFill>
              <a:ln>
                <a:noFill/>
              </a:ln>
              <a:effectLst/>
            </c:spPr>
            <c:extLst>
              <c:ext xmlns:c16="http://schemas.microsoft.com/office/drawing/2014/chart" uri="{C3380CC4-5D6E-409C-BE32-E72D297353CC}">
                <c16:uniqueId val="{00000009-79B4-EE4D-85A5-FA0DE714CAD1}"/>
              </c:ext>
            </c:extLst>
          </c:dPt>
          <c:dPt>
            <c:idx val="7"/>
            <c:invertIfNegative val="0"/>
            <c:bubble3D val="0"/>
            <c:spPr>
              <a:solidFill>
                <a:srgbClr val="F79646">
                  <a:lumMod val="60000"/>
                  <a:lumOff val="40000"/>
                </a:srgbClr>
              </a:solidFill>
              <a:ln>
                <a:noFill/>
              </a:ln>
              <a:effectLst/>
            </c:spPr>
            <c:extLst>
              <c:ext xmlns:c16="http://schemas.microsoft.com/office/drawing/2014/chart" uri="{C3380CC4-5D6E-409C-BE32-E72D297353CC}">
                <c16:uniqueId val="{0000000B-79B4-EE4D-85A5-FA0DE714CAD1}"/>
              </c:ext>
            </c:extLst>
          </c:dPt>
          <c:dPt>
            <c:idx val="8"/>
            <c:invertIfNegative val="0"/>
            <c:bubble3D val="0"/>
            <c:spPr>
              <a:solidFill>
                <a:srgbClr val="7030A0"/>
              </a:solidFill>
              <a:ln>
                <a:noFill/>
              </a:ln>
              <a:effectLst/>
            </c:spPr>
            <c:extLst>
              <c:ext xmlns:c16="http://schemas.microsoft.com/office/drawing/2014/chart" uri="{C3380CC4-5D6E-409C-BE32-E72D297353CC}">
                <c16:uniqueId val="{0000000D-79B4-EE4D-85A5-FA0DE714CAD1}"/>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9B4-EE4D-85A5-FA0DE714CAD1}"/>
                </c:ext>
              </c:extLst>
            </c:dLbl>
            <c:dLbl>
              <c:idx val="1"/>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9B4-EE4D-85A5-FA0DE714CAD1}"/>
                </c:ext>
              </c:extLst>
            </c:dLbl>
            <c:dLbl>
              <c:idx val="2"/>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9B4-EE4D-85A5-FA0DE714CAD1}"/>
                </c:ext>
              </c:extLst>
            </c:dLbl>
            <c:dLbl>
              <c:idx val="3"/>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9B4-EE4D-85A5-FA0DE714CAD1}"/>
                </c:ext>
              </c:extLst>
            </c:dLbl>
            <c:dLbl>
              <c:idx val="4"/>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9B4-EE4D-85A5-FA0DE714CAD1}"/>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Rebates for appliance upgrade</c:v>
                </c:pt>
                <c:pt idx="1">
                  <c:v>Rebates for reducing electricity use</c:v>
                </c:pt>
                <c:pt idx="2">
                  <c:v>Fuel Economy Standards</c:v>
                </c:pt>
                <c:pt idx="3">
                  <c:v>Rebates for efficient vehicles</c:v>
                </c:pt>
                <c:pt idx="4">
                  <c:v>Residential weatherization</c:v>
                </c:pt>
                <c:pt idx="6">
                  <c:v>RGGI</c:v>
                </c:pt>
                <c:pt idx="7">
                  <c:v>EU ETS</c:v>
                </c:pt>
                <c:pt idx="8">
                  <c:v>California CaT</c:v>
                </c:pt>
              </c:strCache>
            </c:strRef>
          </c:cat>
          <c:val>
            <c:numRef>
              <c:f>Sheet1!$B$2:$B$10</c:f>
              <c:numCache>
                <c:formatCode>0.00</c:formatCode>
                <c:ptCount val="9"/>
                <c:pt idx="0">
                  <c:v>602.69284926279795</c:v>
                </c:pt>
                <c:pt idx="1">
                  <c:v>467.79642651891191</c:v>
                </c:pt>
                <c:pt idx="2">
                  <c:v>326.594818923719</c:v>
                </c:pt>
                <c:pt idx="3">
                  <c:v>313.30554314873717</c:v>
                </c:pt>
                <c:pt idx="4">
                  <c:v>207.077678808</c:v>
                </c:pt>
                <c:pt idx="6" formatCode="General">
                  <c:v>5</c:v>
                </c:pt>
                <c:pt idx="7" formatCode="General">
                  <c:v>5</c:v>
                </c:pt>
                <c:pt idx="8" formatCode="General">
                  <c:v>13</c:v>
                </c:pt>
              </c:numCache>
            </c:numRef>
          </c:val>
          <c:extLst>
            <c:ext xmlns:c16="http://schemas.microsoft.com/office/drawing/2014/chart" uri="{C3380CC4-5D6E-409C-BE32-E72D297353CC}">
              <c16:uniqueId val="{0000000E-79B4-EE4D-85A5-FA0DE714CAD1}"/>
            </c:ext>
          </c:extLst>
        </c:ser>
        <c:dLbls>
          <c:showLegendKey val="0"/>
          <c:showVal val="0"/>
          <c:showCatName val="0"/>
          <c:showSerName val="0"/>
          <c:showPercent val="0"/>
          <c:showBubbleSize val="0"/>
        </c:dLbls>
        <c:gapWidth val="14"/>
        <c:overlap val="-27"/>
        <c:axId val="-2082589736"/>
        <c:axId val="-2082973784"/>
      </c:barChart>
      <c:catAx>
        <c:axId val="-2082589736"/>
        <c:scaling>
          <c:orientation val="minMax"/>
        </c:scaling>
        <c:delete val="1"/>
        <c:axPos val="b"/>
        <c:numFmt formatCode="General" sourceLinked="1"/>
        <c:majorTickMark val="out"/>
        <c:minorTickMark val="none"/>
        <c:tickLblPos val="nextTo"/>
        <c:crossAx val="-2082973784"/>
        <c:crosses val="autoZero"/>
        <c:auto val="1"/>
        <c:lblAlgn val="ctr"/>
        <c:lblOffset val="100"/>
        <c:noMultiLvlLbl val="0"/>
      </c:catAx>
      <c:valAx>
        <c:axId val="-2082973784"/>
        <c:scaling>
          <c:orientation val="minMax"/>
          <c:max val="700"/>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0825897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018170805572406E-2"/>
          <c:y val="4.0344286823633897E-2"/>
          <c:w val="0.89080738946093296"/>
          <c:h val="0.78258914997932205"/>
        </c:manualLayout>
      </c:layout>
      <c:barChart>
        <c:barDir val="col"/>
        <c:grouping val="clustered"/>
        <c:varyColors val="0"/>
        <c:ser>
          <c:idx val="0"/>
          <c:order val="0"/>
          <c:tx>
            <c:strRef>
              <c:f>Sheet1!$B$1</c:f>
              <c:strCache>
                <c:ptCount val="1"/>
                <c:pt idx="0">
                  <c:v>Status Quo</c:v>
                </c:pt>
              </c:strCache>
            </c:strRef>
          </c:tx>
          <c:spPr>
            <a:solidFill>
              <a:schemeClr val="tx1">
                <a:lumMod val="60000"/>
                <a:lumOff val="40000"/>
              </a:schemeClr>
            </a:solidFill>
            <a:ln>
              <a:solidFill>
                <a:schemeClr val="bg2"/>
              </a:solidFill>
            </a:ln>
            <a:effectLst/>
          </c:spPr>
          <c:invertIfNegative val="0"/>
          <c:cat>
            <c:numRef>
              <c:f>Sheet1!$A$2:$A$82</c:f>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f>Sheet1!$B$2:$B$82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1.3</c:v>
                </c:pt>
                <c:pt idx="17">
                  <c:v>2.6</c:v>
                </c:pt>
                <c:pt idx="18">
                  <c:v>2.6</c:v>
                </c:pt>
                <c:pt idx="19">
                  <c:v>1.3</c:v>
                </c:pt>
                <c:pt idx="20">
                  <c:v>1.3</c:v>
                </c:pt>
                <c:pt idx="21">
                  <c:v>5.4</c:v>
                </c:pt>
                <c:pt idx="22">
                  <c:v>12.1</c:v>
                </c:pt>
                <c:pt idx="23">
                  <c:v>6.7</c:v>
                </c:pt>
                <c:pt idx="24">
                  <c:v>5.4</c:v>
                </c:pt>
                <c:pt idx="25">
                  <c:v>5.4</c:v>
                </c:pt>
                <c:pt idx="26">
                  <c:v>13.5</c:v>
                </c:pt>
                <c:pt idx="27">
                  <c:v>17.55</c:v>
                </c:pt>
                <c:pt idx="28">
                  <c:v>10.8</c:v>
                </c:pt>
                <c:pt idx="29">
                  <c:v>6.7</c:v>
                </c:pt>
                <c:pt idx="30">
                  <c:v>2.6</c:v>
                </c:pt>
                <c:pt idx="31">
                  <c:v>1.3</c:v>
                </c:pt>
                <c:pt idx="32">
                  <c:v>0</c:v>
                </c:pt>
                <c:pt idx="33">
                  <c:v>0</c:v>
                </c:pt>
                <c:pt idx="34">
                  <c:v>0</c:v>
                </c:pt>
                <c:pt idx="35">
                  <c:v>0</c:v>
                </c:pt>
                <c:pt idx="36">
                  <c:v>0</c:v>
                </c:pt>
                <c:pt idx="37">
                  <c:v>1.3</c:v>
                </c:pt>
                <c:pt idx="38">
                  <c:v>0</c:v>
                </c:pt>
                <c:pt idx="39">
                  <c:v>0</c:v>
                </c:pt>
                <c:pt idx="40">
                  <c:v>0</c:v>
                </c:pt>
                <c:pt idx="41">
                  <c:v>0</c:v>
                </c:pt>
                <c:pt idx="42">
                  <c:v>0</c:v>
                </c:pt>
                <c:pt idx="43">
                  <c:v>0</c:v>
                </c:pt>
                <c:pt idx="44">
                  <c:v>0</c:v>
                </c:pt>
                <c:pt idx="45">
                  <c:v>0</c:v>
                </c:pt>
                <c:pt idx="46">
                  <c:v>1.3</c:v>
                </c:pt>
              </c:numCache>
            </c:numRef>
          </c:val>
          <c:extLst>
            <c:ext xmlns:c16="http://schemas.microsoft.com/office/drawing/2014/chart" uri="{C3380CC4-5D6E-409C-BE32-E72D297353CC}">
              <c16:uniqueId val="{00000000-C2C0-C14B-8EF8-D7E67346C099}"/>
            </c:ext>
          </c:extLst>
        </c:ser>
        <c:dLbls>
          <c:showLegendKey val="0"/>
          <c:showVal val="0"/>
          <c:showCatName val="0"/>
          <c:showSerName val="0"/>
          <c:showPercent val="0"/>
          <c:showBubbleSize val="0"/>
        </c:dLbls>
        <c:gapWidth val="0"/>
        <c:axId val="-2081463992"/>
        <c:axId val="-2081481256"/>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Back Checks</c:v>
                      </c:pt>
                    </c:strCache>
                  </c:strRef>
                </c:tx>
                <c:spPr>
                  <a:solidFill>
                    <a:schemeClr val="accent2"/>
                  </a:solidFill>
                  <a:ln>
                    <a:noFill/>
                  </a:ln>
                  <a:effectLst/>
                </c:spPr>
                <c:invertIfNegative val="0"/>
                <c:cat>
                  <c:numRef>
                    <c:extLst>
                      <c:ext uri="{02D57815-91ED-43cb-92C2-25804820EDAC}">
                        <c15:formulaRef>
                          <c15:sqref>Sheet1!$A$2:$A$82</c15:sqref>
                        </c15:formulaRef>
                      </c:ext>
                    </c:extLst>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extLst>
                      <c:ext uri="{02D57815-91ED-43cb-92C2-25804820EDAC}">
                        <c15:formulaRef>
                          <c15:sqref>Sheet1!$C$2:$C$82</c15:sqref>
                        </c15:formulaRef>
                      </c:ext>
                    </c:extLst>
                    <c:numCache>
                      <c:formatCode>General</c:formatCode>
                      <c:ptCount val="81"/>
                      <c:pt idx="0">
                        <c:v>1.4</c:v>
                      </c:pt>
                      <c:pt idx="1">
                        <c:v>0</c:v>
                      </c:pt>
                      <c:pt idx="2">
                        <c:v>0</c:v>
                      </c:pt>
                      <c:pt idx="3">
                        <c:v>1.35</c:v>
                      </c:pt>
                      <c:pt idx="4">
                        <c:v>1.35</c:v>
                      </c:pt>
                      <c:pt idx="5">
                        <c:v>0</c:v>
                      </c:pt>
                      <c:pt idx="6">
                        <c:v>0</c:v>
                      </c:pt>
                      <c:pt idx="7">
                        <c:v>2.8</c:v>
                      </c:pt>
                      <c:pt idx="8">
                        <c:v>1.4</c:v>
                      </c:pt>
                      <c:pt idx="9">
                        <c:v>0</c:v>
                      </c:pt>
                      <c:pt idx="10">
                        <c:v>2.7</c:v>
                      </c:pt>
                      <c:pt idx="11">
                        <c:v>0</c:v>
                      </c:pt>
                      <c:pt idx="12">
                        <c:v>1.45</c:v>
                      </c:pt>
                      <c:pt idx="13">
                        <c:v>0</c:v>
                      </c:pt>
                      <c:pt idx="14">
                        <c:v>0</c:v>
                      </c:pt>
                      <c:pt idx="15">
                        <c:v>1.4</c:v>
                      </c:pt>
                      <c:pt idx="16">
                        <c:v>0</c:v>
                      </c:pt>
                      <c:pt idx="17">
                        <c:v>1.4</c:v>
                      </c:pt>
                      <c:pt idx="18">
                        <c:v>1.4</c:v>
                      </c:pt>
                      <c:pt idx="19">
                        <c:v>0</c:v>
                      </c:pt>
                      <c:pt idx="20">
                        <c:v>4.0999999999999996</c:v>
                      </c:pt>
                      <c:pt idx="21">
                        <c:v>0</c:v>
                      </c:pt>
                      <c:pt idx="22">
                        <c:v>2.7</c:v>
                      </c:pt>
                      <c:pt idx="23">
                        <c:v>2.7</c:v>
                      </c:pt>
                      <c:pt idx="24">
                        <c:v>1.4</c:v>
                      </c:pt>
                      <c:pt idx="25">
                        <c:v>2.7</c:v>
                      </c:pt>
                      <c:pt idx="26">
                        <c:v>2.7</c:v>
                      </c:pt>
                      <c:pt idx="27">
                        <c:v>1.4</c:v>
                      </c:pt>
                      <c:pt idx="28">
                        <c:v>4.0999999999999996</c:v>
                      </c:pt>
                      <c:pt idx="29">
                        <c:v>2.8</c:v>
                      </c:pt>
                      <c:pt idx="30">
                        <c:v>4.0999999999999996</c:v>
                      </c:pt>
                      <c:pt idx="31">
                        <c:v>5.4</c:v>
                      </c:pt>
                      <c:pt idx="32">
                        <c:v>1.4</c:v>
                      </c:pt>
                      <c:pt idx="33">
                        <c:v>1.4</c:v>
                      </c:pt>
                      <c:pt idx="34">
                        <c:v>0</c:v>
                      </c:pt>
                      <c:pt idx="35">
                        <c:v>2.7</c:v>
                      </c:pt>
                      <c:pt idx="36">
                        <c:v>0</c:v>
                      </c:pt>
                      <c:pt idx="37">
                        <c:v>2.8</c:v>
                      </c:pt>
                      <c:pt idx="38">
                        <c:v>2.8</c:v>
                      </c:pt>
                      <c:pt idx="39">
                        <c:v>1.4</c:v>
                      </c:pt>
                      <c:pt idx="40">
                        <c:v>0</c:v>
                      </c:pt>
                      <c:pt idx="41">
                        <c:v>1.4</c:v>
                      </c:pt>
                      <c:pt idx="42">
                        <c:v>2.7</c:v>
                      </c:pt>
                      <c:pt idx="43">
                        <c:v>0</c:v>
                      </c:pt>
                      <c:pt idx="44">
                        <c:v>2.7</c:v>
                      </c:pt>
                      <c:pt idx="45">
                        <c:v>1.4</c:v>
                      </c:pt>
                      <c:pt idx="46">
                        <c:v>0</c:v>
                      </c:pt>
                      <c:pt idx="47">
                        <c:v>2.7</c:v>
                      </c:pt>
                      <c:pt idx="48">
                        <c:v>0</c:v>
                      </c:pt>
                      <c:pt idx="49">
                        <c:v>1.4</c:v>
                      </c:pt>
                      <c:pt idx="50">
                        <c:v>1.4</c:v>
                      </c:pt>
                      <c:pt idx="51">
                        <c:v>0</c:v>
                      </c:pt>
                      <c:pt idx="52">
                        <c:v>1.4</c:v>
                      </c:pt>
                      <c:pt idx="53">
                        <c:v>1.4</c:v>
                      </c:pt>
                      <c:pt idx="54">
                        <c:v>0</c:v>
                      </c:pt>
                      <c:pt idx="55">
                        <c:v>0</c:v>
                      </c:pt>
                      <c:pt idx="56">
                        <c:v>0</c:v>
                      </c:pt>
                      <c:pt idx="57">
                        <c:v>0</c:v>
                      </c:pt>
                      <c:pt idx="58">
                        <c:v>0</c:v>
                      </c:pt>
                      <c:pt idx="59">
                        <c:v>0</c:v>
                      </c:pt>
                      <c:pt idx="60">
                        <c:v>0</c:v>
                      </c:pt>
                      <c:pt idx="61">
                        <c:v>2.7</c:v>
                      </c:pt>
                      <c:pt idx="62">
                        <c:v>0</c:v>
                      </c:pt>
                      <c:pt idx="63">
                        <c:v>0</c:v>
                      </c:pt>
                      <c:pt idx="64">
                        <c:v>0</c:v>
                      </c:pt>
                      <c:pt idx="65">
                        <c:v>1.4</c:v>
                      </c:pt>
                      <c:pt idx="66">
                        <c:v>0</c:v>
                      </c:pt>
                      <c:pt idx="67">
                        <c:v>1.4</c:v>
                      </c:pt>
                      <c:pt idx="68">
                        <c:v>1.4</c:v>
                      </c:pt>
                      <c:pt idx="69">
                        <c:v>0</c:v>
                      </c:pt>
                      <c:pt idx="70">
                        <c:v>0</c:v>
                      </c:pt>
                      <c:pt idx="71">
                        <c:v>0</c:v>
                      </c:pt>
                      <c:pt idx="72">
                        <c:v>0</c:v>
                      </c:pt>
                      <c:pt idx="73">
                        <c:v>1.4</c:v>
                      </c:pt>
                      <c:pt idx="74">
                        <c:v>1.4</c:v>
                      </c:pt>
                      <c:pt idx="75">
                        <c:v>0</c:v>
                      </c:pt>
                      <c:pt idx="76">
                        <c:v>0</c:v>
                      </c:pt>
                      <c:pt idx="77">
                        <c:v>0</c:v>
                      </c:pt>
                      <c:pt idx="78">
                        <c:v>1.4</c:v>
                      </c:pt>
                      <c:pt idx="79">
                        <c:v>0</c:v>
                      </c:pt>
                      <c:pt idx="80">
                        <c:v>0</c:v>
                      </c:pt>
                    </c:numCache>
                  </c:numRef>
                </c:val>
                <c:extLst>
                  <c:ext xmlns:c16="http://schemas.microsoft.com/office/drawing/2014/chart" uri="{C3380CC4-5D6E-409C-BE32-E72D297353CC}">
                    <c16:uniqueId val="{00000001-C2C0-C14B-8EF8-D7E67346C099}"/>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Treatment Audits</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Sheet1!$A$2:$A$82</c15:sqref>
                        </c15:formulaRef>
                      </c:ext>
                    </c:extLst>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extLst xmlns:c15="http://schemas.microsoft.com/office/drawing/2012/chart">
                      <c:ext xmlns:c15="http://schemas.microsoft.com/office/drawing/2012/chart" uri="{02D57815-91ED-43cb-92C2-25804820EDAC}">
                        <c15:formulaRef>
                          <c15:sqref>Sheet1!$D$2:$D$82</c15:sqref>
                        </c15:formulaRef>
                      </c:ext>
                    </c:extLst>
                    <c:numCache>
                      <c:formatCode>General</c:formatCode>
                      <c:ptCount val="81"/>
                      <c:pt idx="0">
                        <c:v>0</c:v>
                      </c:pt>
                      <c:pt idx="1">
                        <c:v>0</c:v>
                      </c:pt>
                      <c:pt idx="2">
                        <c:v>0</c:v>
                      </c:pt>
                      <c:pt idx="3">
                        <c:v>1.4</c:v>
                      </c:pt>
                      <c:pt idx="4">
                        <c:v>1.4</c:v>
                      </c:pt>
                      <c:pt idx="5">
                        <c:v>1.4</c:v>
                      </c:pt>
                      <c:pt idx="6">
                        <c:v>1.4</c:v>
                      </c:pt>
                      <c:pt idx="7">
                        <c:v>1.4</c:v>
                      </c:pt>
                      <c:pt idx="8">
                        <c:v>0</c:v>
                      </c:pt>
                      <c:pt idx="9">
                        <c:v>0</c:v>
                      </c:pt>
                      <c:pt idx="10">
                        <c:v>0</c:v>
                      </c:pt>
                      <c:pt idx="11">
                        <c:v>0</c:v>
                      </c:pt>
                      <c:pt idx="12">
                        <c:v>1.4</c:v>
                      </c:pt>
                      <c:pt idx="13">
                        <c:v>0</c:v>
                      </c:pt>
                      <c:pt idx="14">
                        <c:v>2.9</c:v>
                      </c:pt>
                      <c:pt idx="15">
                        <c:v>1.4</c:v>
                      </c:pt>
                      <c:pt idx="16">
                        <c:v>0</c:v>
                      </c:pt>
                      <c:pt idx="17">
                        <c:v>0</c:v>
                      </c:pt>
                      <c:pt idx="18">
                        <c:v>1.4</c:v>
                      </c:pt>
                      <c:pt idx="19">
                        <c:v>0</c:v>
                      </c:pt>
                      <c:pt idx="20">
                        <c:v>1.4</c:v>
                      </c:pt>
                      <c:pt idx="21">
                        <c:v>2.9</c:v>
                      </c:pt>
                      <c:pt idx="22">
                        <c:v>2.9</c:v>
                      </c:pt>
                      <c:pt idx="23">
                        <c:v>2.9</c:v>
                      </c:pt>
                      <c:pt idx="24">
                        <c:v>5.8</c:v>
                      </c:pt>
                      <c:pt idx="25">
                        <c:v>2.9</c:v>
                      </c:pt>
                      <c:pt idx="26">
                        <c:v>2.9</c:v>
                      </c:pt>
                      <c:pt idx="27">
                        <c:v>5.8</c:v>
                      </c:pt>
                      <c:pt idx="28">
                        <c:v>13</c:v>
                      </c:pt>
                      <c:pt idx="29">
                        <c:v>1.4</c:v>
                      </c:pt>
                      <c:pt idx="30">
                        <c:v>2.9</c:v>
                      </c:pt>
                      <c:pt idx="31">
                        <c:v>2.9</c:v>
                      </c:pt>
                      <c:pt idx="32">
                        <c:v>1.4</c:v>
                      </c:pt>
                      <c:pt idx="33">
                        <c:v>4.4000000000000004</c:v>
                      </c:pt>
                      <c:pt idx="34">
                        <c:v>2.9</c:v>
                      </c:pt>
                      <c:pt idx="35">
                        <c:v>0</c:v>
                      </c:pt>
                      <c:pt idx="36">
                        <c:v>4.4000000000000004</c:v>
                      </c:pt>
                      <c:pt idx="37">
                        <c:v>0</c:v>
                      </c:pt>
                      <c:pt idx="38">
                        <c:v>1.4</c:v>
                      </c:pt>
                      <c:pt idx="39">
                        <c:v>2.9</c:v>
                      </c:pt>
                      <c:pt idx="40">
                        <c:v>1.4</c:v>
                      </c:pt>
                      <c:pt idx="41">
                        <c:v>0</c:v>
                      </c:pt>
                      <c:pt idx="42">
                        <c:v>1.4</c:v>
                      </c:pt>
                      <c:pt idx="43">
                        <c:v>0</c:v>
                      </c:pt>
                      <c:pt idx="44">
                        <c:v>0</c:v>
                      </c:pt>
                      <c:pt idx="45">
                        <c:v>1.4</c:v>
                      </c:pt>
                      <c:pt idx="46">
                        <c:v>0</c:v>
                      </c:pt>
                      <c:pt idx="47">
                        <c:v>1.4</c:v>
                      </c:pt>
                      <c:pt idx="48">
                        <c:v>2.9</c:v>
                      </c:pt>
                      <c:pt idx="49">
                        <c:v>1.4</c:v>
                      </c:pt>
                      <c:pt idx="50">
                        <c:v>0</c:v>
                      </c:pt>
                      <c:pt idx="51">
                        <c:v>1.4</c:v>
                      </c:pt>
                      <c:pt idx="52">
                        <c:v>0</c:v>
                      </c:pt>
                      <c:pt idx="53">
                        <c:v>0</c:v>
                      </c:pt>
                      <c:pt idx="54">
                        <c:v>1.4</c:v>
                      </c:pt>
                      <c:pt idx="55">
                        <c:v>0</c:v>
                      </c:pt>
                      <c:pt idx="56">
                        <c:v>0</c:v>
                      </c:pt>
                      <c:pt idx="57">
                        <c:v>0</c:v>
                      </c:pt>
                      <c:pt idx="58">
                        <c:v>0</c:v>
                      </c:pt>
                      <c:pt idx="59">
                        <c:v>0</c:v>
                      </c:pt>
                      <c:pt idx="60">
                        <c:v>1.4</c:v>
                      </c:pt>
                      <c:pt idx="61">
                        <c:v>1.4</c:v>
                      </c:pt>
                      <c:pt idx="62">
                        <c:v>0</c:v>
                      </c:pt>
                      <c:pt idx="63">
                        <c:v>0</c:v>
                      </c:pt>
                      <c:pt idx="64">
                        <c:v>0</c:v>
                      </c:pt>
                      <c:pt idx="65">
                        <c:v>0</c:v>
                      </c:pt>
                      <c:pt idx="66">
                        <c:v>0</c:v>
                      </c:pt>
                      <c:pt idx="67">
                        <c:v>0</c:v>
                      </c:pt>
                      <c:pt idx="68">
                        <c:v>0</c:v>
                      </c:pt>
                      <c:pt idx="69">
                        <c:v>0</c:v>
                      </c:pt>
                      <c:pt idx="70">
                        <c:v>1.4</c:v>
                      </c:pt>
                    </c:numCache>
                  </c:numRef>
                </c:val>
                <c:extLst xmlns:c15="http://schemas.microsoft.com/office/drawing/2012/chart">
                  <c:ext xmlns:c16="http://schemas.microsoft.com/office/drawing/2014/chart" uri="{C3380CC4-5D6E-409C-BE32-E72D297353CC}">
                    <c16:uniqueId val="{00000002-C2C0-C14B-8EF8-D7E67346C099}"/>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Backchecks</c:v>
                      </c:pt>
                    </c:strCache>
                  </c:strRef>
                </c:tx>
                <c:spPr>
                  <a:solidFill>
                    <a:schemeClr val="accent4"/>
                  </a:solidFill>
                  <a:ln>
                    <a:noFill/>
                  </a:ln>
                  <a:effectLst/>
                </c:spPr>
                <c:invertIfNegative val="0"/>
                <c:cat>
                  <c:numRef>
                    <c:extLst xmlns:c15="http://schemas.microsoft.com/office/drawing/2012/chart">
                      <c:ext xmlns:c15="http://schemas.microsoft.com/office/drawing/2012/chart" uri="{02D57815-91ED-43cb-92C2-25804820EDAC}">
                        <c15:formulaRef>
                          <c15:sqref>Sheet1!$A$2:$A$82</c15:sqref>
                        </c15:formulaRef>
                      </c:ext>
                    </c:extLst>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extLst xmlns:c15="http://schemas.microsoft.com/office/drawing/2012/chart">
                      <c:ext xmlns:c15="http://schemas.microsoft.com/office/drawing/2012/chart" uri="{02D57815-91ED-43cb-92C2-25804820EDAC}">
                        <c15:formulaRef>
                          <c15:sqref>Sheet1!$E$2:$E$82</c15:sqref>
                        </c15:formulaRef>
                      </c:ext>
                    </c:extLst>
                    <c:numCache>
                      <c:formatCode>General</c:formatCode>
                      <c:ptCount val="81"/>
                      <c:pt idx="0">
                        <c:v>1.4</c:v>
                      </c:pt>
                      <c:pt idx="1">
                        <c:v>2.8</c:v>
                      </c:pt>
                      <c:pt idx="2">
                        <c:v>1.4</c:v>
                      </c:pt>
                      <c:pt idx="3">
                        <c:v>2.8</c:v>
                      </c:pt>
                      <c:pt idx="4">
                        <c:v>0</c:v>
                      </c:pt>
                      <c:pt idx="5">
                        <c:v>4.3</c:v>
                      </c:pt>
                      <c:pt idx="6">
                        <c:v>0</c:v>
                      </c:pt>
                      <c:pt idx="7">
                        <c:v>0</c:v>
                      </c:pt>
                      <c:pt idx="8">
                        <c:v>0</c:v>
                      </c:pt>
                      <c:pt idx="9">
                        <c:v>0</c:v>
                      </c:pt>
                      <c:pt idx="10">
                        <c:v>0</c:v>
                      </c:pt>
                      <c:pt idx="11">
                        <c:v>1.4</c:v>
                      </c:pt>
                      <c:pt idx="12">
                        <c:v>4.3</c:v>
                      </c:pt>
                      <c:pt idx="13">
                        <c:v>1.4</c:v>
                      </c:pt>
                      <c:pt idx="14">
                        <c:v>2.9</c:v>
                      </c:pt>
                      <c:pt idx="15">
                        <c:v>4.3</c:v>
                      </c:pt>
                      <c:pt idx="16">
                        <c:v>0</c:v>
                      </c:pt>
                      <c:pt idx="17">
                        <c:v>2.8</c:v>
                      </c:pt>
                      <c:pt idx="18">
                        <c:v>5.8</c:v>
                      </c:pt>
                      <c:pt idx="19">
                        <c:v>7.2</c:v>
                      </c:pt>
                      <c:pt idx="20">
                        <c:v>1.4</c:v>
                      </c:pt>
                      <c:pt idx="21">
                        <c:v>0</c:v>
                      </c:pt>
                      <c:pt idx="22">
                        <c:v>0</c:v>
                      </c:pt>
                      <c:pt idx="23">
                        <c:v>1.4</c:v>
                      </c:pt>
                      <c:pt idx="24">
                        <c:v>0</c:v>
                      </c:pt>
                      <c:pt idx="25">
                        <c:v>2.9</c:v>
                      </c:pt>
                      <c:pt idx="26">
                        <c:v>4.3</c:v>
                      </c:pt>
                      <c:pt idx="27">
                        <c:v>1.4</c:v>
                      </c:pt>
                      <c:pt idx="28">
                        <c:v>0</c:v>
                      </c:pt>
                      <c:pt idx="29">
                        <c:v>4.3</c:v>
                      </c:pt>
                      <c:pt idx="30">
                        <c:v>2.9</c:v>
                      </c:pt>
                      <c:pt idx="31">
                        <c:v>1.4</c:v>
                      </c:pt>
                      <c:pt idx="32">
                        <c:v>1.4</c:v>
                      </c:pt>
                      <c:pt idx="33">
                        <c:v>2.9</c:v>
                      </c:pt>
                      <c:pt idx="34">
                        <c:v>0</c:v>
                      </c:pt>
                      <c:pt idx="35">
                        <c:v>0</c:v>
                      </c:pt>
                      <c:pt idx="36">
                        <c:v>0</c:v>
                      </c:pt>
                      <c:pt idx="37">
                        <c:v>2.9</c:v>
                      </c:pt>
                      <c:pt idx="38">
                        <c:v>1.4</c:v>
                      </c:pt>
                      <c:pt idx="39">
                        <c:v>0</c:v>
                      </c:pt>
                      <c:pt idx="40">
                        <c:v>1.4</c:v>
                      </c:pt>
                      <c:pt idx="41">
                        <c:v>1.4</c:v>
                      </c:pt>
                      <c:pt idx="42">
                        <c:v>1.4</c:v>
                      </c:pt>
                      <c:pt idx="43">
                        <c:v>0</c:v>
                      </c:pt>
                      <c:pt idx="44">
                        <c:v>0</c:v>
                      </c:pt>
                      <c:pt idx="45">
                        <c:v>1.4</c:v>
                      </c:pt>
                      <c:pt idx="46">
                        <c:v>0</c:v>
                      </c:pt>
                      <c:pt idx="47">
                        <c:v>0</c:v>
                      </c:pt>
                      <c:pt idx="48">
                        <c:v>0</c:v>
                      </c:pt>
                      <c:pt idx="49">
                        <c:v>0</c:v>
                      </c:pt>
                      <c:pt idx="50">
                        <c:v>0</c:v>
                      </c:pt>
                      <c:pt idx="51">
                        <c:v>0</c:v>
                      </c:pt>
                      <c:pt idx="52">
                        <c:v>1.4</c:v>
                      </c:pt>
                      <c:pt idx="53">
                        <c:v>0</c:v>
                      </c:pt>
                      <c:pt idx="54">
                        <c:v>0</c:v>
                      </c:pt>
                      <c:pt idx="55">
                        <c:v>0</c:v>
                      </c:pt>
                      <c:pt idx="56">
                        <c:v>0</c:v>
                      </c:pt>
                      <c:pt idx="57">
                        <c:v>0</c:v>
                      </c:pt>
                      <c:pt idx="58">
                        <c:v>1.4</c:v>
                      </c:pt>
                      <c:pt idx="59">
                        <c:v>0</c:v>
                      </c:pt>
                      <c:pt idx="60">
                        <c:v>0</c:v>
                      </c:pt>
                      <c:pt idx="61">
                        <c:v>0</c:v>
                      </c:pt>
                      <c:pt idx="62">
                        <c:v>0</c:v>
                      </c:pt>
                      <c:pt idx="63">
                        <c:v>0</c:v>
                      </c:pt>
                      <c:pt idx="64">
                        <c:v>0</c:v>
                      </c:pt>
                      <c:pt idx="65">
                        <c:v>1.4</c:v>
                      </c:pt>
                      <c:pt idx="66">
                        <c:v>1.4</c:v>
                      </c:pt>
                      <c:pt idx="67">
                        <c:v>0</c:v>
                      </c:pt>
                      <c:pt idx="68">
                        <c:v>0</c:v>
                      </c:pt>
                      <c:pt idx="69">
                        <c:v>0</c:v>
                      </c:pt>
                      <c:pt idx="70">
                        <c:v>0</c:v>
                      </c:pt>
                      <c:pt idx="71">
                        <c:v>0</c:v>
                      </c:pt>
                      <c:pt idx="72">
                        <c:v>0</c:v>
                      </c:pt>
                      <c:pt idx="73">
                        <c:v>0</c:v>
                      </c:pt>
                      <c:pt idx="74">
                        <c:v>0</c:v>
                      </c:pt>
                      <c:pt idx="75">
                        <c:v>0</c:v>
                      </c:pt>
                      <c:pt idx="76">
                        <c:v>0</c:v>
                      </c:pt>
                      <c:pt idx="77">
                        <c:v>1.4</c:v>
                      </c:pt>
                      <c:pt idx="78">
                        <c:v>0</c:v>
                      </c:pt>
                      <c:pt idx="79">
                        <c:v>1.4</c:v>
                      </c:pt>
                      <c:pt idx="80">
                        <c:v>0</c:v>
                      </c:pt>
                    </c:numCache>
                  </c:numRef>
                </c:val>
                <c:extLst xmlns:c15="http://schemas.microsoft.com/office/drawing/2012/chart">
                  <c:ext xmlns:c16="http://schemas.microsoft.com/office/drawing/2014/chart" uri="{C3380CC4-5D6E-409C-BE32-E72D297353CC}">
                    <c16:uniqueId val="{00000003-C2C0-C14B-8EF8-D7E67346C099}"/>
                  </c:ext>
                </c:extLst>
              </c15:ser>
            </c15:filteredBarSeries>
          </c:ext>
        </c:extLst>
      </c:barChart>
      <c:catAx>
        <c:axId val="-2081463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2081481256"/>
        <c:crosses val="autoZero"/>
        <c:auto val="1"/>
        <c:lblAlgn val="ctr"/>
        <c:lblOffset val="100"/>
        <c:tickLblSkip val="20"/>
        <c:noMultiLvlLbl val="0"/>
      </c:catAx>
      <c:valAx>
        <c:axId val="-208148125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2081463992"/>
        <c:crosses val="autoZero"/>
        <c:crossBetween val="between"/>
        <c:majorUnit val="5"/>
      </c:valAx>
      <c:spPr>
        <a:noFill/>
        <a:ln>
          <a:noFill/>
        </a:ln>
        <a:effectLst/>
      </c:spPr>
    </c:plotArea>
    <c:legend>
      <c:legendPos val="b"/>
      <c:layout>
        <c:manualLayout>
          <c:xMode val="edge"/>
          <c:yMode val="edge"/>
          <c:x val="0.762029155984566"/>
          <c:y val="0.239695932819845"/>
          <c:w val="0.237970844015434"/>
          <c:h val="7.6155189692197603E-2"/>
        </c:manualLayout>
      </c:layout>
      <c:overlay val="0"/>
      <c:spPr>
        <a:noFill/>
        <a:ln>
          <a:noFill/>
        </a:ln>
        <a:effectLst/>
      </c:spPr>
      <c:txPr>
        <a:bodyPr rot="0" vert="horz"/>
        <a:lstStyle/>
        <a:p>
          <a:pPr>
            <a:defRPr/>
          </a:pPr>
          <a:endParaRPr lang="en-US"/>
        </a:p>
      </c:txPr>
    </c:legend>
    <c:plotVisOnly val="1"/>
    <c:dispBlanksAs val="gap"/>
    <c:showDLblsOverMax val="0"/>
  </c:chart>
  <c:spPr>
    <a:noFill/>
    <a:ln>
      <a:noFill/>
    </a:ln>
    <a:effectLst/>
  </c:spPr>
  <c:txPr>
    <a:bodyPr/>
    <a:lstStyle/>
    <a:p>
      <a:pPr>
        <a:defRPr sz="1050">
          <a:solidFill>
            <a:schemeClr val="bg1"/>
          </a:solidFill>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018170805572406E-2"/>
          <c:y val="4.0344286823633897E-2"/>
          <c:w val="0.89080738946093296"/>
          <c:h val="0.78258914997932205"/>
        </c:manualLayout>
      </c:layout>
      <c:barChart>
        <c:barDir val="col"/>
        <c:grouping val="clustered"/>
        <c:varyColors val="0"/>
        <c:ser>
          <c:idx val="0"/>
          <c:order val="0"/>
          <c:tx>
            <c:strRef>
              <c:f>Sheet1!$B$1</c:f>
              <c:strCache>
                <c:ptCount val="1"/>
                <c:pt idx="0">
                  <c:v>Status Quo</c:v>
                </c:pt>
              </c:strCache>
            </c:strRef>
          </c:tx>
          <c:spPr>
            <a:solidFill>
              <a:schemeClr val="tx1">
                <a:lumMod val="60000"/>
                <a:lumOff val="40000"/>
              </a:schemeClr>
            </a:solidFill>
            <a:ln>
              <a:solidFill>
                <a:schemeClr val="bg2"/>
              </a:solidFill>
            </a:ln>
            <a:effectLst/>
          </c:spPr>
          <c:invertIfNegative val="0"/>
          <c:cat>
            <c:numRef>
              <c:f>Sheet1!$A$2:$A$82</c:f>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f>Sheet1!$B$2:$B$82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1.3</c:v>
                </c:pt>
                <c:pt idx="17">
                  <c:v>2.6</c:v>
                </c:pt>
                <c:pt idx="18">
                  <c:v>2.6</c:v>
                </c:pt>
                <c:pt idx="19">
                  <c:v>1.3</c:v>
                </c:pt>
                <c:pt idx="20">
                  <c:v>1.3</c:v>
                </c:pt>
                <c:pt idx="21">
                  <c:v>5.4</c:v>
                </c:pt>
                <c:pt idx="22">
                  <c:v>12.1</c:v>
                </c:pt>
                <c:pt idx="23">
                  <c:v>6.7</c:v>
                </c:pt>
                <c:pt idx="24">
                  <c:v>5.4</c:v>
                </c:pt>
                <c:pt idx="25">
                  <c:v>5.4</c:v>
                </c:pt>
                <c:pt idx="26">
                  <c:v>13.5</c:v>
                </c:pt>
                <c:pt idx="27">
                  <c:v>17.55</c:v>
                </c:pt>
                <c:pt idx="28">
                  <c:v>10.8</c:v>
                </c:pt>
                <c:pt idx="29">
                  <c:v>6.7</c:v>
                </c:pt>
                <c:pt idx="30">
                  <c:v>2.6</c:v>
                </c:pt>
                <c:pt idx="31">
                  <c:v>1.3</c:v>
                </c:pt>
                <c:pt idx="32">
                  <c:v>0</c:v>
                </c:pt>
                <c:pt idx="33">
                  <c:v>0</c:v>
                </c:pt>
                <c:pt idx="34">
                  <c:v>0</c:v>
                </c:pt>
                <c:pt idx="35">
                  <c:v>0</c:v>
                </c:pt>
                <c:pt idx="36">
                  <c:v>0</c:v>
                </c:pt>
                <c:pt idx="37">
                  <c:v>1.3</c:v>
                </c:pt>
                <c:pt idx="38">
                  <c:v>0</c:v>
                </c:pt>
                <c:pt idx="39">
                  <c:v>0</c:v>
                </c:pt>
                <c:pt idx="40">
                  <c:v>0</c:v>
                </c:pt>
                <c:pt idx="41">
                  <c:v>0</c:v>
                </c:pt>
                <c:pt idx="42">
                  <c:v>0</c:v>
                </c:pt>
                <c:pt idx="43">
                  <c:v>0</c:v>
                </c:pt>
                <c:pt idx="44">
                  <c:v>0</c:v>
                </c:pt>
                <c:pt idx="45">
                  <c:v>0</c:v>
                </c:pt>
                <c:pt idx="46">
                  <c:v>1.3</c:v>
                </c:pt>
              </c:numCache>
            </c:numRef>
          </c:val>
          <c:extLst>
            <c:ext xmlns:c16="http://schemas.microsoft.com/office/drawing/2014/chart" uri="{C3380CC4-5D6E-409C-BE32-E72D297353CC}">
              <c16:uniqueId val="{00000000-E362-EC43-8C89-DB03D021772D}"/>
            </c:ext>
          </c:extLst>
        </c:ser>
        <c:ser>
          <c:idx val="1"/>
          <c:order val="1"/>
          <c:tx>
            <c:strRef>
              <c:f>Sheet1!$C$1</c:f>
              <c:strCache>
                <c:ptCount val="1"/>
                <c:pt idx="0">
                  <c:v>Back Checks</c:v>
                </c:pt>
              </c:strCache>
            </c:strRef>
          </c:tx>
          <c:spPr>
            <a:solidFill>
              <a:srgbClr val="00B050"/>
            </a:solidFill>
            <a:ln>
              <a:noFill/>
            </a:ln>
            <a:effectLst/>
          </c:spPr>
          <c:invertIfNegative val="0"/>
          <c:cat>
            <c:numRef>
              <c:f>Sheet1!$A$2:$A$82</c:f>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f>Sheet1!$C$2:$C$82</c:f>
              <c:numCache>
                <c:formatCode>General</c:formatCode>
                <c:ptCount val="81"/>
                <c:pt idx="0">
                  <c:v>1.4</c:v>
                </c:pt>
                <c:pt idx="1">
                  <c:v>0</c:v>
                </c:pt>
                <c:pt idx="2">
                  <c:v>0</c:v>
                </c:pt>
                <c:pt idx="3">
                  <c:v>1.35</c:v>
                </c:pt>
                <c:pt idx="4">
                  <c:v>1.35</c:v>
                </c:pt>
                <c:pt idx="5">
                  <c:v>0</c:v>
                </c:pt>
                <c:pt idx="6">
                  <c:v>0</c:v>
                </c:pt>
                <c:pt idx="7">
                  <c:v>2.8</c:v>
                </c:pt>
                <c:pt idx="8">
                  <c:v>1.4</c:v>
                </c:pt>
                <c:pt idx="9">
                  <c:v>0</c:v>
                </c:pt>
                <c:pt idx="10">
                  <c:v>2.7</c:v>
                </c:pt>
                <c:pt idx="11">
                  <c:v>0</c:v>
                </c:pt>
                <c:pt idx="12">
                  <c:v>1.45</c:v>
                </c:pt>
                <c:pt idx="13">
                  <c:v>0</c:v>
                </c:pt>
                <c:pt idx="14">
                  <c:v>0</c:v>
                </c:pt>
                <c:pt idx="15">
                  <c:v>1.4</c:v>
                </c:pt>
                <c:pt idx="16">
                  <c:v>0</c:v>
                </c:pt>
                <c:pt idx="17">
                  <c:v>1.4</c:v>
                </c:pt>
                <c:pt idx="18">
                  <c:v>1.4</c:v>
                </c:pt>
                <c:pt idx="19">
                  <c:v>0</c:v>
                </c:pt>
                <c:pt idx="20">
                  <c:v>4.0999999999999996</c:v>
                </c:pt>
                <c:pt idx="21">
                  <c:v>0</c:v>
                </c:pt>
                <c:pt idx="22">
                  <c:v>2.7</c:v>
                </c:pt>
                <c:pt idx="23">
                  <c:v>2.7</c:v>
                </c:pt>
                <c:pt idx="24">
                  <c:v>1.4</c:v>
                </c:pt>
                <c:pt idx="25">
                  <c:v>2.7</c:v>
                </c:pt>
                <c:pt idx="26">
                  <c:v>2.7</c:v>
                </c:pt>
                <c:pt idx="27">
                  <c:v>1.4</c:v>
                </c:pt>
                <c:pt idx="28">
                  <c:v>4.0999999999999996</c:v>
                </c:pt>
                <c:pt idx="29">
                  <c:v>2.8</c:v>
                </c:pt>
                <c:pt idx="30">
                  <c:v>4.0999999999999996</c:v>
                </c:pt>
                <c:pt idx="31">
                  <c:v>5.4</c:v>
                </c:pt>
                <c:pt idx="32">
                  <c:v>1.4</c:v>
                </c:pt>
                <c:pt idx="33">
                  <c:v>1.4</c:v>
                </c:pt>
                <c:pt idx="34">
                  <c:v>0</c:v>
                </c:pt>
                <c:pt idx="35">
                  <c:v>2.7</c:v>
                </c:pt>
                <c:pt idx="36">
                  <c:v>0</c:v>
                </c:pt>
                <c:pt idx="37">
                  <c:v>2.8</c:v>
                </c:pt>
                <c:pt idx="38">
                  <c:v>2.8</c:v>
                </c:pt>
                <c:pt idx="39">
                  <c:v>1.4</c:v>
                </c:pt>
                <c:pt idx="40">
                  <c:v>0</c:v>
                </c:pt>
                <c:pt idx="41">
                  <c:v>1.4</c:v>
                </c:pt>
                <c:pt idx="42">
                  <c:v>2.7</c:v>
                </c:pt>
                <c:pt idx="43">
                  <c:v>0</c:v>
                </c:pt>
                <c:pt idx="44">
                  <c:v>2.7</c:v>
                </c:pt>
                <c:pt idx="45">
                  <c:v>1.4</c:v>
                </c:pt>
                <c:pt idx="46">
                  <c:v>0</c:v>
                </c:pt>
                <c:pt idx="47">
                  <c:v>2.7</c:v>
                </c:pt>
                <c:pt idx="48">
                  <c:v>0</c:v>
                </c:pt>
                <c:pt idx="49">
                  <c:v>1.4</c:v>
                </c:pt>
                <c:pt idx="50">
                  <c:v>1.4</c:v>
                </c:pt>
                <c:pt idx="51">
                  <c:v>0</c:v>
                </c:pt>
                <c:pt idx="52">
                  <c:v>1.4</c:v>
                </c:pt>
                <c:pt idx="53">
                  <c:v>1.4</c:v>
                </c:pt>
                <c:pt idx="54">
                  <c:v>0</c:v>
                </c:pt>
                <c:pt idx="55">
                  <c:v>0</c:v>
                </c:pt>
                <c:pt idx="56">
                  <c:v>0</c:v>
                </c:pt>
                <c:pt idx="57">
                  <c:v>0</c:v>
                </c:pt>
                <c:pt idx="58">
                  <c:v>0</c:v>
                </c:pt>
                <c:pt idx="59">
                  <c:v>0</c:v>
                </c:pt>
                <c:pt idx="60">
                  <c:v>0</c:v>
                </c:pt>
                <c:pt idx="61">
                  <c:v>2.7</c:v>
                </c:pt>
                <c:pt idx="62">
                  <c:v>0</c:v>
                </c:pt>
                <c:pt idx="63">
                  <c:v>0</c:v>
                </c:pt>
                <c:pt idx="64">
                  <c:v>0</c:v>
                </c:pt>
                <c:pt idx="65">
                  <c:v>1.4</c:v>
                </c:pt>
                <c:pt idx="66">
                  <c:v>0</c:v>
                </c:pt>
                <c:pt idx="67">
                  <c:v>1.4</c:v>
                </c:pt>
                <c:pt idx="68">
                  <c:v>1.4</c:v>
                </c:pt>
                <c:pt idx="69">
                  <c:v>0</c:v>
                </c:pt>
                <c:pt idx="70">
                  <c:v>0</c:v>
                </c:pt>
                <c:pt idx="71">
                  <c:v>0</c:v>
                </c:pt>
                <c:pt idx="72">
                  <c:v>0</c:v>
                </c:pt>
                <c:pt idx="73">
                  <c:v>1.4</c:v>
                </c:pt>
                <c:pt idx="74">
                  <c:v>1.4</c:v>
                </c:pt>
                <c:pt idx="75">
                  <c:v>0</c:v>
                </c:pt>
                <c:pt idx="76">
                  <c:v>0</c:v>
                </c:pt>
                <c:pt idx="77">
                  <c:v>0</c:v>
                </c:pt>
                <c:pt idx="78">
                  <c:v>1.4</c:v>
                </c:pt>
                <c:pt idx="79">
                  <c:v>0</c:v>
                </c:pt>
                <c:pt idx="80">
                  <c:v>0</c:v>
                </c:pt>
              </c:numCache>
            </c:numRef>
          </c:val>
          <c:extLst>
            <c:ext xmlns:c16="http://schemas.microsoft.com/office/drawing/2014/chart" uri="{C3380CC4-5D6E-409C-BE32-E72D297353CC}">
              <c16:uniqueId val="{00000001-E362-EC43-8C89-DB03D021772D}"/>
            </c:ext>
          </c:extLst>
        </c:ser>
        <c:dLbls>
          <c:showLegendKey val="0"/>
          <c:showVal val="0"/>
          <c:showCatName val="0"/>
          <c:showSerName val="0"/>
          <c:showPercent val="0"/>
          <c:showBubbleSize val="0"/>
        </c:dLbls>
        <c:gapWidth val="0"/>
        <c:overlap val="100"/>
        <c:axId val="-2090266536"/>
        <c:axId val="-2090268872"/>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Treatment Audits</c:v>
                      </c:pt>
                    </c:strCache>
                  </c:strRef>
                </c:tx>
                <c:spPr>
                  <a:solidFill>
                    <a:schemeClr val="accent3"/>
                  </a:solidFill>
                  <a:ln>
                    <a:noFill/>
                  </a:ln>
                  <a:effectLst/>
                </c:spPr>
                <c:invertIfNegative val="0"/>
                <c:cat>
                  <c:numRef>
                    <c:extLst>
                      <c:ext uri="{02D57815-91ED-43cb-92C2-25804820EDAC}">
                        <c15:formulaRef>
                          <c15:sqref>Sheet1!$A$2:$A$82</c15:sqref>
                        </c15:formulaRef>
                      </c:ext>
                    </c:extLst>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extLst>
                      <c:ext uri="{02D57815-91ED-43cb-92C2-25804820EDAC}">
                        <c15:formulaRef>
                          <c15:sqref>Sheet1!$D$2:$D$82</c15:sqref>
                        </c15:formulaRef>
                      </c:ext>
                    </c:extLst>
                    <c:numCache>
                      <c:formatCode>General</c:formatCode>
                      <c:ptCount val="81"/>
                      <c:pt idx="0">
                        <c:v>0</c:v>
                      </c:pt>
                      <c:pt idx="1">
                        <c:v>0</c:v>
                      </c:pt>
                      <c:pt idx="2">
                        <c:v>0</c:v>
                      </c:pt>
                      <c:pt idx="3">
                        <c:v>1.4</c:v>
                      </c:pt>
                      <c:pt idx="4">
                        <c:v>1.4</c:v>
                      </c:pt>
                      <c:pt idx="5">
                        <c:v>1.4</c:v>
                      </c:pt>
                      <c:pt idx="6">
                        <c:v>1.4</c:v>
                      </c:pt>
                      <c:pt idx="7">
                        <c:v>1.4</c:v>
                      </c:pt>
                      <c:pt idx="8">
                        <c:v>0</c:v>
                      </c:pt>
                      <c:pt idx="9">
                        <c:v>0</c:v>
                      </c:pt>
                      <c:pt idx="10">
                        <c:v>0</c:v>
                      </c:pt>
                      <c:pt idx="11">
                        <c:v>0</c:v>
                      </c:pt>
                      <c:pt idx="12">
                        <c:v>1.4</c:v>
                      </c:pt>
                      <c:pt idx="13">
                        <c:v>0</c:v>
                      </c:pt>
                      <c:pt idx="14">
                        <c:v>2.9</c:v>
                      </c:pt>
                      <c:pt idx="15">
                        <c:v>1.4</c:v>
                      </c:pt>
                      <c:pt idx="16">
                        <c:v>0</c:v>
                      </c:pt>
                      <c:pt idx="17">
                        <c:v>0</c:v>
                      </c:pt>
                      <c:pt idx="18">
                        <c:v>1.4</c:v>
                      </c:pt>
                      <c:pt idx="19">
                        <c:v>0</c:v>
                      </c:pt>
                      <c:pt idx="20">
                        <c:v>1.4</c:v>
                      </c:pt>
                      <c:pt idx="21">
                        <c:v>2.9</c:v>
                      </c:pt>
                      <c:pt idx="22">
                        <c:v>2.9</c:v>
                      </c:pt>
                      <c:pt idx="23">
                        <c:v>2.9</c:v>
                      </c:pt>
                      <c:pt idx="24">
                        <c:v>5.8</c:v>
                      </c:pt>
                      <c:pt idx="25">
                        <c:v>2.9</c:v>
                      </c:pt>
                      <c:pt idx="26">
                        <c:v>2.9</c:v>
                      </c:pt>
                      <c:pt idx="27">
                        <c:v>5.8</c:v>
                      </c:pt>
                      <c:pt idx="28">
                        <c:v>13</c:v>
                      </c:pt>
                      <c:pt idx="29">
                        <c:v>1.4</c:v>
                      </c:pt>
                      <c:pt idx="30">
                        <c:v>2.9</c:v>
                      </c:pt>
                      <c:pt idx="31">
                        <c:v>2.9</c:v>
                      </c:pt>
                      <c:pt idx="32">
                        <c:v>1.4</c:v>
                      </c:pt>
                      <c:pt idx="33">
                        <c:v>4.4000000000000004</c:v>
                      </c:pt>
                      <c:pt idx="34">
                        <c:v>2.9</c:v>
                      </c:pt>
                      <c:pt idx="35">
                        <c:v>0</c:v>
                      </c:pt>
                      <c:pt idx="36">
                        <c:v>4.4000000000000004</c:v>
                      </c:pt>
                      <c:pt idx="37">
                        <c:v>0</c:v>
                      </c:pt>
                      <c:pt idx="38">
                        <c:v>1.4</c:v>
                      </c:pt>
                      <c:pt idx="39">
                        <c:v>2.9</c:v>
                      </c:pt>
                      <c:pt idx="40">
                        <c:v>1.4</c:v>
                      </c:pt>
                      <c:pt idx="41">
                        <c:v>0</c:v>
                      </c:pt>
                      <c:pt idx="42">
                        <c:v>1.4</c:v>
                      </c:pt>
                      <c:pt idx="43">
                        <c:v>0</c:v>
                      </c:pt>
                      <c:pt idx="44">
                        <c:v>0</c:v>
                      </c:pt>
                      <c:pt idx="45">
                        <c:v>1.4</c:v>
                      </c:pt>
                      <c:pt idx="46">
                        <c:v>0</c:v>
                      </c:pt>
                      <c:pt idx="47">
                        <c:v>1.4</c:v>
                      </c:pt>
                      <c:pt idx="48">
                        <c:v>2.9</c:v>
                      </c:pt>
                      <c:pt idx="49">
                        <c:v>1.4</c:v>
                      </c:pt>
                      <c:pt idx="50">
                        <c:v>0</c:v>
                      </c:pt>
                      <c:pt idx="51">
                        <c:v>1.4</c:v>
                      </c:pt>
                      <c:pt idx="52">
                        <c:v>0</c:v>
                      </c:pt>
                      <c:pt idx="53">
                        <c:v>0</c:v>
                      </c:pt>
                      <c:pt idx="54">
                        <c:v>1.4</c:v>
                      </c:pt>
                      <c:pt idx="55">
                        <c:v>0</c:v>
                      </c:pt>
                      <c:pt idx="56">
                        <c:v>0</c:v>
                      </c:pt>
                      <c:pt idx="57">
                        <c:v>0</c:v>
                      </c:pt>
                      <c:pt idx="58">
                        <c:v>0</c:v>
                      </c:pt>
                      <c:pt idx="59">
                        <c:v>0</c:v>
                      </c:pt>
                      <c:pt idx="60">
                        <c:v>1.4</c:v>
                      </c:pt>
                      <c:pt idx="61">
                        <c:v>1.4</c:v>
                      </c:pt>
                      <c:pt idx="62">
                        <c:v>0</c:v>
                      </c:pt>
                      <c:pt idx="63">
                        <c:v>0</c:v>
                      </c:pt>
                      <c:pt idx="64">
                        <c:v>0</c:v>
                      </c:pt>
                      <c:pt idx="65">
                        <c:v>0</c:v>
                      </c:pt>
                      <c:pt idx="66">
                        <c:v>0</c:v>
                      </c:pt>
                      <c:pt idx="67">
                        <c:v>0</c:v>
                      </c:pt>
                      <c:pt idx="68">
                        <c:v>0</c:v>
                      </c:pt>
                      <c:pt idx="69">
                        <c:v>0</c:v>
                      </c:pt>
                      <c:pt idx="70">
                        <c:v>1.4</c:v>
                      </c:pt>
                    </c:numCache>
                  </c:numRef>
                </c:val>
                <c:extLst>
                  <c:ext xmlns:c16="http://schemas.microsoft.com/office/drawing/2014/chart" uri="{C3380CC4-5D6E-409C-BE32-E72D297353CC}">
                    <c16:uniqueId val="{00000002-E362-EC43-8C89-DB03D021772D}"/>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Backchecks</c:v>
                      </c:pt>
                    </c:strCache>
                  </c:strRef>
                </c:tx>
                <c:spPr>
                  <a:solidFill>
                    <a:schemeClr val="accent4"/>
                  </a:solidFill>
                  <a:ln>
                    <a:noFill/>
                  </a:ln>
                  <a:effectLst/>
                </c:spPr>
                <c:invertIfNegative val="0"/>
                <c:cat>
                  <c:numRef>
                    <c:extLst xmlns:c15="http://schemas.microsoft.com/office/drawing/2012/chart">
                      <c:ext xmlns:c15="http://schemas.microsoft.com/office/drawing/2012/chart" uri="{02D57815-91ED-43cb-92C2-25804820EDAC}">
                        <c15:formulaRef>
                          <c15:sqref>Sheet1!$A$2:$A$82</c15:sqref>
                        </c15:formulaRef>
                      </c:ext>
                    </c:extLst>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extLst xmlns:c15="http://schemas.microsoft.com/office/drawing/2012/chart">
                      <c:ext xmlns:c15="http://schemas.microsoft.com/office/drawing/2012/chart" uri="{02D57815-91ED-43cb-92C2-25804820EDAC}">
                        <c15:formulaRef>
                          <c15:sqref>Sheet1!$E$2:$E$82</c15:sqref>
                        </c15:formulaRef>
                      </c:ext>
                    </c:extLst>
                    <c:numCache>
                      <c:formatCode>General</c:formatCode>
                      <c:ptCount val="81"/>
                      <c:pt idx="0">
                        <c:v>1.4</c:v>
                      </c:pt>
                      <c:pt idx="1">
                        <c:v>2.8</c:v>
                      </c:pt>
                      <c:pt idx="2">
                        <c:v>1.4</c:v>
                      </c:pt>
                      <c:pt idx="3">
                        <c:v>2.8</c:v>
                      </c:pt>
                      <c:pt idx="4">
                        <c:v>0</c:v>
                      </c:pt>
                      <c:pt idx="5">
                        <c:v>4.3</c:v>
                      </c:pt>
                      <c:pt idx="6">
                        <c:v>0</c:v>
                      </c:pt>
                      <c:pt idx="7">
                        <c:v>0</c:v>
                      </c:pt>
                      <c:pt idx="8">
                        <c:v>0</c:v>
                      </c:pt>
                      <c:pt idx="9">
                        <c:v>0</c:v>
                      </c:pt>
                      <c:pt idx="10">
                        <c:v>0</c:v>
                      </c:pt>
                      <c:pt idx="11">
                        <c:v>1.4</c:v>
                      </c:pt>
                      <c:pt idx="12">
                        <c:v>4.3</c:v>
                      </c:pt>
                      <c:pt idx="13">
                        <c:v>1.4</c:v>
                      </c:pt>
                      <c:pt idx="14">
                        <c:v>2.9</c:v>
                      </c:pt>
                      <c:pt idx="15">
                        <c:v>4.3</c:v>
                      </c:pt>
                      <c:pt idx="16">
                        <c:v>0</c:v>
                      </c:pt>
                      <c:pt idx="17">
                        <c:v>2.8</c:v>
                      </c:pt>
                      <c:pt idx="18">
                        <c:v>5.8</c:v>
                      </c:pt>
                      <c:pt idx="19">
                        <c:v>7.2</c:v>
                      </c:pt>
                      <c:pt idx="20">
                        <c:v>1.4</c:v>
                      </c:pt>
                      <c:pt idx="21">
                        <c:v>0</c:v>
                      </c:pt>
                      <c:pt idx="22">
                        <c:v>0</c:v>
                      </c:pt>
                      <c:pt idx="23">
                        <c:v>1.4</c:v>
                      </c:pt>
                      <c:pt idx="24">
                        <c:v>0</c:v>
                      </c:pt>
                      <c:pt idx="25">
                        <c:v>2.9</c:v>
                      </c:pt>
                      <c:pt idx="26">
                        <c:v>4.3</c:v>
                      </c:pt>
                      <c:pt idx="27">
                        <c:v>1.4</c:v>
                      </c:pt>
                      <c:pt idx="28">
                        <c:v>0</c:v>
                      </c:pt>
                      <c:pt idx="29">
                        <c:v>4.3</c:v>
                      </c:pt>
                      <c:pt idx="30">
                        <c:v>2.9</c:v>
                      </c:pt>
                      <c:pt idx="31">
                        <c:v>1.4</c:v>
                      </c:pt>
                      <c:pt idx="32">
                        <c:v>1.4</c:v>
                      </c:pt>
                      <c:pt idx="33">
                        <c:v>2.9</c:v>
                      </c:pt>
                      <c:pt idx="34">
                        <c:v>0</c:v>
                      </c:pt>
                      <c:pt idx="35">
                        <c:v>0</c:v>
                      </c:pt>
                      <c:pt idx="36">
                        <c:v>0</c:v>
                      </c:pt>
                      <c:pt idx="37">
                        <c:v>2.9</c:v>
                      </c:pt>
                      <c:pt idx="38">
                        <c:v>1.4</c:v>
                      </c:pt>
                      <c:pt idx="39">
                        <c:v>0</c:v>
                      </c:pt>
                      <c:pt idx="40">
                        <c:v>1.4</c:v>
                      </c:pt>
                      <c:pt idx="41">
                        <c:v>1.4</c:v>
                      </c:pt>
                      <c:pt idx="42">
                        <c:v>1.4</c:v>
                      </c:pt>
                      <c:pt idx="43">
                        <c:v>0</c:v>
                      </c:pt>
                      <c:pt idx="44">
                        <c:v>0</c:v>
                      </c:pt>
                      <c:pt idx="45">
                        <c:v>1.4</c:v>
                      </c:pt>
                      <c:pt idx="46">
                        <c:v>0</c:v>
                      </c:pt>
                      <c:pt idx="47">
                        <c:v>0</c:v>
                      </c:pt>
                      <c:pt idx="48">
                        <c:v>0</c:v>
                      </c:pt>
                      <c:pt idx="49">
                        <c:v>0</c:v>
                      </c:pt>
                      <c:pt idx="50">
                        <c:v>0</c:v>
                      </c:pt>
                      <c:pt idx="51">
                        <c:v>0</c:v>
                      </c:pt>
                      <c:pt idx="52">
                        <c:v>1.4</c:v>
                      </c:pt>
                      <c:pt idx="53">
                        <c:v>0</c:v>
                      </c:pt>
                      <c:pt idx="54">
                        <c:v>0</c:v>
                      </c:pt>
                      <c:pt idx="55">
                        <c:v>0</c:v>
                      </c:pt>
                      <c:pt idx="56">
                        <c:v>0</c:v>
                      </c:pt>
                      <c:pt idx="57">
                        <c:v>0</c:v>
                      </c:pt>
                      <c:pt idx="58">
                        <c:v>1.4</c:v>
                      </c:pt>
                      <c:pt idx="59">
                        <c:v>0</c:v>
                      </c:pt>
                      <c:pt idx="60">
                        <c:v>0</c:v>
                      </c:pt>
                      <c:pt idx="61">
                        <c:v>0</c:v>
                      </c:pt>
                      <c:pt idx="62">
                        <c:v>0</c:v>
                      </c:pt>
                      <c:pt idx="63">
                        <c:v>0</c:v>
                      </c:pt>
                      <c:pt idx="64">
                        <c:v>0</c:v>
                      </c:pt>
                      <c:pt idx="65">
                        <c:v>1.4</c:v>
                      </c:pt>
                      <c:pt idx="66">
                        <c:v>1.4</c:v>
                      </c:pt>
                      <c:pt idx="67">
                        <c:v>0</c:v>
                      </c:pt>
                      <c:pt idx="68">
                        <c:v>0</c:v>
                      </c:pt>
                      <c:pt idx="69">
                        <c:v>0</c:v>
                      </c:pt>
                      <c:pt idx="70">
                        <c:v>0</c:v>
                      </c:pt>
                      <c:pt idx="71">
                        <c:v>0</c:v>
                      </c:pt>
                      <c:pt idx="72">
                        <c:v>0</c:v>
                      </c:pt>
                      <c:pt idx="73">
                        <c:v>0</c:v>
                      </c:pt>
                      <c:pt idx="74">
                        <c:v>0</c:v>
                      </c:pt>
                      <c:pt idx="75">
                        <c:v>0</c:v>
                      </c:pt>
                      <c:pt idx="76">
                        <c:v>0</c:v>
                      </c:pt>
                      <c:pt idx="77">
                        <c:v>1.4</c:v>
                      </c:pt>
                      <c:pt idx="78">
                        <c:v>0</c:v>
                      </c:pt>
                      <c:pt idx="79">
                        <c:v>1.4</c:v>
                      </c:pt>
                      <c:pt idx="80">
                        <c:v>0</c:v>
                      </c:pt>
                    </c:numCache>
                  </c:numRef>
                </c:val>
                <c:extLst xmlns:c15="http://schemas.microsoft.com/office/drawing/2012/chart">
                  <c:ext xmlns:c16="http://schemas.microsoft.com/office/drawing/2014/chart" uri="{C3380CC4-5D6E-409C-BE32-E72D297353CC}">
                    <c16:uniqueId val="{00000003-E362-EC43-8C89-DB03D021772D}"/>
                  </c:ext>
                </c:extLst>
              </c15:ser>
            </c15:filteredBarSeries>
          </c:ext>
        </c:extLst>
      </c:barChart>
      <c:catAx>
        <c:axId val="-2090266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2090268872"/>
        <c:crosses val="autoZero"/>
        <c:auto val="1"/>
        <c:lblAlgn val="ctr"/>
        <c:lblOffset val="100"/>
        <c:tickLblSkip val="20"/>
        <c:noMultiLvlLbl val="0"/>
      </c:catAx>
      <c:valAx>
        <c:axId val="-209026887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2090266536"/>
        <c:crosses val="autoZero"/>
        <c:crossBetween val="between"/>
        <c:majorUnit val="5"/>
      </c:valAx>
      <c:spPr>
        <a:noFill/>
        <a:ln>
          <a:noFill/>
        </a:ln>
        <a:effectLst/>
      </c:spPr>
    </c:plotArea>
    <c:legend>
      <c:legendPos val="b"/>
      <c:layout>
        <c:manualLayout>
          <c:xMode val="edge"/>
          <c:yMode val="edge"/>
          <c:x val="0.762029155984566"/>
          <c:y val="0.239695932819845"/>
          <c:w val="0.237970844015434"/>
          <c:h val="7.6155189692197603E-2"/>
        </c:manualLayout>
      </c:layout>
      <c:overlay val="0"/>
      <c:spPr>
        <a:noFill/>
        <a:ln>
          <a:noFill/>
        </a:ln>
        <a:effectLst/>
      </c:spPr>
      <c:txPr>
        <a:bodyPr rot="0" vert="horz"/>
        <a:lstStyle/>
        <a:p>
          <a:pPr>
            <a:defRPr/>
          </a:pPr>
          <a:endParaRPr lang="en-US"/>
        </a:p>
      </c:txPr>
    </c:legend>
    <c:plotVisOnly val="1"/>
    <c:dispBlanksAs val="gap"/>
    <c:showDLblsOverMax val="0"/>
  </c:chart>
  <c:spPr>
    <a:noFill/>
    <a:ln>
      <a:noFill/>
    </a:ln>
    <a:effectLst/>
  </c:spPr>
  <c:txPr>
    <a:bodyPr/>
    <a:lstStyle/>
    <a:p>
      <a:pPr>
        <a:defRPr sz="1050">
          <a:solidFill>
            <a:schemeClr val="bg1"/>
          </a:solidFill>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018170805572406E-2"/>
          <c:y val="4.0344286823633897E-2"/>
          <c:w val="0.89080738946093296"/>
          <c:h val="0.78258914997932205"/>
        </c:manualLayout>
      </c:layout>
      <c:barChart>
        <c:barDir val="col"/>
        <c:grouping val="clustered"/>
        <c:varyColors val="0"/>
        <c:ser>
          <c:idx val="2"/>
          <c:order val="2"/>
          <c:tx>
            <c:strRef>
              <c:f>Sheet1!$D$1</c:f>
              <c:strCache>
                <c:ptCount val="1"/>
                <c:pt idx="0">
                  <c:v>Treatment Audits</c:v>
                </c:pt>
              </c:strCache>
            </c:strRef>
          </c:tx>
          <c:spPr>
            <a:solidFill>
              <a:schemeClr val="tx1"/>
            </a:solidFill>
            <a:ln>
              <a:solidFill>
                <a:schemeClr val="bg1">
                  <a:lumMod val="20000"/>
                  <a:lumOff val="80000"/>
                </a:schemeClr>
              </a:solidFill>
            </a:ln>
            <a:effectLst/>
          </c:spPr>
          <c:invertIfNegative val="0"/>
          <c:cat>
            <c:numRef>
              <c:f>Sheet1!$A$2:$A$82</c:f>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f>Sheet1!$D$2:$D$82</c:f>
              <c:numCache>
                <c:formatCode>General</c:formatCode>
                <c:ptCount val="81"/>
                <c:pt idx="0">
                  <c:v>0</c:v>
                </c:pt>
                <c:pt idx="1">
                  <c:v>0</c:v>
                </c:pt>
                <c:pt idx="2">
                  <c:v>0</c:v>
                </c:pt>
                <c:pt idx="3">
                  <c:v>1.4</c:v>
                </c:pt>
                <c:pt idx="4">
                  <c:v>1.4</c:v>
                </c:pt>
                <c:pt idx="5">
                  <c:v>1.4</c:v>
                </c:pt>
                <c:pt idx="6">
                  <c:v>1.4</c:v>
                </c:pt>
                <c:pt idx="7">
                  <c:v>1.4</c:v>
                </c:pt>
                <c:pt idx="8">
                  <c:v>0</c:v>
                </c:pt>
                <c:pt idx="9">
                  <c:v>0</c:v>
                </c:pt>
                <c:pt idx="10">
                  <c:v>0</c:v>
                </c:pt>
                <c:pt idx="11">
                  <c:v>0</c:v>
                </c:pt>
                <c:pt idx="12">
                  <c:v>1.4</c:v>
                </c:pt>
                <c:pt idx="13">
                  <c:v>0</c:v>
                </c:pt>
                <c:pt idx="14">
                  <c:v>2.9</c:v>
                </c:pt>
                <c:pt idx="15">
                  <c:v>1.4</c:v>
                </c:pt>
                <c:pt idx="16">
                  <c:v>0</c:v>
                </c:pt>
                <c:pt idx="17">
                  <c:v>0</c:v>
                </c:pt>
                <c:pt idx="18">
                  <c:v>1.4</c:v>
                </c:pt>
                <c:pt idx="19">
                  <c:v>0</c:v>
                </c:pt>
                <c:pt idx="20">
                  <c:v>1.4</c:v>
                </c:pt>
                <c:pt idx="21">
                  <c:v>2.9</c:v>
                </c:pt>
                <c:pt idx="22">
                  <c:v>2.9</c:v>
                </c:pt>
                <c:pt idx="23">
                  <c:v>2.9</c:v>
                </c:pt>
                <c:pt idx="24">
                  <c:v>5.8</c:v>
                </c:pt>
                <c:pt idx="25">
                  <c:v>2.9</c:v>
                </c:pt>
                <c:pt idx="26">
                  <c:v>2.9</c:v>
                </c:pt>
                <c:pt idx="27">
                  <c:v>5.8</c:v>
                </c:pt>
                <c:pt idx="28">
                  <c:v>13</c:v>
                </c:pt>
                <c:pt idx="29">
                  <c:v>1.4</c:v>
                </c:pt>
                <c:pt idx="30">
                  <c:v>2.9</c:v>
                </c:pt>
                <c:pt idx="31">
                  <c:v>2.9</c:v>
                </c:pt>
                <c:pt idx="32">
                  <c:v>1.4</c:v>
                </c:pt>
                <c:pt idx="33">
                  <c:v>4.4000000000000004</c:v>
                </c:pt>
                <c:pt idx="34">
                  <c:v>2.9</c:v>
                </c:pt>
                <c:pt idx="35">
                  <c:v>0</c:v>
                </c:pt>
                <c:pt idx="36">
                  <c:v>4.4000000000000004</c:v>
                </c:pt>
                <c:pt idx="37">
                  <c:v>0</c:v>
                </c:pt>
                <c:pt idx="38">
                  <c:v>1.4</c:v>
                </c:pt>
                <c:pt idx="39">
                  <c:v>2.9</c:v>
                </c:pt>
                <c:pt idx="40">
                  <c:v>1.4</c:v>
                </c:pt>
                <c:pt idx="41">
                  <c:v>0</c:v>
                </c:pt>
                <c:pt idx="42">
                  <c:v>1.4</c:v>
                </c:pt>
                <c:pt idx="43">
                  <c:v>0</c:v>
                </c:pt>
                <c:pt idx="44">
                  <c:v>0</c:v>
                </c:pt>
                <c:pt idx="45">
                  <c:v>1.4</c:v>
                </c:pt>
                <c:pt idx="46">
                  <c:v>0</c:v>
                </c:pt>
                <c:pt idx="47">
                  <c:v>1.4</c:v>
                </c:pt>
                <c:pt idx="48">
                  <c:v>2.9</c:v>
                </c:pt>
                <c:pt idx="49">
                  <c:v>1.4</c:v>
                </c:pt>
                <c:pt idx="50">
                  <c:v>0</c:v>
                </c:pt>
                <c:pt idx="51">
                  <c:v>1.4</c:v>
                </c:pt>
                <c:pt idx="52">
                  <c:v>0</c:v>
                </c:pt>
                <c:pt idx="53">
                  <c:v>0</c:v>
                </c:pt>
                <c:pt idx="54">
                  <c:v>1.4</c:v>
                </c:pt>
                <c:pt idx="55">
                  <c:v>0</c:v>
                </c:pt>
                <c:pt idx="56">
                  <c:v>0</c:v>
                </c:pt>
                <c:pt idx="57">
                  <c:v>0</c:v>
                </c:pt>
                <c:pt idx="58">
                  <c:v>0</c:v>
                </c:pt>
                <c:pt idx="59">
                  <c:v>0</c:v>
                </c:pt>
                <c:pt idx="60">
                  <c:v>1.4</c:v>
                </c:pt>
                <c:pt idx="61">
                  <c:v>1.4</c:v>
                </c:pt>
                <c:pt idx="62">
                  <c:v>0</c:v>
                </c:pt>
                <c:pt idx="63">
                  <c:v>0</c:v>
                </c:pt>
                <c:pt idx="64">
                  <c:v>0</c:v>
                </c:pt>
                <c:pt idx="65">
                  <c:v>0</c:v>
                </c:pt>
                <c:pt idx="66">
                  <c:v>0</c:v>
                </c:pt>
                <c:pt idx="67">
                  <c:v>0</c:v>
                </c:pt>
                <c:pt idx="68">
                  <c:v>0</c:v>
                </c:pt>
                <c:pt idx="69">
                  <c:v>0</c:v>
                </c:pt>
                <c:pt idx="70">
                  <c:v>1.4</c:v>
                </c:pt>
              </c:numCache>
            </c:numRef>
          </c:val>
          <c:extLst>
            <c:ext xmlns:c16="http://schemas.microsoft.com/office/drawing/2014/chart" uri="{C3380CC4-5D6E-409C-BE32-E72D297353CC}">
              <c16:uniqueId val="{00000000-56FC-034D-862F-A2EFFCBD8882}"/>
            </c:ext>
          </c:extLst>
        </c:ser>
        <c:dLbls>
          <c:showLegendKey val="0"/>
          <c:showVal val="0"/>
          <c:showCatName val="0"/>
          <c:showSerName val="0"/>
          <c:showPercent val="0"/>
          <c:showBubbleSize val="0"/>
        </c:dLbls>
        <c:gapWidth val="0"/>
        <c:overlap val="100"/>
        <c:axId val="-2129501704"/>
        <c:axId val="-212949692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Status Quo</c:v>
                      </c:pt>
                    </c:strCache>
                  </c:strRef>
                </c:tx>
                <c:spPr>
                  <a:solidFill>
                    <a:schemeClr val="tx1">
                      <a:lumMod val="60000"/>
                      <a:lumOff val="40000"/>
                    </a:schemeClr>
                  </a:solidFill>
                  <a:ln>
                    <a:solidFill>
                      <a:schemeClr val="bg2"/>
                    </a:solidFill>
                  </a:ln>
                  <a:effectLst/>
                </c:spPr>
                <c:invertIfNegative val="0"/>
                <c:cat>
                  <c:numRef>
                    <c:extLst>
                      <c:ext uri="{02D57815-91ED-43cb-92C2-25804820EDAC}">
                        <c15:formulaRef>
                          <c15:sqref>Sheet1!$A$2:$A$82</c15:sqref>
                        </c15:formulaRef>
                      </c:ext>
                    </c:extLst>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extLst>
                      <c:ext uri="{02D57815-91ED-43cb-92C2-25804820EDAC}">
                        <c15:formulaRef>
                          <c15:sqref>Sheet1!$B$2:$B$82</c15:sqref>
                        </c15:formulaRef>
                      </c:ext>
                    </c:extLst>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1.3</c:v>
                      </c:pt>
                      <c:pt idx="17">
                        <c:v>2.6</c:v>
                      </c:pt>
                      <c:pt idx="18">
                        <c:v>2.6</c:v>
                      </c:pt>
                      <c:pt idx="19">
                        <c:v>1.3</c:v>
                      </c:pt>
                      <c:pt idx="20">
                        <c:v>1.3</c:v>
                      </c:pt>
                      <c:pt idx="21">
                        <c:v>5.4</c:v>
                      </c:pt>
                      <c:pt idx="22">
                        <c:v>12.1</c:v>
                      </c:pt>
                      <c:pt idx="23">
                        <c:v>6.7</c:v>
                      </c:pt>
                      <c:pt idx="24">
                        <c:v>5.4</c:v>
                      </c:pt>
                      <c:pt idx="25">
                        <c:v>5.4</c:v>
                      </c:pt>
                      <c:pt idx="26">
                        <c:v>13.5</c:v>
                      </c:pt>
                      <c:pt idx="27">
                        <c:v>17.55</c:v>
                      </c:pt>
                      <c:pt idx="28">
                        <c:v>10.8</c:v>
                      </c:pt>
                      <c:pt idx="29">
                        <c:v>6.7</c:v>
                      </c:pt>
                      <c:pt idx="30">
                        <c:v>2.6</c:v>
                      </c:pt>
                      <c:pt idx="31">
                        <c:v>1.3</c:v>
                      </c:pt>
                      <c:pt idx="32">
                        <c:v>0</c:v>
                      </c:pt>
                      <c:pt idx="33">
                        <c:v>0</c:v>
                      </c:pt>
                      <c:pt idx="34">
                        <c:v>0</c:v>
                      </c:pt>
                      <c:pt idx="35">
                        <c:v>0</c:v>
                      </c:pt>
                      <c:pt idx="36">
                        <c:v>0</c:v>
                      </c:pt>
                      <c:pt idx="37">
                        <c:v>1.3</c:v>
                      </c:pt>
                      <c:pt idx="38">
                        <c:v>0</c:v>
                      </c:pt>
                      <c:pt idx="39">
                        <c:v>0</c:v>
                      </c:pt>
                      <c:pt idx="40">
                        <c:v>0</c:v>
                      </c:pt>
                      <c:pt idx="41">
                        <c:v>0</c:v>
                      </c:pt>
                      <c:pt idx="42">
                        <c:v>0</c:v>
                      </c:pt>
                      <c:pt idx="43">
                        <c:v>0</c:v>
                      </c:pt>
                      <c:pt idx="44">
                        <c:v>0</c:v>
                      </c:pt>
                      <c:pt idx="45">
                        <c:v>0</c:v>
                      </c:pt>
                      <c:pt idx="46">
                        <c:v>1.3</c:v>
                      </c:pt>
                    </c:numCache>
                  </c:numRef>
                </c:val>
                <c:extLst>
                  <c:ext xmlns:c16="http://schemas.microsoft.com/office/drawing/2014/chart" uri="{C3380CC4-5D6E-409C-BE32-E72D297353CC}">
                    <c16:uniqueId val="{00000001-56FC-034D-862F-A2EFFCBD8882}"/>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Back Checks</c:v>
                      </c:pt>
                    </c:strCache>
                  </c:strRef>
                </c:tx>
                <c:spPr>
                  <a:solidFill>
                    <a:srgbClr val="00B050"/>
                  </a:solidFill>
                  <a:ln>
                    <a:solidFill>
                      <a:schemeClr val="bg1">
                        <a:lumMod val="20000"/>
                        <a:lumOff val="80000"/>
                      </a:schemeClr>
                    </a:solidFill>
                  </a:ln>
                  <a:effectLst/>
                </c:spPr>
                <c:invertIfNegative val="0"/>
                <c:cat>
                  <c:numRef>
                    <c:extLst xmlns:c15="http://schemas.microsoft.com/office/drawing/2012/chart">
                      <c:ext xmlns:c15="http://schemas.microsoft.com/office/drawing/2012/chart" uri="{02D57815-91ED-43cb-92C2-25804820EDAC}">
                        <c15:formulaRef>
                          <c15:sqref>Sheet1!$A$2:$A$82</c15:sqref>
                        </c15:formulaRef>
                      </c:ext>
                    </c:extLst>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extLst xmlns:c15="http://schemas.microsoft.com/office/drawing/2012/chart">
                      <c:ext xmlns:c15="http://schemas.microsoft.com/office/drawing/2012/chart" uri="{02D57815-91ED-43cb-92C2-25804820EDAC}">
                        <c15:formulaRef>
                          <c15:sqref>Sheet1!$C$2:$C$82</c15:sqref>
                        </c15:formulaRef>
                      </c:ext>
                    </c:extLst>
                    <c:numCache>
                      <c:formatCode>General</c:formatCode>
                      <c:ptCount val="81"/>
                      <c:pt idx="0">
                        <c:v>1.4</c:v>
                      </c:pt>
                      <c:pt idx="1">
                        <c:v>0</c:v>
                      </c:pt>
                      <c:pt idx="2">
                        <c:v>0</c:v>
                      </c:pt>
                      <c:pt idx="3">
                        <c:v>1.35</c:v>
                      </c:pt>
                      <c:pt idx="4">
                        <c:v>1.35</c:v>
                      </c:pt>
                      <c:pt idx="5">
                        <c:v>0</c:v>
                      </c:pt>
                      <c:pt idx="6">
                        <c:v>0</c:v>
                      </c:pt>
                      <c:pt idx="7">
                        <c:v>2.8</c:v>
                      </c:pt>
                      <c:pt idx="8">
                        <c:v>1.4</c:v>
                      </c:pt>
                      <c:pt idx="9">
                        <c:v>0</c:v>
                      </c:pt>
                      <c:pt idx="10">
                        <c:v>2.7</c:v>
                      </c:pt>
                      <c:pt idx="11">
                        <c:v>0</c:v>
                      </c:pt>
                      <c:pt idx="12">
                        <c:v>1.45</c:v>
                      </c:pt>
                      <c:pt idx="13">
                        <c:v>0</c:v>
                      </c:pt>
                      <c:pt idx="14">
                        <c:v>0</c:v>
                      </c:pt>
                      <c:pt idx="15">
                        <c:v>1.4</c:v>
                      </c:pt>
                      <c:pt idx="16">
                        <c:v>0</c:v>
                      </c:pt>
                      <c:pt idx="17">
                        <c:v>1.4</c:v>
                      </c:pt>
                      <c:pt idx="18">
                        <c:v>1.4</c:v>
                      </c:pt>
                      <c:pt idx="19">
                        <c:v>0</c:v>
                      </c:pt>
                      <c:pt idx="20">
                        <c:v>4.0999999999999996</c:v>
                      </c:pt>
                      <c:pt idx="21">
                        <c:v>0</c:v>
                      </c:pt>
                      <c:pt idx="22">
                        <c:v>2.7</c:v>
                      </c:pt>
                      <c:pt idx="23">
                        <c:v>2.7</c:v>
                      </c:pt>
                      <c:pt idx="24">
                        <c:v>1.4</c:v>
                      </c:pt>
                      <c:pt idx="25">
                        <c:v>2.7</c:v>
                      </c:pt>
                      <c:pt idx="26">
                        <c:v>2.7</c:v>
                      </c:pt>
                      <c:pt idx="27">
                        <c:v>1.4</c:v>
                      </c:pt>
                      <c:pt idx="28">
                        <c:v>4.0999999999999996</c:v>
                      </c:pt>
                      <c:pt idx="29">
                        <c:v>2.8</c:v>
                      </c:pt>
                      <c:pt idx="30">
                        <c:v>4.0999999999999996</c:v>
                      </c:pt>
                      <c:pt idx="31">
                        <c:v>5.4</c:v>
                      </c:pt>
                      <c:pt idx="32">
                        <c:v>1.4</c:v>
                      </c:pt>
                      <c:pt idx="33">
                        <c:v>1.4</c:v>
                      </c:pt>
                      <c:pt idx="34">
                        <c:v>0</c:v>
                      </c:pt>
                      <c:pt idx="35">
                        <c:v>2.7</c:v>
                      </c:pt>
                      <c:pt idx="36">
                        <c:v>0</c:v>
                      </c:pt>
                      <c:pt idx="37">
                        <c:v>2.8</c:v>
                      </c:pt>
                      <c:pt idx="38">
                        <c:v>2.8</c:v>
                      </c:pt>
                      <c:pt idx="39">
                        <c:v>1.4</c:v>
                      </c:pt>
                      <c:pt idx="40">
                        <c:v>0</c:v>
                      </c:pt>
                      <c:pt idx="41">
                        <c:v>1.4</c:v>
                      </c:pt>
                      <c:pt idx="42">
                        <c:v>2.7</c:v>
                      </c:pt>
                      <c:pt idx="43">
                        <c:v>0</c:v>
                      </c:pt>
                      <c:pt idx="44">
                        <c:v>2.7</c:v>
                      </c:pt>
                      <c:pt idx="45">
                        <c:v>1.4</c:v>
                      </c:pt>
                      <c:pt idx="46">
                        <c:v>0</c:v>
                      </c:pt>
                      <c:pt idx="47">
                        <c:v>2.7</c:v>
                      </c:pt>
                      <c:pt idx="48">
                        <c:v>0</c:v>
                      </c:pt>
                      <c:pt idx="49">
                        <c:v>1.4</c:v>
                      </c:pt>
                      <c:pt idx="50">
                        <c:v>1.4</c:v>
                      </c:pt>
                      <c:pt idx="51">
                        <c:v>0</c:v>
                      </c:pt>
                      <c:pt idx="52">
                        <c:v>1.4</c:v>
                      </c:pt>
                      <c:pt idx="53">
                        <c:v>1.4</c:v>
                      </c:pt>
                      <c:pt idx="54">
                        <c:v>0</c:v>
                      </c:pt>
                      <c:pt idx="55">
                        <c:v>0</c:v>
                      </c:pt>
                      <c:pt idx="56">
                        <c:v>0</c:v>
                      </c:pt>
                      <c:pt idx="57">
                        <c:v>0</c:v>
                      </c:pt>
                      <c:pt idx="58">
                        <c:v>0</c:v>
                      </c:pt>
                      <c:pt idx="59">
                        <c:v>0</c:v>
                      </c:pt>
                      <c:pt idx="60">
                        <c:v>0</c:v>
                      </c:pt>
                      <c:pt idx="61">
                        <c:v>2.7</c:v>
                      </c:pt>
                      <c:pt idx="62">
                        <c:v>0</c:v>
                      </c:pt>
                      <c:pt idx="63">
                        <c:v>0</c:v>
                      </c:pt>
                      <c:pt idx="64">
                        <c:v>0</c:v>
                      </c:pt>
                      <c:pt idx="65">
                        <c:v>1.4</c:v>
                      </c:pt>
                      <c:pt idx="66">
                        <c:v>0</c:v>
                      </c:pt>
                      <c:pt idx="67">
                        <c:v>1.4</c:v>
                      </c:pt>
                      <c:pt idx="68">
                        <c:v>1.4</c:v>
                      </c:pt>
                      <c:pt idx="69">
                        <c:v>0</c:v>
                      </c:pt>
                      <c:pt idx="70">
                        <c:v>0</c:v>
                      </c:pt>
                      <c:pt idx="71">
                        <c:v>0</c:v>
                      </c:pt>
                      <c:pt idx="72">
                        <c:v>0</c:v>
                      </c:pt>
                      <c:pt idx="73">
                        <c:v>1.4</c:v>
                      </c:pt>
                      <c:pt idx="74">
                        <c:v>1.4</c:v>
                      </c:pt>
                      <c:pt idx="75">
                        <c:v>0</c:v>
                      </c:pt>
                      <c:pt idx="76">
                        <c:v>0</c:v>
                      </c:pt>
                      <c:pt idx="77">
                        <c:v>0</c:v>
                      </c:pt>
                      <c:pt idx="78">
                        <c:v>1.4</c:v>
                      </c:pt>
                      <c:pt idx="79">
                        <c:v>0</c:v>
                      </c:pt>
                      <c:pt idx="80">
                        <c:v>0</c:v>
                      </c:pt>
                    </c:numCache>
                  </c:numRef>
                </c:val>
                <c:extLst xmlns:c15="http://schemas.microsoft.com/office/drawing/2012/chart">
                  <c:ext xmlns:c16="http://schemas.microsoft.com/office/drawing/2014/chart" uri="{C3380CC4-5D6E-409C-BE32-E72D297353CC}">
                    <c16:uniqueId val="{00000002-56FC-034D-862F-A2EFFCBD8882}"/>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Backchecks</c:v>
                      </c:pt>
                    </c:strCache>
                  </c:strRef>
                </c:tx>
                <c:spPr>
                  <a:solidFill>
                    <a:schemeClr val="accent4"/>
                  </a:solidFill>
                  <a:ln>
                    <a:noFill/>
                  </a:ln>
                  <a:effectLst/>
                </c:spPr>
                <c:invertIfNegative val="0"/>
                <c:cat>
                  <c:numRef>
                    <c:extLst xmlns:c15="http://schemas.microsoft.com/office/drawing/2012/chart">
                      <c:ext xmlns:c15="http://schemas.microsoft.com/office/drawing/2012/chart" uri="{02D57815-91ED-43cb-92C2-25804820EDAC}">
                        <c15:formulaRef>
                          <c15:sqref>Sheet1!$A$2:$A$82</c15:sqref>
                        </c15:formulaRef>
                      </c:ext>
                    </c:extLst>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extLst xmlns:c15="http://schemas.microsoft.com/office/drawing/2012/chart">
                      <c:ext xmlns:c15="http://schemas.microsoft.com/office/drawing/2012/chart" uri="{02D57815-91ED-43cb-92C2-25804820EDAC}">
                        <c15:formulaRef>
                          <c15:sqref>Sheet1!$E$2:$E$82</c15:sqref>
                        </c15:formulaRef>
                      </c:ext>
                    </c:extLst>
                    <c:numCache>
                      <c:formatCode>General</c:formatCode>
                      <c:ptCount val="81"/>
                      <c:pt idx="0">
                        <c:v>1.4</c:v>
                      </c:pt>
                      <c:pt idx="1">
                        <c:v>2.8</c:v>
                      </c:pt>
                      <c:pt idx="2">
                        <c:v>1.4</c:v>
                      </c:pt>
                      <c:pt idx="3">
                        <c:v>2.8</c:v>
                      </c:pt>
                      <c:pt idx="4">
                        <c:v>0</c:v>
                      </c:pt>
                      <c:pt idx="5">
                        <c:v>4.3</c:v>
                      </c:pt>
                      <c:pt idx="6">
                        <c:v>0</c:v>
                      </c:pt>
                      <c:pt idx="7">
                        <c:v>0</c:v>
                      </c:pt>
                      <c:pt idx="8">
                        <c:v>0</c:v>
                      </c:pt>
                      <c:pt idx="9">
                        <c:v>0</c:v>
                      </c:pt>
                      <c:pt idx="10">
                        <c:v>0</c:v>
                      </c:pt>
                      <c:pt idx="11">
                        <c:v>1.4</c:v>
                      </c:pt>
                      <c:pt idx="12">
                        <c:v>4.3</c:v>
                      </c:pt>
                      <c:pt idx="13">
                        <c:v>1.4</c:v>
                      </c:pt>
                      <c:pt idx="14">
                        <c:v>2.9</c:v>
                      </c:pt>
                      <c:pt idx="15">
                        <c:v>4.3</c:v>
                      </c:pt>
                      <c:pt idx="16">
                        <c:v>0</c:v>
                      </c:pt>
                      <c:pt idx="17">
                        <c:v>2.8</c:v>
                      </c:pt>
                      <c:pt idx="18">
                        <c:v>5.8</c:v>
                      </c:pt>
                      <c:pt idx="19">
                        <c:v>7.2</c:v>
                      </c:pt>
                      <c:pt idx="20">
                        <c:v>1.4</c:v>
                      </c:pt>
                      <c:pt idx="21">
                        <c:v>0</c:v>
                      </c:pt>
                      <c:pt idx="22">
                        <c:v>0</c:v>
                      </c:pt>
                      <c:pt idx="23">
                        <c:v>1.4</c:v>
                      </c:pt>
                      <c:pt idx="24">
                        <c:v>0</c:v>
                      </c:pt>
                      <c:pt idx="25">
                        <c:v>2.9</c:v>
                      </c:pt>
                      <c:pt idx="26">
                        <c:v>4.3</c:v>
                      </c:pt>
                      <c:pt idx="27">
                        <c:v>1.4</c:v>
                      </c:pt>
                      <c:pt idx="28">
                        <c:v>0</c:v>
                      </c:pt>
                      <c:pt idx="29">
                        <c:v>4.3</c:v>
                      </c:pt>
                      <c:pt idx="30">
                        <c:v>2.9</c:v>
                      </c:pt>
                      <c:pt idx="31">
                        <c:v>1.4</c:v>
                      </c:pt>
                      <c:pt idx="32">
                        <c:v>1.4</c:v>
                      </c:pt>
                      <c:pt idx="33">
                        <c:v>2.9</c:v>
                      </c:pt>
                      <c:pt idx="34">
                        <c:v>0</c:v>
                      </c:pt>
                      <c:pt idx="35">
                        <c:v>0</c:v>
                      </c:pt>
                      <c:pt idx="36">
                        <c:v>0</c:v>
                      </c:pt>
                      <c:pt idx="37">
                        <c:v>2.9</c:v>
                      </c:pt>
                      <c:pt idx="38">
                        <c:v>1.4</c:v>
                      </c:pt>
                      <c:pt idx="39">
                        <c:v>0</c:v>
                      </c:pt>
                      <c:pt idx="40">
                        <c:v>1.4</c:v>
                      </c:pt>
                      <c:pt idx="41">
                        <c:v>1.4</c:v>
                      </c:pt>
                      <c:pt idx="42">
                        <c:v>1.4</c:v>
                      </c:pt>
                      <c:pt idx="43">
                        <c:v>0</c:v>
                      </c:pt>
                      <c:pt idx="44">
                        <c:v>0</c:v>
                      </c:pt>
                      <c:pt idx="45">
                        <c:v>1.4</c:v>
                      </c:pt>
                      <c:pt idx="46">
                        <c:v>0</c:v>
                      </c:pt>
                      <c:pt idx="47">
                        <c:v>0</c:v>
                      </c:pt>
                      <c:pt idx="48">
                        <c:v>0</c:v>
                      </c:pt>
                      <c:pt idx="49">
                        <c:v>0</c:v>
                      </c:pt>
                      <c:pt idx="50">
                        <c:v>0</c:v>
                      </c:pt>
                      <c:pt idx="51">
                        <c:v>0</c:v>
                      </c:pt>
                      <c:pt idx="52">
                        <c:v>1.4</c:v>
                      </c:pt>
                      <c:pt idx="53">
                        <c:v>0</c:v>
                      </c:pt>
                      <c:pt idx="54">
                        <c:v>0</c:v>
                      </c:pt>
                      <c:pt idx="55">
                        <c:v>0</c:v>
                      </c:pt>
                      <c:pt idx="56">
                        <c:v>0</c:v>
                      </c:pt>
                      <c:pt idx="57">
                        <c:v>0</c:v>
                      </c:pt>
                      <c:pt idx="58">
                        <c:v>1.4</c:v>
                      </c:pt>
                      <c:pt idx="59">
                        <c:v>0</c:v>
                      </c:pt>
                      <c:pt idx="60">
                        <c:v>0</c:v>
                      </c:pt>
                      <c:pt idx="61">
                        <c:v>0</c:v>
                      </c:pt>
                      <c:pt idx="62">
                        <c:v>0</c:v>
                      </c:pt>
                      <c:pt idx="63">
                        <c:v>0</c:v>
                      </c:pt>
                      <c:pt idx="64">
                        <c:v>0</c:v>
                      </c:pt>
                      <c:pt idx="65">
                        <c:v>1.4</c:v>
                      </c:pt>
                      <c:pt idx="66">
                        <c:v>1.4</c:v>
                      </c:pt>
                      <c:pt idx="67">
                        <c:v>0</c:v>
                      </c:pt>
                      <c:pt idx="68">
                        <c:v>0</c:v>
                      </c:pt>
                      <c:pt idx="69">
                        <c:v>0</c:v>
                      </c:pt>
                      <c:pt idx="70">
                        <c:v>0</c:v>
                      </c:pt>
                      <c:pt idx="71">
                        <c:v>0</c:v>
                      </c:pt>
                      <c:pt idx="72">
                        <c:v>0</c:v>
                      </c:pt>
                      <c:pt idx="73">
                        <c:v>0</c:v>
                      </c:pt>
                      <c:pt idx="74">
                        <c:v>0</c:v>
                      </c:pt>
                      <c:pt idx="75">
                        <c:v>0</c:v>
                      </c:pt>
                      <c:pt idx="76">
                        <c:v>0</c:v>
                      </c:pt>
                      <c:pt idx="77">
                        <c:v>1.4</c:v>
                      </c:pt>
                      <c:pt idx="78">
                        <c:v>0</c:v>
                      </c:pt>
                      <c:pt idx="79">
                        <c:v>1.4</c:v>
                      </c:pt>
                      <c:pt idx="80">
                        <c:v>0</c:v>
                      </c:pt>
                    </c:numCache>
                  </c:numRef>
                </c:val>
                <c:extLst xmlns:c15="http://schemas.microsoft.com/office/drawing/2012/chart">
                  <c:ext xmlns:c16="http://schemas.microsoft.com/office/drawing/2014/chart" uri="{C3380CC4-5D6E-409C-BE32-E72D297353CC}">
                    <c16:uniqueId val="{00000003-56FC-034D-862F-A2EFFCBD8882}"/>
                  </c:ext>
                </c:extLst>
              </c15:ser>
            </c15:filteredBarSeries>
          </c:ext>
        </c:extLst>
      </c:barChart>
      <c:catAx>
        <c:axId val="-2129501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2129496920"/>
        <c:crosses val="autoZero"/>
        <c:auto val="1"/>
        <c:lblAlgn val="ctr"/>
        <c:lblOffset val="100"/>
        <c:tickLblSkip val="20"/>
        <c:noMultiLvlLbl val="0"/>
      </c:catAx>
      <c:valAx>
        <c:axId val="-2129496920"/>
        <c:scaling>
          <c:orientation val="minMax"/>
          <c:max val="20"/>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2129501704"/>
        <c:crosses val="autoZero"/>
        <c:crossBetween val="between"/>
        <c:majorUnit val="5"/>
      </c:valAx>
      <c:spPr>
        <a:noFill/>
        <a:ln>
          <a:noFill/>
        </a:ln>
        <a:effectLst/>
      </c:spPr>
    </c:plotArea>
    <c:legend>
      <c:legendPos val="b"/>
      <c:layout>
        <c:manualLayout>
          <c:xMode val="edge"/>
          <c:yMode val="edge"/>
          <c:x val="0.762029155984566"/>
          <c:y val="0.239695932819845"/>
          <c:w val="0.237970844015434"/>
          <c:h val="7.6155189692197603E-2"/>
        </c:manualLayout>
      </c:layout>
      <c:overlay val="0"/>
      <c:spPr>
        <a:noFill/>
        <a:ln>
          <a:noFill/>
        </a:ln>
        <a:effectLst/>
      </c:spPr>
      <c:txPr>
        <a:bodyPr rot="0" vert="horz"/>
        <a:lstStyle/>
        <a:p>
          <a:pPr>
            <a:defRPr/>
          </a:pPr>
          <a:endParaRPr lang="en-US"/>
        </a:p>
      </c:txPr>
    </c:legend>
    <c:plotVisOnly val="1"/>
    <c:dispBlanksAs val="gap"/>
    <c:showDLblsOverMax val="0"/>
  </c:chart>
  <c:spPr>
    <a:noFill/>
    <a:ln>
      <a:noFill/>
    </a:ln>
    <a:effectLst/>
  </c:spPr>
  <c:txPr>
    <a:bodyPr/>
    <a:lstStyle/>
    <a:p>
      <a:pPr>
        <a:defRPr sz="1050">
          <a:solidFill>
            <a:schemeClr val="bg1"/>
          </a:solidFill>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018170805572406E-2"/>
          <c:y val="4.0344286823633897E-2"/>
          <c:w val="0.89080738946093296"/>
          <c:h val="0.78258914997932205"/>
        </c:manualLayout>
      </c:layout>
      <c:barChart>
        <c:barDir val="col"/>
        <c:grouping val="clustered"/>
        <c:varyColors val="0"/>
        <c:ser>
          <c:idx val="2"/>
          <c:order val="2"/>
          <c:tx>
            <c:strRef>
              <c:f>Sheet1!$D$1</c:f>
              <c:strCache>
                <c:ptCount val="1"/>
                <c:pt idx="0">
                  <c:v>Treatment Audits</c:v>
                </c:pt>
              </c:strCache>
            </c:strRef>
          </c:tx>
          <c:spPr>
            <a:solidFill>
              <a:schemeClr val="tx1"/>
            </a:solidFill>
            <a:ln>
              <a:solidFill>
                <a:schemeClr val="bg1">
                  <a:lumMod val="20000"/>
                  <a:lumOff val="80000"/>
                </a:schemeClr>
              </a:solidFill>
            </a:ln>
            <a:effectLst/>
          </c:spPr>
          <c:invertIfNegative val="0"/>
          <c:cat>
            <c:numRef>
              <c:f>Sheet1!$A$2:$A$82</c:f>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f>Sheet1!$D$2:$D$82</c:f>
              <c:numCache>
                <c:formatCode>General</c:formatCode>
                <c:ptCount val="81"/>
                <c:pt idx="0">
                  <c:v>0</c:v>
                </c:pt>
                <c:pt idx="1">
                  <c:v>0</c:v>
                </c:pt>
                <c:pt idx="2">
                  <c:v>0</c:v>
                </c:pt>
                <c:pt idx="3">
                  <c:v>1.4</c:v>
                </c:pt>
                <c:pt idx="4">
                  <c:v>1.4</c:v>
                </c:pt>
                <c:pt idx="5">
                  <c:v>1.4</c:v>
                </c:pt>
                <c:pt idx="6">
                  <c:v>1.4</c:v>
                </c:pt>
                <c:pt idx="7">
                  <c:v>1.4</c:v>
                </c:pt>
                <c:pt idx="8">
                  <c:v>0</c:v>
                </c:pt>
                <c:pt idx="9">
                  <c:v>0</c:v>
                </c:pt>
                <c:pt idx="10">
                  <c:v>0</c:v>
                </c:pt>
                <c:pt idx="11">
                  <c:v>0</c:v>
                </c:pt>
                <c:pt idx="12">
                  <c:v>1.4</c:v>
                </c:pt>
                <c:pt idx="13">
                  <c:v>0</c:v>
                </c:pt>
                <c:pt idx="14">
                  <c:v>2.9</c:v>
                </c:pt>
                <c:pt idx="15">
                  <c:v>1.4</c:v>
                </c:pt>
                <c:pt idx="16">
                  <c:v>0</c:v>
                </c:pt>
                <c:pt idx="17">
                  <c:v>0</c:v>
                </c:pt>
                <c:pt idx="18">
                  <c:v>1.4</c:v>
                </c:pt>
                <c:pt idx="19">
                  <c:v>0</c:v>
                </c:pt>
                <c:pt idx="20">
                  <c:v>1.4</c:v>
                </c:pt>
                <c:pt idx="21">
                  <c:v>2.9</c:v>
                </c:pt>
                <c:pt idx="22">
                  <c:v>2.9</c:v>
                </c:pt>
                <c:pt idx="23">
                  <c:v>2.9</c:v>
                </c:pt>
                <c:pt idx="24">
                  <c:v>5.8</c:v>
                </c:pt>
                <c:pt idx="25">
                  <c:v>2.9</c:v>
                </c:pt>
                <c:pt idx="26">
                  <c:v>2.9</c:v>
                </c:pt>
                <c:pt idx="27">
                  <c:v>5.8</c:v>
                </c:pt>
                <c:pt idx="28">
                  <c:v>13</c:v>
                </c:pt>
                <c:pt idx="29">
                  <c:v>1.4</c:v>
                </c:pt>
                <c:pt idx="30">
                  <c:v>2.9</c:v>
                </c:pt>
                <c:pt idx="31">
                  <c:v>2.9</c:v>
                </c:pt>
                <c:pt idx="32">
                  <c:v>1.4</c:v>
                </c:pt>
                <c:pt idx="33">
                  <c:v>4.4000000000000004</c:v>
                </c:pt>
                <c:pt idx="34">
                  <c:v>2.9</c:v>
                </c:pt>
                <c:pt idx="35">
                  <c:v>0</c:v>
                </c:pt>
                <c:pt idx="36">
                  <c:v>4.4000000000000004</c:v>
                </c:pt>
                <c:pt idx="37">
                  <c:v>0</c:v>
                </c:pt>
                <c:pt idx="38">
                  <c:v>1.4</c:v>
                </c:pt>
                <c:pt idx="39">
                  <c:v>2.9</c:v>
                </c:pt>
                <c:pt idx="40">
                  <c:v>1.4</c:v>
                </c:pt>
                <c:pt idx="41">
                  <c:v>0</c:v>
                </c:pt>
                <c:pt idx="42">
                  <c:v>1.4</c:v>
                </c:pt>
                <c:pt idx="43">
                  <c:v>0</c:v>
                </c:pt>
                <c:pt idx="44">
                  <c:v>0</c:v>
                </c:pt>
                <c:pt idx="45">
                  <c:v>1.4</c:v>
                </c:pt>
                <c:pt idx="46">
                  <c:v>0</c:v>
                </c:pt>
                <c:pt idx="47">
                  <c:v>1.4</c:v>
                </c:pt>
                <c:pt idx="48">
                  <c:v>2.9</c:v>
                </c:pt>
                <c:pt idx="49">
                  <c:v>1.4</c:v>
                </c:pt>
                <c:pt idx="50">
                  <c:v>0</c:v>
                </c:pt>
                <c:pt idx="51">
                  <c:v>1.4</c:v>
                </c:pt>
                <c:pt idx="52">
                  <c:v>0</c:v>
                </c:pt>
                <c:pt idx="53">
                  <c:v>0</c:v>
                </c:pt>
                <c:pt idx="54">
                  <c:v>1.4</c:v>
                </c:pt>
                <c:pt idx="55">
                  <c:v>0</c:v>
                </c:pt>
                <c:pt idx="56">
                  <c:v>0</c:v>
                </c:pt>
                <c:pt idx="57">
                  <c:v>0</c:v>
                </c:pt>
                <c:pt idx="58">
                  <c:v>0</c:v>
                </c:pt>
                <c:pt idx="59">
                  <c:v>0</c:v>
                </c:pt>
                <c:pt idx="60">
                  <c:v>1.4</c:v>
                </c:pt>
                <c:pt idx="61">
                  <c:v>1.4</c:v>
                </c:pt>
                <c:pt idx="62">
                  <c:v>0</c:v>
                </c:pt>
                <c:pt idx="63">
                  <c:v>0</c:v>
                </c:pt>
                <c:pt idx="64">
                  <c:v>0</c:v>
                </c:pt>
                <c:pt idx="65">
                  <c:v>0</c:v>
                </c:pt>
                <c:pt idx="66">
                  <c:v>0</c:v>
                </c:pt>
                <c:pt idx="67">
                  <c:v>0</c:v>
                </c:pt>
                <c:pt idx="68">
                  <c:v>0</c:v>
                </c:pt>
                <c:pt idx="69">
                  <c:v>0</c:v>
                </c:pt>
                <c:pt idx="70">
                  <c:v>1.4</c:v>
                </c:pt>
              </c:numCache>
            </c:numRef>
          </c:val>
          <c:extLst>
            <c:ext xmlns:c16="http://schemas.microsoft.com/office/drawing/2014/chart" uri="{C3380CC4-5D6E-409C-BE32-E72D297353CC}">
              <c16:uniqueId val="{00000000-6C19-E943-94C7-88BE3E8E004F}"/>
            </c:ext>
          </c:extLst>
        </c:ser>
        <c:ser>
          <c:idx val="3"/>
          <c:order val="3"/>
          <c:tx>
            <c:strRef>
              <c:f>Sheet1!$E$1</c:f>
              <c:strCache>
                <c:ptCount val="1"/>
                <c:pt idx="0">
                  <c:v>Backchecks</c:v>
                </c:pt>
              </c:strCache>
            </c:strRef>
          </c:tx>
          <c:spPr>
            <a:solidFill>
              <a:srgbClr val="00B050"/>
            </a:solidFill>
            <a:ln>
              <a:solidFill>
                <a:schemeClr val="bg1">
                  <a:lumMod val="20000"/>
                  <a:lumOff val="80000"/>
                </a:schemeClr>
              </a:solidFill>
            </a:ln>
            <a:effectLst/>
          </c:spPr>
          <c:invertIfNegative val="0"/>
          <c:cat>
            <c:numRef>
              <c:f>Sheet1!$A$2:$A$82</c:f>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f>Sheet1!$E$2:$E$82</c:f>
              <c:numCache>
                <c:formatCode>General</c:formatCode>
                <c:ptCount val="81"/>
                <c:pt idx="0">
                  <c:v>1.4</c:v>
                </c:pt>
                <c:pt idx="1">
                  <c:v>2.8</c:v>
                </c:pt>
                <c:pt idx="2">
                  <c:v>1.4</c:v>
                </c:pt>
                <c:pt idx="3">
                  <c:v>2.8</c:v>
                </c:pt>
                <c:pt idx="4">
                  <c:v>0</c:v>
                </c:pt>
                <c:pt idx="5">
                  <c:v>4.3</c:v>
                </c:pt>
                <c:pt idx="6">
                  <c:v>0</c:v>
                </c:pt>
                <c:pt idx="7">
                  <c:v>0</c:v>
                </c:pt>
                <c:pt idx="8">
                  <c:v>0</c:v>
                </c:pt>
                <c:pt idx="9">
                  <c:v>0</c:v>
                </c:pt>
                <c:pt idx="10">
                  <c:v>0</c:v>
                </c:pt>
                <c:pt idx="11">
                  <c:v>1.4</c:v>
                </c:pt>
                <c:pt idx="12">
                  <c:v>4.3</c:v>
                </c:pt>
                <c:pt idx="13">
                  <c:v>1.4</c:v>
                </c:pt>
                <c:pt idx="14">
                  <c:v>2.9</c:v>
                </c:pt>
                <c:pt idx="15">
                  <c:v>4.3</c:v>
                </c:pt>
                <c:pt idx="16">
                  <c:v>0</c:v>
                </c:pt>
                <c:pt idx="17">
                  <c:v>2.8</c:v>
                </c:pt>
                <c:pt idx="18">
                  <c:v>5.8</c:v>
                </c:pt>
                <c:pt idx="19">
                  <c:v>7.2</c:v>
                </c:pt>
                <c:pt idx="20">
                  <c:v>1.4</c:v>
                </c:pt>
                <c:pt idx="21">
                  <c:v>0</c:v>
                </c:pt>
                <c:pt idx="22">
                  <c:v>0</c:v>
                </c:pt>
                <c:pt idx="23">
                  <c:v>1.4</c:v>
                </c:pt>
                <c:pt idx="24">
                  <c:v>0</c:v>
                </c:pt>
                <c:pt idx="25">
                  <c:v>2.9</c:v>
                </c:pt>
                <c:pt idx="26">
                  <c:v>4.3</c:v>
                </c:pt>
                <c:pt idx="27">
                  <c:v>1.4</c:v>
                </c:pt>
                <c:pt idx="28">
                  <c:v>0</c:v>
                </c:pt>
                <c:pt idx="29">
                  <c:v>4.3</c:v>
                </c:pt>
                <c:pt idx="30">
                  <c:v>2.9</c:v>
                </c:pt>
                <c:pt idx="31">
                  <c:v>1.4</c:v>
                </c:pt>
                <c:pt idx="32">
                  <c:v>1.4</c:v>
                </c:pt>
                <c:pt idx="33">
                  <c:v>2.9</c:v>
                </c:pt>
                <c:pt idx="34">
                  <c:v>0</c:v>
                </c:pt>
                <c:pt idx="35">
                  <c:v>0</c:v>
                </c:pt>
                <c:pt idx="36">
                  <c:v>0</c:v>
                </c:pt>
                <c:pt idx="37">
                  <c:v>2.9</c:v>
                </c:pt>
                <c:pt idx="38">
                  <c:v>1.4</c:v>
                </c:pt>
                <c:pt idx="39">
                  <c:v>0</c:v>
                </c:pt>
                <c:pt idx="40">
                  <c:v>1.4</c:v>
                </c:pt>
                <c:pt idx="41">
                  <c:v>1.4</c:v>
                </c:pt>
                <c:pt idx="42">
                  <c:v>1.4</c:v>
                </c:pt>
                <c:pt idx="43">
                  <c:v>0</c:v>
                </c:pt>
                <c:pt idx="44">
                  <c:v>0</c:v>
                </c:pt>
                <c:pt idx="45">
                  <c:v>1.4</c:v>
                </c:pt>
                <c:pt idx="46">
                  <c:v>0</c:v>
                </c:pt>
                <c:pt idx="47">
                  <c:v>0</c:v>
                </c:pt>
                <c:pt idx="48">
                  <c:v>0</c:v>
                </c:pt>
                <c:pt idx="49">
                  <c:v>0</c:v>
                </c:pt>
                <c:pt idx="50">
                  <c:v>0</c:v>
                </c:pt>
                <c:pt idx="51">
                  <c:v>0</c:v>
                </c:pt>
                <c:pt idx="52">
                  <c:v>1.4</c:v>
                </c:pt>
                <c:pt idx="53">
                  <c:v>0</c:v>
                </c:pt>
                <c:pt idx="54">
                  <c:v>0</c:v>
                </c:pt>
                <c:pt idx="55">
                  <c:v>0</c:v>
                </c:pt>
                <c:pt idx="56">
                  <c:v>0</c:v>
                </c:pt>
                <c:pt idx="57">
                  <c:v>0</c:v>
                </c:pt>
                <c:pt idx="58">
                  <c:v>1.4</c:v>
                </c:pt>
                <c:pt idx="59">
                  <c:v>0</c:v>
                </c:pt>
                <c:pt idx="60">
                  <c:v>0</c:v>
                </c:pt>
                <c:pt idx="61">
                  <c:v>0</c:v>
                </c:pt>
                <c:pt idx="62">
                  <c:v>0</c:v>
                </c:pt>
                <c:pt idx="63">
                  <c:v>0</c:v>
                </c:pt>
                <c:pt idx="64">
                  <c:v>0</c:v>
                </c:pt>
                <c:pt idx="65">
                  <c:v>1.4</c:v>
                </c:pt>
                <c:pt idx="66">
                  <c:v>1.4</c:v>
                </c:pt>
                <c:pt idx="67">
                  <c:v>0</c:v>
                </c:pt>
                <c:pt idx="68">
                  <c:v>0</c:v>
                </c:pt>
                <c:pt idx="69">
                  <c:v>0</c:v>
                </c:pt>
                <c:pt idx="70">
                  <c:v>0</c:v>
                </c:pt>
                <c:pt idx="71">
                  <c:v>0</c:v>
                </c:pt>
                <c:pt idx="72">
                  <c:v>0</c:v>
                </c:pt>
                <c:pt idx="73">
                  <c:v>0</c:v>
                </c:pt>
                <c:pt idx="74">
                  <c:v>0</c:v>
                </c:pt>
                <c:pt idx="75">
                  <c:v>0</c:v>
                </c:pt>
                <c:pt idx="76">
                  <c:v>0</c:v>
                </c:pt>
                <c:pt idx="77">
                  <c:v>1.4</c:v>
                </c:pt>
                <c:pt idx="78">
                  <c:v>0</c:v>
                </c:pt>
                <c:pt idx="79">
                  <c:v>1.4</c:v>
                </c:pt>
                <c:pt idx="80">
                  <c:v>0</c:v>
                </c:pt>
              </c:numCache>
            </c:numRef>
          </c:val>
          <c:extLst>
            <c:ext xmlns:c16="http://schemas.microsoft.com/office/drawing/2014/chart" uri="{C3380CC4-5D6E-409C-BE32-E72D297353CC}">
              <c16:uniqueId val="{00000001-6C19-E943-94C7-88BE3E8E004F}"/>
            </c:ext>
          </c:extLst>
        </c:ser>
        <c:dLbls>
          <c:showLegendKey val="0"/>
          <c:showVal val="0"/>
          <c:showCatName val="0"/>
          <c:showSerName val="0"/>
          <c:showPercent val="0"/>
          <c:showBubbleSize val="0"/>
        </c:dLbls>
        <c:gapWidth val="0"/>
        <c:overlap val="100"/>
        <c:axId val="-2090206344"/>
        <c:axId val="-209028357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Status Quo</c:v>
                      </c:pt>
                    </c:strCache>
                  </c:strRef>
                </c:tx>
                <c:spPr>
                  <a:solidFill>
                    <a:schemeClr val="tx1">
                      <a:lumMod val="60000"/>
                      <a:lumOff val="40000"/>
                    </a:schemeClr>
                  </a:solidFill>
                  <a:ln>
                    <a:solidFill>
                      <a:schemeClr val="bg2"/>
                    </a:solidFill>
                  </a:ln>
                  <a:effectLst/>
                </c:spPr>
                <c:invertIfNegative val="0"/>
                <c:cat>
                  <c:numRef>
                    <c:extLst>
                      <c:ext uri="{02D57815-91ED-43cb-92C2-25804820EDAC}">
                        <c15:formulaRef>
                          <c15:sqref>Sheet1!$A$2:$A$82</c15:sqref>
                        </c15:formulaRef>
                      </c:ext>
                    </c:extLst>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extLst>
                      <c:ext uri="{02D57815-91ED-43cb-92C2-25804820EDAC}">
                        <c15:formulaRef>
                          <c15:sqref>Sheet1!$B$2:$B$82</c15:sqref>
                        </c15:formulaRef>
                      </c:ext>
                    </c:extLst>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1.3</c:v>
                      </c:pt>
                      <c:pt idx="17">
                        <c:v>2.6</c:v>
                      </c:pt>
                      <c:pt idx="18">
                        <c:v>2.6</c:v>
                      </c:pt>
                      <c:pt idx="19">
                        <c:v>1.3</c:v>
                      </c:pt>
                      <c:pt idx="20">
                        <c:v>1.3</c:v>
                      </c:pt>
                      <c:pt idx="21">
                        <c:v>5.4</c:v>
                      </c:pt>
                      <c:pt idx="22">
                        <c:v>12.1</c:v>
                      </c:pt>
                      <c:pt idx="23">
                        <c:v>6.7</c:v>
                      </c:pt>
                      <c:pt idx="24">
                        <c:v>5.4</c:v>
                      </c:pt>
                      <c:pt idx="25">
                        <c:v>5.4</c:v>
                      </c:pt>
                      <c:pt idx="26">
                        <c:v>13.5</c:v>
                      </c:pt>
                      <c:pt idx="27">
                        <c:v>17.55</c:v>
                      </c:pt>
                      <c:pt idx="28">
                        <c:v>10.8</c:v>
                      </c:pt>
                      <c:pt idx="29">
                        <c:v>6.7</c:v>
                      </c:pt>
                      <c:pt idx="30">
                        <c:v>2.6</c:v>
                      </c:pt>
                      <c:pt idx="31">
                        <c:v>1.3</c:v>
                      </c:pt>
                      <c:pt idx="32">
                        <c:v>0</c:v>
                      </c:pt>
                      <c:pt idx="33">
                        <c:v>0</c:v>
                      </c:pt>
                      <c:pt idx="34">
                        <c:v>0</c:v>
                      </c:pt>
                      <c:pt idx="35">
                        <c:v>0</c:v>
                      </c:pt>
                      <c:pt idx="36">
                        <c:v>0</c:v>
                      </c:pt>
                      <c:pt idx="37">
                        <c:v>1.3</c:v>
                      </c:pt>
                      <c:pt idx="38">
                        <c:v>0</c:v>
                      </c:pt>
                      <c:pt idx="39">
                        <c:v>0</c:v>
                      </c:pt>
                      <c:pt idx="40">
                        <c:v>0</c:v>
                      </c:pt>
                      <c:pt idx="41">
                        <c:v>0</c:v>
                      </c:pt>
                      <c:pt idx="42">
                        <c:v>0</c:v>
                      </c:pt>
                      <c:pt idx="43">
                        <c:v>0</c:v>
                      </c:pt>
                      <c:pt idx="44">
                        <c:v>0</c:v>
                      </c:pt>
                      <c:pt idx="45">
                        <c:v>0</c:v>
                      </c:pt>
                      <c:pt idx="46">
                        <c:v>1.3</c:v>
                      </c:pt>
                    </c:numCache>
                  </c:numRef>
                </c:val>
                <c:extLst>
                  <c:ext xmlns:c16="http://schemas.microsoft.com/office/drawing/2014/chart" uri="{C3380CC4-5D6E-409C-BE32-E72D297353CC}">
                    <c16:uniqueId val="{00000002-6C19-E943-94C7-88BE3E8E004F}"/>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Back Checks</c:v>
                      </c:pt>
                    </c:strCache>
                  </c:strRef>
                </c:tx>
                <c:spPr>
                  <a:solidFill>
                    <a:srgbClr val="00B050"/>
                  </a:solidFill>
                  <a:ln>
                    <a:solidFill>
                      <a:schemeClr val="bg1">
                        <a:lumMod val="20000"/>
                        <a:lumOff val="80000"/>
                      </a:schemeClr>
                    </a:solidFill>
                  </a:ln>
                  <a:effectLst/>
                </c:spPr>
                <c:invertIfNegative val="0"/>
                <c:cat>
                  <c:numRef>
                    <c:extLst xmlns:c15="http://schemas.microsoft.com/office/drawing/2012/chart">
                      <c:ext xmlns:c15="http://schemas.microsoft.com/office/drawing/2012/chart" uri="{02D57815-91ED-43cb-92C2-25804820EDAC}">
                        <c15:formulaRef>
                          <c15:sqref>Sheet1!$A$2:$A$82</c15:sqref>
                        </c15:formulaRef>
                      </c:ext>
                    </c:extLst>
                    <c:numCache>
                      <c:formatCode>General</c:formatCode>
                      <c:ptCount val="8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numCache>
                  </c:numRef>
                </c:cat>
                <c:val>
                  <c:numRef>
                    <c:extLst xmlns:c15="http://schemas.microsoft.com/office/drawing/2012/chart">
                      <c:ext xmlns:c15="http://schemas.microsoft.com/office/drawing/2012/chart" uri="{02D57815-91ED-43cb-92C2-25804820EDAC}">
                        <c15:formulaRef>
                          <c15:sqref>Sheet1!$C$2:$C$82</c15:sqref>
                        </c15:formulaRef>
                      </c:ext>
                    </c:extLst>
                    <c:numCache>
                      <c:formatCode>General</c:formatCode>
                      <c:ptCount val="81"/>
                      <c:pt idx="0">
                        <c:v>1.4</c:v>
                      </c:pt>
                      <c:pt idx="1">
                        <c:v>0</c:v>
                      </c:pt>
                      <c:pt idx="2">
                        <c:v>0</c:v>
                      </c:pt>
                      <c:pt idx="3">
                        <c:v>1.35</c:v>
                      </c:pt>
                      <c:pt idx="4">
                        <c:v>1.35</c:v>
                      </c:pt>
                      <c:pt idx="5">
                        <c:v>0</c:v>
                      </c:pt>
                      <c:pt idx="6">
                        <c:v>0</c:v>
                      </c:pt>
                      <c:pt idx="7">
                        <c:v>2.8</c:v>
                      </c:pt>
                      <c:pt idx="8">
                        <c:v>1.4</c:v>
                      </c:pt>
                      <c:pt idx="9">
                        <c:v>0</c:v>
                      </c:pt>
                      <c:pt idx="10">
                        <c:v>2.7</c:v>
                      </c:pt>
                      <c:pt idx="11">
                        <c:v>0</c:v>
                      </c:pt>
                      <c:pt idx="12">
                        <c:v>1.45</c:v>
                      </c:pt>
                      <c:pt idx="13">
                        <c:v>0</c:v>
                      </c:pt>
                      <c:pt idx="14">
                        <c:v>0</c:v>
                      </c:pt>
                      <c:pt idx="15">
                        <c:v>1.4</c:v>
                      </c:pt>
                      <c:pt idx="16">
                        <c:v>0</c:v>
                      </c:pt>
                      <c:pt idx="17">
                        <c:v>1.4</c:v>
                      </c:pt>
                      <c:pt idx="18">
                        <c:v>1.4</c:v>
                      </c:pt>
                      <c:pt idx="19">
                        <c:v>0</c:v>
                      </c:pt>
                      <c:pt idx="20">
                        <c:v>4.0999999999999996</c:v>
                      </c:pt>
                      <c:pt idx="21">
                        <c:v>0</c:v>
                      </c:pt>
                      <c:pt idx="22">
                        <c:v>2.7</c:v>
                      </c:pt>
                      <c:pt idx="23">
                        <c:v>2.7</c:v>
                      </c:pt>
                      <c:pt idx="24">
                        <c:v>1.4</c:v>
                      </c:pt>
                      <c:pt idx="25">
                        <c:v>2.7</c:v>
                      </c:pt>
                      <c:pt idx="26">
                        <c:v>2.7</c:v>
                      </c:pt>
                      <c:pt idx="27">
                        <c:v>1.4</c:v>
                      </c:pt>
                      <c:pt idx="28">
                        <c:v>4.0999999999999996</c:v>
                      </c:pt>
                      <c:pt idx="29">
                        <c:v>2.8</c:v>
                      </c:pt>
                      <c:pt idx="30">
                        <c:v>4.0999999999999996</c:v>
                      </c:pt>
                      <c:pt idx="31">
                        <c:v>5.4</c:v>
                      </c:pt>
                      <c:pt idx="32">
                        <c:v>1.4</c:v>
                      </c:pt>
                      <c:pt idx="33">
                        <c:v>1.4</c:v>
                      </c:pt>
                      <c:pt idx="34">
                        <c:v>0</c:v>
                      </c:pt>
                      <c:pt idx="35">
                        <c:v>2.7</c:v>
                      </c:pt>
                      <c:pt idx="36">
                        <c:v>0</c:v>
                      </c:pt>
                      <c:pt idx="37">
                        <c:v>2.8</c:v>
                      </c:pt>
                      <c:pt idx="38">
                        <c:v>2.8</c:v>
                      </c:pt>
                      <c:pt idx="39">
                        <c:v>1.4</c:v>
                      </c:pt>
                      <c:pt idx="40">
                        <c:v>0</c:v>
                      </c:pt>
                      <c:pt idx="41">
                        <c:v>1.4</c:v>
                      </c:pt>
                      <c:pt idx="42">
                        <c:v>2.7</c:v>
                      </c:pt>
                      <c:pt idx="43">
                        <c:v>0</c:v>
                      </c:pt>
                      <c:pt idx="44">
                        <c:v>2.7</c:v>
                      </c:pt>
                      <c:pt idx="45">
                        <c:v>1.4</c:v>
                      </c:pt>
                      <c:pt idx="46">
                        <c:v>0</c:v>
                      </c:pt>
                      <c:pt idx="47">
                        <c:v>2.7</c:v>
                      </c:pt>
                      <c:pt idx="48">
                        <c:v>0</c:v>
                      </c:pt>
                      <c:pt idx="49">
                        <c:v>1.4</c:v>
                      </c:pt>
                      <c:pt idx="50">
                        <c:v>1.4</c:v>
                      </c:pt>
                      <c:pt idx="51">
                        <c:v>0</c:v>
                      </c:pt>
                      <c:pt idx="52">
                        <c:v>1.4</c:v>
                      </c:pt>
                      <c:pt idx="53">
                        <c:v>1.4</c:v>
                      </c:pt>
                      <c:pt idx="54">
                        <c:v>0</c:v>
                      </c:pt>
                      <c:pt idx="55">
                        <c:v>0</c:v>
                      </c:pt>
                      <c:pt idx="56">
                        <c:v>0</c:v>
                      </c:pt>
                      <c:pt idx="57">
                        <c:v>0</c:v>
                      </c:pt>
                      <c:pt idx="58">
                        <c:v>0</c:v>
                      </c:pt>
                      <c:pt idx="59">
                        <c:v>0</c:v>
                      </c:pt>
                      <c:pt idx="60">
                        <c:v>0</c:v>
                      </c:pt>
                      <c:pt idx="61">
                        <c:v>2.7</c:v>
                      </c:pt>
                      <c:pt idx="62">
                        <c:v>0</c:v>
                      </c:pt>
                      <c:pt idx="63">
                        <c:v>0</c:v>
                      </c:pt>
                      <c:pt idx="64">
                        <c:v>0</c:v>
                      </c:pt>
                      <c:pt idx="65">
                        <c:v>1.4</c:v>
                      </c:pt>
                      <c:pt idx="66">
                        <c:v>0</c:v>
                      </c:pt>
                      <c:pt idx="67">
                        <c:v>1.4</c:v>
                      </c:pt>
                      <c:pt idx="68">
                        <c:v>1.4</c:v>
                      </c:pt>
                      <c:pt idx="69">
                        <c:v>0</c:v>
                      </c:pt>
                      <c:pt idx="70">
                        <c:v>0</c:v>
                      </c:pt>
                      <c:pt idx="71">
                        <c:v>0</c:v>
                      </c:pt>
                      <c:pt idx="72">
                        <c:v>0</c:v>
                      </c:pt>
                      <c:pt idx="73">
                        <c:v>1.4</c:v>
                      </c:pt>
                      <c:pt idx="74">
                        <c:v>1.4</c:v>
                      </c:pt>
                      <c:pt idx="75">
                        <c:v>0</c:v>
                      </c:pt>
                      <c:pt idx="76">
                        <c:v>0</c:v>
                      </c:pt>
                      <c:pt idx="77">
                        <c:v>0</c:v>
                      </c:pt>
                      <c:pt idx="78">
                        <c:v>1.4</c:v>
                      </c:pt>
                      <c:pt idx="79">
                        <c:v>0</c:v>
                      </c:pt>
                      <c:pt idx="80">
                        <c:v>0</c:v>
                      </c:pt>
                    </c:numCache>
                  </c:numRef>
                </c:val>
                <c:extLst xmlns:c15="http://schemas.microsoft.com/office/drawing/2012/chart">
                  <c:ext xmlns:c16="http://schemas.microsoft.com/office/drawing/2014/chart" uri="{C3380CC4-5D6E-409C-BE32-E72D297353CC}">
                    <c16:uniqueId val="{00000003-6C19-E943-94C7-88BE3E8E004F}"/>
                  </c:ext>
                </c:extLst>
              </c15:ser>
            </c15:filteredBarSeries>
          </c:ext>
        </c:extLst>
      </c:barChart>
      <c:catAx>
        <c:axId val="-2090206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2090283576"/>
        <c:crosses val="autoZero"/>
        <c:auto val="1"/>
        <c:lblAlgn val="ctr"/>
        <c:lblOffset val="100"/>
        <c:tickLblSkip val="20"/>
        <c:noMultiLvlLbl val="0"/>
      </c:catAx>
      <c:valAx>
        <c:axId val="-2090283576"/>
        <c:scaling>
          <c:orientation val="minMax"/>
          <c:max val="20"/>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2090206344"/>
        <c:crosses val="autoZero"/>
        <c:crossBetween val="between"/>
        <c:majorUnit val="5"/>
      </c:valAx>
      <c:spPr>
        <a:noFill/>
        <a:ln>
          <a:noFill/>
        </a:ln>
        <a:effectLst/>
      </c:spPr>
    </c:plotArea>
    <c:legend>
      <c:legendPos val="b"/>
      <c:layout>
        <c:manualLayout>
          <c:xMode val="edge"/>
          <c:yMode val="edge"/>
          <c:x val="0.762029155984566"/>
          <c:y val="0.239695932819845"/>
          <c:w val="0.237970844015434"/>
          <c:h val="7.6155189692197603E-2"/>
        </c:manualLayout>
      </c:layout>
      <c:overlay val="0"/>
      <c:spPr>
        <a:noFill/>
        <a:ln>
          <a:noFill/>
        </a:ln>
        <a:effectLst/>
      </c:spPr>
      <c:txPr>
        <a:bodyPr rot="0" vert="horz"/>
        <a:lstStyle/>
        <a:p>
          <a:pPr>
            <a:defRPr/>
          </a:pPr>
          <a:endParaRPr lang="en-US"/>
        </a:p>
      </c:txPr>
    </c:legend>
    <c:plotVisOnly val="1"/>
    <c:dispBlanksAs val="gap"/>
    <c:showDLblsOverMax val="0"/>
  </c:chart>
  <c:spPr>
    <a:noFill/>
    <a:ln>
      <a:noFill/>
    </a:ln>
    <a:effectLst/>
  </c:spPr>
  <c:txPr>
    <a:bodyPr/>
    <a:lstStyle/>
    <a:p>
      <a:pPr>
        <a:defRPr sz="1050">
          <a:solidFill>
            <a:schemeClr val="bg1"/>
          </a:solidFill>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9353474453801"/>
          <c:y val="0.13857824803149599"/>
          <c:w val="0.78808623416511203"/>
          <c:h val="0.72751451771653497"/>
        </c:manualLayout>
      </c:layout>
      <c:barChart>
        <c:barDir val="col"/>
        <c:grouping val="clustered"/>
        <c:varyColors val="0"/>
        <c:ser>
          <c:idx val="0"/>
          <c:order val="0"/>
          <c:tx>
            <c:strRef>
              <c:f>Sheet1!$B$1</c:f>
              <c:strCache>
                <c:ptCount val="1"/>
                <c:pt idx="0">
                  <c:v>Series 1</c:v>
                </c:pt>
              </c:strCache>
            </c:strRef>
          </c:tx>
          <c:spPr>
            <a:solidFill>
              <a:schemeClr val="tx1">
                <a:lumMod val="60000"/>
                <a:lumOff val="40000"/>
              </a:schemeClr>
            </a:solidFill>
            <a:ln w="25400">
              <a:noFill/>
            </a:ln>
            <a:effectLst/>
          </c:spPr>
          <c:invertIfNegative val="0"/>
          <c:cat>
            <c:strRef>
              <c:f>Sheet1!$A$2</c:f>
              <c:strCache>
                <c:ptCount val="1"/>
                <c:pt idx="0">
                  <c:v>All pollutants</c:v>
                </c:pt>
              </c:strCache>
            </c:strRef>
          </c:cat>
          <c:val>
            <c:numRef>
              <c:f>Sheet1!$B$2</c:f>
              <c:numCache>
                <c:formatCode>General</c:formatCode>
                <c:ptCount val="1"/>
                <c:pt idx="0">
                  <c:v>-0.28000000000000003</c:v>
                </c:pt>
              </c:numCache>
            </c:numRef>
          </c:val>
          <c:extLst>
            <c:ext xmlns:c16="http://schemas.microsoft.com/office/drawing/2014/chart" uri="{C3380CC4-5D6E-409C-BE32-E72D297353CC}">
              <c16:uniqueId val="{00000000-0E38-D246-8E83-FFCBDB988082}"/>
            </c:ext>
          </c:extLst>
        </c:ser>
        <c:dLbls>
          <c:showLegendKey val="0"/>
          <c:showVal val="0"/>
          <c:showCatName val="0"/>
          <c:showSerName val="0"/>
          <c:showPercent val="0"/>
          <c:showBubbleSize val="0"/>
        </c:dLbls>
        <c:gapWidth val="219"/>
        <c:axId val="-2066956184"/>
        <c:axId val="-2067020456"/>
      </c:barChart>
      <c:catAx>
        <c:axId val="-2066956184"/>
        <c:scaling>
          <c:orientation val="minMax"/>
        </c:scaling>
        <c:delete val="1"/>
        <c:axPos val="b"/>
        <c:numFmt formatCode="General" sourceLinked="1"/>
        <c:majorTickMark val="none"/>
        <c:minorTickMark val="none"/>
        <c:tickLblPos val="nextTo"/>
        <c:crossAx val="-2067020456"/>
        <c:crosses val="autoZero"/>
        <c:auto val="1"/>
        <c:lblAlgn val="ctr"/>
        <c:lblOffset val="100"/>
        <c:noMultiLvlLbl val="0"/>
      </c:catAx>
      <c:valAx>
        <c:axId val="-2067020456"/>
        <c:scaling>
          <c:orientation val="minMax"/>
        </c:scaling>
        <c:delete val="0"/>
        <c:axPos val="l"/>
        <c:majorGridlines>
          <c:spPr>
            <a:ln w="9525" cap="flat" cmpd="sng" algn="ctr">
              <a:solidFill>
                <a:schemeClr val="bg1">
                  <a:lumMod val="60000"/>
                  <a:lumOff val="4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accent4"/>
                </a:solidFill>
                <a:latin typeface="+mn-lt"/>
                <a:ea typeface="+mn-ea"/>
                <a:cs typeface="+mn-cs"/>
              </a:defRPr>
            </a:pPr>
            <a:endParaRPr lang="en-US"/>
          </a:p>
        </c:txPr>
        <c:crossAx val="-206695618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solidFill>
            <a:schemeClr val="accent4"/>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61350F-DC15-F044-9493-8EB049C6DD7C}" type="doc">
      <dgm:prSet loTypeId="urn:microsoft.com/office/officeart/2005/8/layout/process1" loCatId="" qsTypeId="urn:microsoft.com/office/officeart/2005/8/quickstyle/simple1" qsCatId="simple" csTypeId="urn:microsoft.com/office/officeart/2005/8/colors/accent1_2" csCatId="accent1" phldr="1"/>
      <dgm:spPr/>
    </dgm:pt>
    <dgm:pt modelId="{8044B82A-2C7D-0049-9A41-E8F24FD80AEC}">
      <dgm:prSet phldrT="[Text]"/>
      <dgm:spPr>
        <a:solidFill>
          <a:schemeClr val="tx2">
            <a:lumMod val="20000"/>
            <a:lumOff val="80000"/>
          </a:schemeClr>
        </a:solidFill>
      </dgm:spPr>
      <dgm:t>
        <a:bodyPr/>
        <a:lstStyle/>
        <a:p>
          <a:r>
            <a:rPr lang="en-US" dirty="0">
              <a:solidFill>
                <a:schemeClr val="accent3"/>
              </a:solidFill>
            </a:rPr>
            <a:t>Low rate of punishment given inspection</a:t>
          </a:r>
        </a:p>
      </dgm:t>
    </dgm:pt>
    <dgm:pt modelId="{23E67BCC-CDC9-CA47-928B-886B4C0B628D}" type="parTrans" cxnId="{6A1F8EFE-C17A-8949-A102-1E0A1C85644A}">
      <dgm:prSet/>
      <dgm:spPr/>
      <dgm:t>
        <a:bodyPr/>
        <a:lstStyle/>
        <a:p>
          <a:endParaRPr lang="en-US">
            <a:solidFill>
              <a:schemeClr val="accent3"/>
            </a:solidFill>
          </a:endParaRPr>
        </a:p>
      </dgm:t>
    </dgm:pt>
    <dgm:pt modelId="{7222A705-D972-6942-9597-704080C5C72B}" type="sibTrans" cxnId="{6A1F8EFE-C17A-8949-A102-1E0A1C85644A}">
      <dgm:prSet/>
      <dgm:spPr>
        <a:solidFill>
          <a:schemeClr val="bg1">
            <a:lumMod val="40000"/>
            <a:lumOff val="60000"/>
          </a:schemeClr>
        </a:solidFill>
      </dgm:spPr>
      <dgm:t>
        <a:bodyPr/>
        <a:lstStyle/>
        <a:p>
          <a:endParaRPr lang="en-US">
            <a:solidFill>
              <a:schemeClr val="accent3"/>
            </a:solidFill>
          </a:endParaRPr>
        </a:p>
      </dgm:t>
    </dgm:pt>
    <dgm:pt modelId="{448DF9E9-6050-9F43-8936-42E798E274FF}">
      <dgm:prSet phldrT="[Text]"/>
      <dgm:spPr>
        <a:solidFill>
          <a:schemeClr val="accent6">
            <a:lumMod val="40000"/>
            <a:lumOff val="60000"/>
          </a:schemeClr>
        </a:solidFill>
      </dgm:spPr>
      <dgm:t>
        <a:bodyPr/>
        <a:lstStyle/>
        <a:p>
          <a:r>
            <a:rPr lang="en-US" dirty="0">
              <a:solidFill>
                <a:schemeClr val="accent3"/>
              </a:solidFill>
            </a:rPr>
            <a:t>Low probability of inspection</a:t>
          </a:r>
        </a:p>
      </dgm:t>
    </dgm:pt>
    <dgm:pt modelId="{D15763FC-41D6-2143-8523-25B9CD01E437}" type="parTrans" cxnId="{06A66A77-20BA-4545-A34B-9634F6F15B30}">
      <dgm:prSet/>
      <dgm:spPr/>
      <dgm:t>
        <a:bodyPr/>
        <a:lstStyle/>
        <a:p>
          <a:endParaRPr lang="en-US">
            <a:solidFill>
              <a:schemeClr val="accent3"/>
            </a:solidFill>
          </a:endParaRPr>
        </a:p>
      </dgm:t>
    </dgm:pt>
    <dgm:pt modelId="{160A81C7-A171-7B42-812D-12EAE3F8855A}" type="sibTrans" cxnId="{06A66A77-20BA-4545-A34B-9634F6F15B30}">
      <dgm:prSet/>
      <dgm:spPr>
        <a:solidFill>
          <a:schemeClr val="bg1">
            <a:lumMod val="40000"/>
            <a:lumOff val="60000"/>
          </a:schemeClr>
        </a:solidFill>
      </dgm:spPr>
      <dgm:t>
        <a:bodyPr/>
        <a:lstStyle/>
        <a:p>
          <a:endParaRPr lang="en-US">
            <a:solidFill>
              <a:schemeClr val="accent3"/>
            </a:solidFill>
          </a:endParaRPr>
        </a:p>
      </dgm:t>
    </dgm:pt>
    <dgm:pt modelId="{ACD7D987-AA8A-CE40-8354-9F901AD218AA}">
      <dgm:prSet phldrT="[Text]"/>
      <dgm:spPr>
        <a:solidFill>
          <a:schemeClr val="accent2">
            <a:lumMod val="40000"/>
            <a:lumOff val="60000"/>
          </a:schemeClr>
        </a:solidFill>
      </dgm:spPr>
      <dgm:t>
        <a:bodyPr/>
        <a:lstStyle/>
        <a:p>
          <a:r>
            <a:rPr lang="en-US" dirty="0">
              <a:solidFill>
                <a:schemeClr val="accent3"/>
              </a:solidFill>
            </a:rPr>
            <a:t>Small expectation of value of punishment </a:t>
          </a:r>
        </a:p>
      </dgm:t>
    </dgm:pt>
    <dgm:pt modelId="{D19EA644-4EB3-774C-AA84-D02B1A058FA3}" type="parTrans" cxnId="{9F392103-65A0-F44F-B364-334E791EDD99}">
      <dgm:prSet/>
      <dgm:spPr/>
      <dgm:t>
        <a:bodyPr/>
        <a:lstStyle/>
        <a:p>
          <a:endParaRPr lang="en-US">
            <a:solidFill>
              <a:schemeClr val="accent3"/>
            </a:solidFill>
          </a:endParaRPr>
        </a:p>
      </dgm:t>
    </dgm:pt>
    <dgm:pt modelId="{2E51E0A1-78DB-9740-BCF1-05A37196DA90}" type="sibTrans" cxnId="{9F392103-65A0-F44F-B364-334E791EDD99}">
      <dgm:prSet/>
      <dgm:spPr/>
      <dgm:t>
        <a:bodyPr/>
        <a:lstStyle/>
        <a:p>
          <a:endParaRPr lang="en-US">
            <a:solidFill>
              <a:schemeClr val="accent3"/>
            </a:solidFill>
          </a:endParaRPr>
        </a:p>
      </dgm:t>
    </dgm:pt>
    <dgm:pt modelId="{F6567256-1E1D-A34D-9DAC-0866F3DF71F2}" type="pres">
      <dgm:prSet presAssocID="{BF61350F-DC15-F044-9493-8EB049C6DD7C}" presName="Name0" presStyleCnt="0">
        <dgm:presLayoutVars>
          <dgm:dir/>
          <dgm:resizeHandles val="exact"/>
        </dgm:presLayoutVars>
      </dgm:prSet>
      <dgm:spPr/>
    </dgm:pt>
    <dgm:pt modelId="{A8FBABF7-2093-164A-AEB8-88E2E0461425}" type="pres">
      <dgm:prSet presAssocID="{8044B82A-2C7D-0049-9A41-E8F24FD80AEC}" presName="node" presStyleLbl="node1" presStyleIdx="0" presStyleCnt="3" custScaleY="144017">
        <dgm:presLayoutVars>
          <dgm:bulletEnabled val="1"/>
        </dgm:presLayoutVars>
      </dgm:prSet>
      <dgm:spPr/>
    </dgm:pt>
    <dgm:pt modelId="{EFD7FEB8-0757-6843-B02A-6E7889613258}" type="pres">
      <dgm:prSet presAssocID="{7222A705-D972-6942-9597-704080C5C72B}" presName="sibTrans" presStyleLbl="sibTrans2D1" presStyleIdx="0" presStyleCnt="2"/>
      <dgm:spPr/>
    </dgm:pt>
    <dgm:pt modelId="{3DD346B4-1C4D-1E46-A8C8-BD2AD35A9A76}" type="pres">
      <dgm:prSet presAssocID="{7222A705-D972-6942-9597-704080C5C72B}" presName="connectorText" presStyleLbl="sibTrans2D1" presStyleIdx="0" presStyleCnt="2"/>
      <dgm:spPr/>
    </dgm:pt>
    <dgm:pt modelId="{B264FCA2-62B1-9E42-99B7-57174E2B108F}" type="pres">
      <dgm:prSet presAssocID="{448DF9E9-6050-9F43-8936-42E798E274FF}" presName="node" presStyleLbl="node1" presStyleIdx="1" presStyleCnt="3" custScaleY="144017">
        <dgm:presLayoutVars>
          <dgm:bulletEnabled val="1"/>
        </dgm:presLayoutVars>
      </dgm:prSet>
      <dgm:spPr/>
    </dgm:pt>
    <dgm:pt modelId="{36B922F0-5BFC-EE41-BEAE-2A00125CB896}" type="pres">
      <dgm:prSet presAssocID="{160A81C7-A171-7B42-812D-12EAE3F8855A}" presName="sibTrans" presStyleLbl="sibTrans2D1" presStyleIdx="1" presStyleCnt="2"/>
      <dgm:spPr/>
    </dgm:pt>
    <dgm:pt modelId="{93B65933-044F-B947-AA0A-53720A5A53A5}" type="pres">
      <dgm:prSet presAssocID="{160A81C7-A171-7B42-812D-12EAE3F8855A}" presName="connectorText" presStyleLbl="sibTrans2D1" presStyleIdx="1" presStyleCnt="2"/>
      <dgm:spPr/>
    </dgm:pt>
    <dgm:pt modelId="{A0C7DC81-585B-DE4F-8457-72FD11F27554}" type="pres">
      <dgm:prSet presAssocID="{ACD7D987-AA8A-CE40-8354-9F901AD218AA}" presName="node" presStyleLbl="node1" presStyleIdx="2" presStyleCnt="3" custScaleY="144017">
        <dgm:presLayoutVars>
          <dgm:bulletEnabled val="1"/>
        </dgm:presLayoutVars>
      </dgm:prSet>
      <dgm:spPr/>
    </dgm:pt>
  </dgm:ptLst>
  <dgm:cxnLst>
    <dgm:cxn modelId="{F0A0B101-190C-494C-B8B7-00388EA49695}" type="presOf" srcId="{160A81C7-A171-7B42-812D-12EAE3F8855A}" destId="{93B65933-044F-B947-AA0A-53720A5A53A5}" srcOrd="1" destOrd="0" presId="urn:microsoft.com/office/officeart/2005/8/layout/process1"/>
    <dgm:cxn modelId="{9F392103-65A0-F44F-B364-334E791EDD99}" srcId="{BF61350F-DC15-F044-9493-8EB049C6DD7C}" destId="{ACD7D987-AA8A-CE40-8354-9F901AD218AA}" srcOrd="2" destOrd="0" parTransId="{D19EA644-4EB3-774C-AA84-D02B1A058FA3}" sibTransId="{2E51E0A1-78DB-9740-BCF1-05A37196DA90}"/>
    <dgm:cxn modelId="{FFDC6A15-C4AA-EB4C-BCCF-BAF85963BB5B}" type="presOf" srcId="{7222A705-D972-6942-9597-704080C5C72B}" destId="{3DD346B4-1C4D-1E46-A8C8-BD2AD35A9A76}" srcOrd="1" destOrd="0" presId="urn:microsoft.com/office/officeart/2005/8/layout/process1"/>
    <dgm:cxn modelId="{2DC35A22-96C1-BA4A-9E93-0B9F41CEA9C0}" type="presOf" srcId="{448DF9E9-6050-9F43-8936-42E798E274FF}" destId="{B264FCA2-62B1-9E42-99B7-57174E2B108F}" srcOrd="0" destOrd="0" presId="urn:microsoft.com/office/officeart/2005/8/layout/process1"/>
    <dgm:cxn modelId="{0C8E1647-9AE6-DA48-A530-3179BFF66F15}" type="presOf" srcId="{BF61350F-DC15-F044-9493-8EB049C6DD7C}" destId="{F6567256-1E1D-A34D-9DAC-0866F3DF71F2}" srcOrd="0" destOrd="0" presId="urn:microsoft.com/office/officeart/2005/8/layout/process1"/>
    <dgm:cxn modelId="{06A66A77-20BA-4545-A34B-9634F6F15B30}" srcId="{BF61350F-DC15-F044-9493-8EB049C6DD7C}" destId="{448DF9E9-6050-9F43-8936-42E798E274FF}" srcOrd="1" destOrd="0" parTransId="{D15763FC-41D6-2143-8523-25B9CD01E437}" sibTransId="{160A81C7-A171-7B42-812D-12EAE3F8855A}"/>
    <dgm:cxn modelId="{3449A987-3E69-354A-83D6-38DBF21F167E}" type="presOf" srcId="{7222A705-D972-6942-9597-704080C5C72B}" destId="{EFD7FEB8-0757-6843-B02A-6E7889613258}" srcOrd="0" destOrd="0" presId="urn:microsoft.com/office/officeart/2005/8/layout/process1"/>
    <dgm:cxn modelId="{AE475AC9-553C-E849-BB48-48BAE71A644A}" type="presOf" srcId="{8044B82A-2C7D-0049-9A41-E8F24FD80AEC}" destId="{A8FBABF7-2093-164A-AEB8-88E2E0461425}" srcOrd="0" destOrd="0" presId="urn:microsoft.com/office/officeart/2005/8/layout/process1"/>
    <dgm:cxn modelId="{F7CD1AE4-A22E-C94C-9A16-DBECBD54EA69}" type="presOf" srcId="{ACD7D987-AA8A-CE40-8354-9F901AD218AA}" destId="{A0C7DC81-585B-DE4F-8457-72FD11F27554}" srcOrd="0" destOrd="0" presId="urn:microsoft.com/office/officeart/2005/8/layout/process1"/>
    <dgm:cxn modelId="{3962D7EF-33E3-E240-82B7-263DDB1F3D12}" type="presOf" srcId="{160A81C7-A171-7B42-812D-12EAE3F8855A}" destId="{36B922F0-5BFC-EE41-BEAE-2A00125CB896}" srcOrd="0" destOrd="0" presId="urn:microsoft.com/office/officeart/2005/8/layout/process1"/>
    <dgm:cxn modelId="{6A1F8EFE-C17A-8949-A102-1E0A1C85644A}" srcId="{BF61350F-DC15-F044-9493-8EB049C6DD7C}" destId="{8044B82A-2C7D-0049-9A41-E8F24FD80AEC}" srcOrd="0" destOrd="0" parTransId="{23E67BCC-CDC9-CA47-928B-886B4C0B628D}" sibTransId="{7222A705-D972-6942-9597-704080C5C72B}"/>
    <dgm:cxn modelId="{9B6D95E4-819A-E64C-84F5-84FD601B134A}" type="presParOf" srcId="{F6567256-1E1D-A34D-9DAC-0866F3DF71F2}" destId="{A8FBABF7-2093-164A-AEB8-88E2E0461425}" srcOrd="0" destOrd="0" presId="urn:microsoft.com/office/officeart/2005/8/layout/process1"/>
    <dgm:cxn modelId="{381996BC-6127-4E4B-AA7F-CDEFE6969211}" type="presParOf" srcId="{F6567256-1E1D-A34D-9DAC-0866F3DF71F2}" destId="{EFD7FEB8-0757-6843-B02A-6E7889613258}" srcOrd="1" destOrd="0" presId="urn:microsoft.com/office/officeart/2005/8/layout/process1"/>
    <dgm:cxn modelId="{7F4A1764-E519-044D-BA15-8F1EFCA93D85}" type="presParOf" srcId="{EFD7FEB8-0757-6843-B02A-6E7889613258}" destId="{3DD346B4-1C4D-1E46-A8C8-BD2AD35A9A76}" srcOrd="0" destOrd="0" presId="urn:microsoft.com/office/officeart/2005/8/layout/process1"/>
    <dgm:cxn modelId="{A0991BC3-10FB-D14C-90FA-1AFD450BF275}" type="presParOf" srcId="{F6567256-1E1D-A34D-9DAC-0866F3DF71F2}" destId="{B264FCA2-62B1-9E42-99B7-57174E2B108F}" srcOrd="2" destOrd="0" presId="urn:microsoft.com/office/officeart/2005/8/layout/process1"/>
    <dgm:cxn modelId="{2A386BFC-BDA1-E94A-B773-A4D64EB3B644}" type="presParOf" srcId="{F6567256-1E1D-A34D-9DAC-0866F3DF71F2}" destId="{36B922F0-5BFC-EE41-BEAE-2A00125CB896}" srcOrd="3" destOrd="0" presId="urn:microsoft.com/office/officeart/2005/8/layout/process1"/>
    <dgm:cxn modelId="{FE10DF94-EE09-1A42-9432-4CDF72ECB5E4}" type="presParOf" srcId="{36B922F0-5BFC-EE41-BEAE-2A00125CB896}" destId="{93B65933-044F-B947-AA0A-53720A5A53A5}" srcOrd="0" destOrd="0" presId="urn:microsoft.com/office/officeart/2005/8/layout/process1"/>
    <dgm:cxn modelId="{CB02EA8E-D1A5-A34C-B53E-BF3901D94BD4}" type="presParOf" srcId="{F6567256-1E1D-A34D-9DAC-0866F3DF71F2}" destId="{A0C7DC81-585B-DE4F-8457-72FD11F2755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8816EC-3257-44D3-9DA8-0FD6012F5693}" type="doc">
      <dgm:prSet loTypeId="urn:microsoft.com/office/officeart/2005/8/layout/funnel1" loCatId="relationship" qsTypeId="urn:microsoft.com/office/officeart/2005/8/quickstyle/simple1" qsCatId="simple" csTypeId="urn:microsoft.com/office/officeart/2005/8/colors/accent2_1" csCatId="accent2" phldr="1"/>
      <dgm:spPr/>
      <dgm:t>
        <a:bodyPr/>
        <a:lstStyle/>
        <a:p>
          <a:endParaRPr lang="en-IN"/>
        </a:p>
      </dgm:t>
    </dgm:pt>
    <dgm:pt modelId="{B43350DA-47B0-4FEB-9389-BFAA28EDB164}">
      <dgm:prSet phldrT="[Text]" custT="1"/>
      <dgm:spPr/>
      <dgm:t>
        <a:bodyPr/>
        <a:lstStyle/>
        <a:p>
          <a:r>
            <a:rPr lang="en-IN" sz="1400" b="1" dirty="0">
              <a:solidFill>
                <a:schemeClr val="bg2"/>
              </a:solidFill>
            </a:rPr>
            <a:t>Minute-by-minute readings</a:t>
          </a:r>
        </a:p>
      </dgm:t>
    </dgm:pt>
    <dgm:pt modelId="{8D8336D0-5984-4F36-99EB-94BC8E5C783D}" type="parTrans" cxnId="{7617AE90-6F93-4C81-BC70-1CEE2A53864E}">
      <dgm:prSet/>
      <dgm:spPr/>
      <dgm:t>
        <a:bodyPr/>
        <a:lstStyle/>
        <a:p>
          <a:endParaRPr lang="en-IN"/>
        </a:p>
      </dgm:t>
    </dgm:pt>
    <dgm:pt modelId="{03A6AF2C-EAD1-47A3-B423-EC9E1E0DED4D}" type="sibTrans" cxnId="{7617AE90-6F93-4C81-BC70-1CEE2A53864E}">
      <dgm:prSet/>
      <dgm:spPr/>
      <dgm:t>
        <a:bodyPr/>
        <a:lstStyle/>
        <a:p>
          <a:endParaRPr lang="en-IN"/>
        </a:p>
      </dgm:t>
    </dgm:pt>
    <dgm:pt modelId="{793F9593-A6BD-42CD-B8B4-96C47832A4AD}">
      <dgm:prSet phldrT="[Text]" custT="1"/>
      <dgm:spPr/>
      <dgm:t>
        <a:bodyPr/>
        <a:lstStyle/>
        <a:p>
          <a:r>
            <a:rPr lang="en-IN" sz="1400" b="1" dirty="0">
              <a:solidFill>
                <a:schemeClr val="bg2"/>
              </a:solidFill>
            </a:rPr>
            <a:t>Online access</a:t>
          </a:r>
        </a:p>
      </dgm:t>
    </dgm:pt>
    <dgm:pt modelId="{EFA1B942-EBA5-4DD7-BABD-5D6481653E7E}" type="parTrans" cxnId="{6EB80600-32D7-403F-95A5-E675A612CBE8}">
      <dgm:prSet/>
      <dgm:spPr/>
      <dgm:t>
        <a:bodyPr/>
        <a:lstStyle/>
        <a:p>
          <a:endParaRPr lang="en-IN"/>
        </a:p>
      </dgm:t>
    </dgm:pt>
    <dgm:pt modelId="{86A3A33B-8D13-44E0-9CAF-47072B1A3795}" type="sibTrans" cxnId="{6EB80600-32D7-403F-95A5-E675A612CBE8}">
      <dgm:prSet/>
      <dgm:spPr/>
      <dgm:t>
        <a:bodyPr/>
        <a:lstStyle/>
        <a:p>
          <a:endParaRPr lang="en-IN"/>
        </a:p>
      </dgm:t>
    </dgm:pt>
    <dgm:pt modelId="{9515B873-BBA9-4B20-BB74-C8D919F2ED89}">
      <dgm:prSet phldrT="[Text]" custT="1"/>
      <dgm:spPr/>
      <dgm:t>
        <a:bodyPr/>
        <a:lstStyle/>
        <a:p>
          <a:r>
            <a:rPr lang="en-IN" sz="1600" b="0" dirty="0">
              <a:latin typeface="+mn-lt"/>
              <a:cs typeface="Gotham Medium" pitchFamily="2" charset="0"/>
            </a:rPr>
            <a:t>Better quality of information through Continuous Emissions Monitoring</a:t>
          </a:r>
        </a:p>
      </dgm:t>
    </dgm:pt>
    <dgm:pt modelId="{1C2AEEFA-918A-4029-AB56-56775B58A527}" type="parTrans" cxnId="{DA40604B-ADFC-449E-AA25-A038C50903B6}">
      <dgm:prSet/>
      <dgm:spPr/>
      <dgm:t>
        <a:bodyPr/>
        <a:lstStyle/>
        <a:p>
          <a:endParaRPr lang="en-IN"/>
        </a:p>
      </dgm:t>
    </dgm:pt>
    <dgm:pt modelId="{DCDB3084-18C5-4CA2-B3D5-FB094427EDD7}" type="sibTrans" cxnId="{DA40604B-ADFC-449E-AA25-A038C50903B6}">
      <dgm:prSet/>
      <dgm:spPr/>
      <dgm:t>
        <a:bodyPr/>
        <a:lstStyle/>
        <a:p>
          <a:endParaRPr lang="en-IN"/>
        </a:p>
      </dgm:t>
    </dgm:pt>
    <dgm:pt modelId="{DB3F6BA9-BBA1-4971-BB41-3EF7505444ED}">
      <dgm:prSet phldrT="[Text]" custT="1"/>
      <dgm:spPr/>
      <dgm:t>
        <a:bodyPr/>
        <a:lstStyle/>
        <a:p>
          <a:r>
            <a:rPr lang="en-IN" sz="1300" b="1" dirty="0">
              <a:solidFill>
                <a:schemeClr val="bg2"/>
              </a:solidFill>
            </a:rPr>
            <a:t>Improved accuracy</a:t>
          </a:r>
        </a:p>
      </dgm:t>
    </dgm:pt>
    <dgm:pt modelId="{1A206802-C56C-4189-AF54-E041A216512B}" type="parTrans" cxnId="{7799980A-9301-4C04-8344-FC89240C4720}">
      <dgm:prSet/>
      <dgm:spPr/>
      <dgm:t>
        <a:bodyPr/>
        <a:lstStyle/>
        <a:p>
          <a:endParaRPr lang="en-IN"/>
        </a:p>
      </dgm:t>
    </dgm:pt>
    <dgm:pt modelId="{5BB69FEE-59A7-458B-8FB9-56D7551E4C92}" type="sibTrans" cxnId="{7799980A-9301-4C04-8344-FC89240C4720}">
      <dgm:prSet/>
      <dgm:spPr/>
      <dgm:t>
        <a:bodyPr/>
        <a:lstStyle/>
        <a:p>
          <a:endParaRPr lang="en-IN"/>
        </a:p>
      </dgm:t>
    </dgm:pt>
    <dgm:pt modelId="{A7B808FF-8F9C-4C8A-A67A-AAA9866D0774}" type="pres">
      <dgm:prSet presAssocID="{268816EC-3257-44D3-9DA8-0FD6012F5693}" presName="Name0" presStyleCnt="0">
        <dgm:presLayoutVars>
          <dgm:chMax val="4"/>
          <dgm:resizeHandles val="exact"/>
        </dgm:presLayoutVars>
      </dgm:prSet>
      <dgm:spPr/>
    </dgm:pt>
    <dgm:pt modelId="{F83848B8-0740-499C-9ED2-6B9FAECD42C2}" type="pres">
      <dgm:prSet presAssocID="{268816EC-3257-44D3-9DA8-0FD6012F5693}" presName="ellipse" presStyleLbl="trBgShp" presStyleIdx="0" presStyleCnt="1" custScaleX="121337" custScaleY="149920" custLinFactNeighborX="581" custLinFactNeighborY="-33376"/>
      <dgm:spPr/>
    </dgm:pt>
    <dgm:pt modelId="{580A2DB8-A605-411C-B686-4311A2C3C0C7}" type="pres">
      <dgm:prSet presAssocID="{268816EC-3257-44D3-9DA8-0FD6012F5693}" presName="arrow1" presStyleLbl="fgShp" presStyleIdx="0" presStyleCnt="1"/>
      <dgm:spPr/>
    </dgm:pt>
    <dgm:pt modelId="{E31C1B36-7EDD-4BE8-A13E-5F35347F1CF2}" type="pres">
      <dgm:prSet presAssocID="{268816EC-3257-44D3-9DA8-0FD6012F5693}" presName="rectangle" presStyleLbl="revTx" presStyleIdx="0" presStyleCnt="1" custScaleX="160770" custLinFactNeighborX="852" custLinFactNeighborY="31415">
        <dgm:presLayoutVars>
          <dgm:bulletEnabled val="1"/>
        </dgm:presLayoutVars>
      </dgm:prSet>
      <dgm:spPr/>
    </dgm:pt>
    <dgm:pt modelId="{A62AD74D-773A-49A5-8458-8AAEFDF903C9}" type="pres">
      <dgm:prSet presAssocID="{793F9593-A6BD-42CD-B8B4-96C47832A4AD}" presName="item1" presStyleLbl="node1" presStyleIdx="0" presStyleCnt="3" custScaleX="146878" custScaleY="138662" custLinFactY="-3899" custLinFactNeighborX="-85328" custLinFactNeighborY="-100000">
        <dgm:presLayoutVars>
          <dgm:bulletEnabled val="1"/>
        </dgm:presLayoutVars>
      </dgm:prSet>
      <dgm:spPr/>
    </dgm:pt>
    <dgm:pt modelId="{0DF979DD-E37E-4099-8314-DBC678EE54B5}" type="pres">
      <dgm:prSet presAssocID="{DB3F6BA9-BBA1-4971-BB41-3EF7505444ED}" presName="item2" presStyleLbl="node1" presStyleIdx="1" presStyleCnt="3" custScaleX="103006" custScaleY="103006" custLinFactY="1402" custLinFactNeighborX="65879" custLinFactNeighborY="100000">
        <dgm:presLayoutVars>
          <dgm:bulletEnabled val="1"/>
        </dgm:presLayoutVars>
      </dgm:prSet>
      <dgm:spPr/>
    </dgm:pt>
    <dgm:pt modelId="{07CA2911-1D1A-495F-8FAE-35568CFC465F}" type="pres">
      <dgm:prSet presAssocID="{9515B873-BBA9-4B20-BB74-C8D919F2ED89}" presName="item3" presStyleLbl="node1" presStyleIdx="2" presStyleCnt="3" custScaleX="150547" custScaleY="150547" custLinFactNeighborX="36489" custLinFactNeighborY="-2655">
        <dgm:presLayoutVars>
          <dgm:bulletEnabled val="1"/>
        </dgm:presLayoutVars>
      </dgm:prSet>
      <dgm:spPr/>
    </dgm:pt>
    <dgm:pt modelId="{BA95AC8D-E2FF-4DC4-96E3-12CC6EE14E6F}" type="pres">
      <dgm:prSet presAssocID="{268816EC-3257-44D3-9DA8-0FD6012F5693}" presName="funnel" presStyleLbl="trAlignAcc1" presStyleIdx="0" presStyleCnt="1" custScaleX="121739" custScaleY="121294" custLinFactNeighborY="-8817"/>
      <dgm:spPr/>
    </dgm:pt>
  </dgm:ptLst>
  <dgm:cxnLst>
    <dgm:cxn modelId="{6EB80600-32D7-403F-95A5-E675A612CBE8}" srcId="{268816EC-3257-44D3-9DA8-0FD6012F5693}" destId="{793F9593-A6BD-42CD-B8B4-96C47832A4AD}" srcOrd="1" destOrd="0" parTransId="{EFA1B942-EBA5-4DD7-BABD-5D6481653E7E}" sibTransId="{86A3A33B-8D13-44E0-9CAF-47072B1A3795}"/>
    <dgm:cxn modelId="{7799980A-9301-4C04-8344-FC89240C4720}" srcId="{268816EC-3257-44D3-9DA8-0FD6012F5693}" destId="{DB3F6BA9-BBA1-4971-BB41-3EF7505444ED}" srcOrd="2" destOrd="0" parTransId="{1A206802-C56C-4189-AF54-E041A216512B}" sibTransId="{5BB69FEE-59A7-458B-8FB9-56D7551E4C92}"/>
    <dgm:cxn modelId="{563C4540-6395-462B-BCFC-5937F689F1AF}" type="presOf" srcId="{793F9593-A6BD-42CD-B8B4-96C47832A4AD}" destId="{0DF979DD-E37E-4099-8314-DBC678EE54B5}" srcOrd="0" destOrd="0" presId="urn:microsoft.com/office/officeart/2005/8/layout/funnel1"/>
    <dgm:cxn modelId="{DA40604B-ADFC-449E-AA25-A038C50903B6}" srcId="{268816EC-3257-44D3-9DA8-0FD6012F5693}" destId="{9515B873-BBA9-4B20-BB74-C8D919F2ED89}" srcOrd="3" destOrd="0" parTransId="{1C2AEEFA-918A-4029-AB56-56775B58A527}" sibTransId="{DCDB3084-18C5-4CA2-B3D5-FB094427EDD7}"/>
    <dgm:cxn modelId="{7617AE90-6F93-4C81-BC70-1CEE2A53864E}" srcId="{268816EC-3257-44D3-9DA8-0FD6012F5693}" destId="{B43350DA-47B0-4FEB-9389-BFAA28EDB164}" srcOrd="0" destOrd="0" parTransId="{8D8336D0-5984-4F36-99EB-94BC8E5C783D}" sibTransId="{03A6AF2C-EAD1-47A3-B423-EC9E1E0DED4D}"/>
    <dgm:cxn modelId="{9443D790-03EE-440D-AC78-D1FED8E7DF53}" type="presOf" srcId="{B43350DA-47B0-4FEB-9389-BFAA28EDB164}" destId="{07CA2911-1D1A-495F-8FAE-35568CFC465F}" srcOrd="0" destOrd="0" presId="urn:microsoft.com/office/officeart/2005/8/layout/funnel1"/>
    <dgm:cxn modelId="{85537B9C-8162-4D65-890C-64722BBC9D07}" type="presOf" srcId="{DB3F6BA9-BBA1-4971-BB41-3EF7505444ED}" destId="{A62AD74D-773A-49A5-8458-8AAEFDF903C9}" srcOrd="0" destOrd="0" presId="urn:microsoft.com/office/officeart/2005/8/layout/funnel1"/>
    <dgm:cxn modelId="{63AECEBE-804E-4F1C-BBC4-6DEA4D09B6EF}" type="presOf" srcId="{9515B873-BBA9-4B20-BB74-C8D919F2ED89}" destId="{E31C1B36-7EDD-4BE8-A13E-5F35347F1CF2}" srcOrd="0" destOrd="0" presId="urn:microsoft.com/office/officeart/2005/8/layout/funnel1"/>
    <dgm:cxn modelId="{3E2F9FDB-18D2-4E01-B5F2-86BB46679BCA}" type="presOf" srcId="{268816EC-3257-44D3-9DA8-0FD6012F5693}" destId="{A7B808FF-8F9C-4C8A-A67A-AAA9866D0774}" srcOrd="0" destOrd="0" presId="urn:microsoft.com/office/officeart/2005/8/layout/funnel1"/>
    <dgm:cxn modelId="{22D100D6-75AA-473E-9BC9-D8BBC11AEB3B}" type="presParOf" srcId="{A7B808FF-8F9C-4C8A-A67A-AAA9866D0774}" destId="{F83848B8-0740-499C-9ED2-6B9FAECD42C2}" srcOrd="0" destOrd="0" presId="urn:microsoft.com/office/officeart/2005/8/layout/funnel1"/>
    <dgm:cxn modelId="{5C89EB20-0557-46B2-BD08-CAD612492DF1}" type="presParOf" srcId="{A7B808FF-8F9C-4C8A-A67A-AAA9866D0774}" destId="{580A2DB8-A605-411C-B686-4311A2C3C0C7}" srcOrd="1" destOrd="0" presId="urn:microsoft.com/office/officeart/2005/8/layout/funnel1"/>
    <dgm:cxn modelId="{79CC8BC7-B5CB-496C-87F8-747EDCA3B91E}" type="presParOf" srcId="{A7B808FF-8F9C-4C8A-A67A-AAA9866D0774}" destId="{E31C1B36-7EDD-4BE8-A13E-5F35347F1CF2}" srcOrd="2" destOrd="0" presId="urn:microsoft.com/office/officeart/2005/8/layout/funnel1"/>
    <dgm:cxn modelId="{C17DF8BF-490B-4F31-AE57-E9FEA95D5C7A}" type="presParOf" srcId="{A7B808FF-8F9C-4C8A-A67A-AAA9866D0774}" destId="{A62AD74D-773A-49A5-8458-8AAEFDF903C9}" srcOrd="3" destOrd="0" presId="urn:microsoft.com/office/officeart/2005/8/layout/funnel1"/>
    <dgm:cxn modelId="{A87F9EAB-5950-4173-95B1-DAEE74B80C6D}" type="presParOf" srcId="{A7B808FF-8F9C-4C8A-A67A-AAA9866D0774}" destId="{0DF979DD-E37E-4099-8314-DBC678EE54B5}" srcOrd="4" destOrd="0" presId="urn:microsoft.com/office/officeart/2005/8/layout/funnel1"/>
    <dgm:cxn modelId="{855FB105-575A-4B5E-99BE-B5A7746BF31C}" type="presParOf" srcId="{A7B808FF-8F9C-4C8A-A67A-AAA9866D0774}" destId="{07CA2911-1D1A-495F-8FAE-35568CFC465F}" srcOrd="5" destOrd="0" presId="urn:microsoft.com/office/officeart/2005/8/layout/funnel1"/>
    <dgm:cxn modelId="{39413F13-8D5A-4923-8E59-CF4FB43BA857}" type="presParOf" srcId="{A7B808FF-8F9C-4C8A-A67A-AAA9866D0774}" destId="{BA95AC8D-E2FF-4DC4-96E3-12CC6EE14E6F}"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C267C3-842A-49C3-B302-0C3C02EB5130}" type="doc">
      <dgm:prSet loTypeId="urn:microsoft.com/office/officeart/2005/8/layout/funnel1" loCatId="relationship" qsTypeId="urn:microsoft.com/office/officeart/2005/8/quickstyle/simple1" qsCatId="simple" csTypeId="urn:microsoft.com/office/officeart/2005/8/colors/accent3_1" csCatId="accent3" phldr="1"/>
      <dgm:spPr/>
      <dgm:t>
        <a:bodyPr/>
        <a:lstStyle/>
        <a:p>
          <a:endParaRPr lang="en-IN"/>
        </a:p>
      </dgm:t>
    </dgm:pt>
    <dgm:pt modelId="{F5F7DFB6-B1CE-4424-AC57-E6B75A7AD417}">
      <dgm:prSet phldrT="[Text]" custT="1"/>
      <dgm:spPr/>
      <dgm:t>
        <a:bodyPr lIns="9144" tIns="9144" rIns="9144" bIns="9144"/>
        <a:lstStyle/>
        <a:p>
          <a:r>
            <a:rPr lang="en-IN" sz="1400" b="1" dirty="0">
              <a:solidFill>
                <a:schemeClr val="bg2"/>
              </a:solidFill>
            </a:rPr>
            <a:t>Lower pollution levels</a:t>
          </a:r>
        </a:p>
      </dgm:t>
    </dgm:pt>
    <dgm:pt modelId="{06A14289-D32A-42FF-8222-27D7A74BA6B9}" type="parTrans" cxnId="{D7A540DC-AB07-4309-AF28-74C33A9E50AD}">
      <dgm:prSet/>
      <dgm:spPr/>
      <dgm:t>
        <a:bodyPr/>
        <a:lstStyle/>
        <a:p>
          <a:endParaRPr lang="en-IN"/>
        </a:p>
      </dgm:t>
    </dgm:pt>
    <dgm:pt modelId="{F33C2A9B-1DD0-4805-8B1C-064A66CD3712}" type="sibTrans" cxnId="{D7A540DC-AB07-4309-AF28-74C33A9E50AD}">
      <dgm:prSet/>
      <dgm:spPr/>
      <dgm:t>
        <a:bodyPr/>
        <a:lstStyle/>
        <a:p>
          <a:endParaRPr lang="en-IN"/>
        </a:p>
      </dgm:t>
    </dgm:pt>
    <dgm:pt modelId="{E097E8D1-83DE-44F6-8057-07D93053E40F}">
      <dgm:prSet phldrT="[Text]" custT="1"/>
      <dgm:spPr/>
      <dgm:t>
        <a:bodyPr lIns="9144" tIns="9144" rIns="9144" bIns="9144"/>
        <a:lstStyle/>
        <a:p>
          <a:r>
            <a:rPr lang="en-IN" sz="1400" b="1" dirty="0">
              <a:solidFill>
                <a:schemeClr val="bg2"/>
              </a:solidFill>
            </a:rPr>
            <a:t>More regulatory actions</a:t>
          </a:r>
        </a:p>
      </dgm:t>
    </dgm:pt>
    <dgm:pt modelId="{6E46526C-8D5D-4CFC-A1E5-F2D1675CB7E0}" type="parTrans" cxnId="{53EF3EE7-C159-42C3-9336-CE05E96F818D}">
      <dgm:prSet/>
      <dgm:spPr/>
      <dgm:t>
        <a:bodyPr/>
        <a:lstStyle/>
        <a:p>
          <a:endParaRPr lang="en-IN"/>
        </a:p>
      </dgm:t>
    </dgm:pt>
    <dgm:pt modelId="{E2E35E38-4E4A-491D-9104-A7F594E8C55F}" type="sibTrans" cxnId="{53EF3EE7-C159-42C3-9336-CE05E96F818D}">
      <dgm:prSet/>
      <dgm:spPr/>
      <dgm:t>
        <a:bodyPr/>
        <a:lstStyle/>
        <a:p>
          <a:endParaRPr lang="en-IN"/>
        </a:p>
      </dgm:t>
    </dgm:pt>
    <dgm:pt modelId="{4C81B80F-D7E3-4799-B3B4-68728E2002DC}">
      <dgm:prSet phldrT="[Text]" custT="1"/>
      <dgm:spPr/>
      <dgm:t>
        <a:bodyPr/>
        <a:lstStyle/>
        <a:p>
          <a:r>
            <a:rPr lang="en-IN" sz="1600" b="0" dirty="0"/>
            <a:t>Improved regulation</a:t>
          </a:r>
        </a:p>
      </dgm:t>
    </dgm:pt>
    <dgm:pt modelId="{186590EA-02B5-4FDA-A92E-F962C1E5CB59}" type="parTrans" cxnId="{85653C2F-3A09-4E47-BD6F-784CAC998325}">
      <dgm:prSet/>
      <dgm:spPr/>
      <dgm:t>
        <a:bodyPr/>
        <a:lstStyle/>
        <a:p>
          <a:endParaRPr lang="en-IN"/>
        </a:p>
      </dgm:t>
    </dgm:pt>
    <dgm:pt modelId="{0C396708-4774-4433-83BD-3B582B0C1FF0}" type="sibTrans" cxnId="{85653C2F-3A09-4E47-BD6F-784CAC998325}">
      <dgm:prSet/>
      <dgm:spPr/>
      <dgm:t>
        <a:bodyPr/>
        <a:lstStyle/>
        <a:p>
          <a:endParaRPr lang="en-IN"/>
        </a:p>
      </dgm:t>
    </dgm:pt>
    <dgm:pt modelId="{DD018BC3-B1F3-4DF1-AB15-B612B8688109}">
      <dgm:prSet phldrT="[Text]" custT="1"/>
      <dgm:spPr/>
      <dgm:t>
        <a:bodyPr/>
        <a:lstStyle/>
        <a:p>
          <a:r>
            <a:rPr lang="en-IN" sz="1400" b="1" dirty="0">
              <a:solidFill>
                <a:schemeClr val="bg2"/>
              </a:solidFill>
            </a:rPr>
            <a:t>Lower compliance costs</a:t>
          </a:r>
        </a:p>
      </dgm:t>
    </dgm:pt>
    <dgm:pt modelId="{64818319-373D-47C7-A5FA-8A435E24B3EB}" type="parTrans" cxnId="{B9F4AE01-6EF7-4602-AAF4-78F7FDE8F9BE}">
      <dgm:prSet/>
      <dgm:spPr/>
      <dgm:t>
        <a:bodyPr/>
        <a:lstStyle/>
        <a:p>
          <a:endParaRPr lang="en-IN"/>
        </a:p>
      </dgm:t>
    </dgm:pt>
    <dgm:pt modelId="{AB2F039C-00C4-49AF-A10C-44D9626C6D71}" type="sibTrans" cxnId="{B9F4AE01-6EF7-4602-AAF4-78F7FDE8F9BE}">
      <dgm:prSet/>
      <dgm:spPr/>
      <dgm:t>
        <a:bodyPr/>
        <a:lstStyle/>
        <a:p>
          <a:endParaRPr lang="en-IN"/>
        </a:p>
      </dgm:t>
    </dgm:pt>
    <dgm:pt modelId="{926BDAC5-C515-46D6-8E4A-D0BE212A1820}" type="pres">
      <dgm:prSet presAssocID="{75C267C3-842A-49C3-B302-0C3C02EB5130}" presName="Name0" presStyleCnt="0">
        <dgm:presLayoutVars>
          <dgm:chMax val="4"/>
          <dgm:resizeHandles val="exact"/>
        </dgm:presLayoutVars>
      </dgm:prSet>
      <dgm:spPr/>
    </dgm:pt>
    <dgm:pt modelId="{035EC3A7-BB2F-418B-BFAE-F9252C9D995C}" type="pres">
      <dgm:prSet presAssocID="{75C267C3-842A-49C3-B302-0C3C02EB5130}" presName="ellipse" presStyleLbl="trBgShp" presStyleIdx="0" presStyleCnt="1" custScaleX="121878" custScaleY="142966" custLinFactNeighborX="2201" custLinFactNeighborY="-30980"/>
      <dgm:spPr/>
    </dgm:pt>
    <dgm:pt modelId="{CD942CA7-955F-4BDF-A2F9-E1F5B026C998}" type="pres">
      <dgm:prSet presAssocID="{75C267C3-842A-49C3-B302-0C3C02EB5130}" presName="arrow1" presStyleLbl="fgShp" presStyleIdx="0" presStyleCnt="1" custLinFactNeighborX="5769" custLinFactNeighborY="37385"/>
      <dgm:spPr/>
    </dgm:pt>
    <dgm:pt modelId="{838C0494-50C1-407E-9F9F-DB295CAAB616}" type="pres">
      <dgm:prSet presAssocID="{75C267C3-842A-49C3-B302-0C3C02EB5130}" presName="rectangle" presStyleLbl="revTx" presStyleIdx="0" presStyleCnt="1" custLinFactNeighborX="590" custLinFactNeighborY="30660">
        <dgm:presLayoutVars>
          <dgm:bulletEnabled val="1"/>
        </dgm:presLayoutVars>
      </dgm:prSet>
      <dgm:spPr/>
    </dgm:pt>
    <dgm:pt modelId="{AAEA5778-7593-4926-B026-88570015EA2E}" type="pres">
      <dgm:prSet presAssocID="{E097E8D1-83DE-44F6-8057-07D93053E40F}" presName="item1" presStyleLbl="node1" presStyleIdx="0" presStyleCnt="3" custScaleX="172121" custScaleY="128551" custLinFactY="-26118" custLinFactNeighborX="87630" custLinFactNeighborY="-100000">
        <dgm:presLayoutVars>
          <dgm:bulletEnabled val="1"/>
        </dgm:presLayoutVars>
      </dgm:prSet>
      <dgm:spPr/>
    </dgm:pt>
    <dgm:pt modelId="{B7D8A8C7-62BC-4FC8-83BA-D5460D0E6A5E}" type="pres">
      <dgm:prSet presAssocID="{DD018BC3-B1F3-4DF1-AB15-B612B8688109}" presName="item2" presStyleLbl="node1" presStyleIdx="1" presStyleCnt="3" custScaleX="167491" custScaleY="142624" custLinFactNeighborX="-11106" custLinFactNeighborY="-37289">
        <dgm:presLayoutVars>
          <dgm:bulletEnabled val="1"/>
        </dgm:presLayoutVars>
      </dgm:prSet>
      <dgm:spPr/>
    </dgm:pt>
    <dgm:pt modelId="{C5A75F27-3AEB-40BA-AEC1-CD514D2265CC}" type="pres">
      <dgm:prSet presAssocID="{4C81B80F-D7E3-4799-B3B4-68728E2002DC}" presName="item3" presStyleLbl="node1" presStyleIdx="2" presStyleCnt="3" custScaleX="136855" custScaleY="126777" custLinFactY="21618" custLinFactNeighborX="-35607" custLinFactNeighborY="100000">
        <dgm:presLayoutVars>
          <dgm:bulletEnabled val="1"/>
        </dgm:presLayoutVars>
      </dgm:prSet>
      <dgm:spPr/>
    </dgm:pt>
    <dgm:pt modelId="{6D9E8721-156A-45D4-B625-122EB4E6957E}" type="pres">
      <dgm:prSet presAssocID="{75C267C3-842A-49C3-B302-0C3C02EB5130}" presName="funnel" presStyleLbl="trAlignAcc1" presStyleIdx="0" presStyleCnt="1" custScaleX="121739" custScaleY="121294" custLinFactNeighborX="2028" custLinFactNeighborY="-5633"/>
      <dgm:spPr/>
    </dgm:pt>
  </dgm:ptLst>
  <dgm:cxnLst>
    <dgm:cxn modelId="{B2722500-C459-47BA-98B7-06CC90E7EA60}" type="presOf" srcId="{F5F7DFB6-B1CE-4424-AC57-E6B75A7AD417}" destId="{C5A75F27-3AEB-40BA-AEC1-CD514D2265CC}" srcOrd="0" destOrd="0" presId="urn:microsoft.com/office/officeart/2005/8/layout/funnel1"/>
    <dgm:cxn modelId="{B9F4AE01-6EF7-4602-AAF4-78F7FDE8F9BE}" srcId="{75C267C3-842A-49C3-B302-0C3C02EB5130}" destId="{DD018BC3-B1F3-4DF1-AB15-B612B8688109}" srcOrd="2" destOrd="0" parTransId="{64818319-373D-47C7-A5FA-8A435E24B3EB}" sibTransId="{AB2F039C-00C4-49AF-A10C-44D9626C6D71}"/>
    <dgm:cxn modelId="{85653C2F-3A09-4E47-BD6F-784CAC998325}" srcId="{75C267C3-842A-49C3-B302-0C3C02EB5130}" destId="{4C81B80F-D7E3-4799-B3B4-68728E2002DC}" srcOrd="3" destOrd="0" parTransId="{186590EA-02B5-4FDA-A92E-F962C1E5CB59}" sibTransId="{0C396708-4774-4433-83BD-3B582B0C1FF0}"/>
    <dgm:cxn modelId="{8B41F755-A0EB-4AB8-9F49-176697EA0888}" type="presOf" srcId="{75C267C3-842A-49C3-B302-0C3C02EB5130}" destId="{926BDAC5-C515-46D6-8E4A-D0BE212A1820}" srcOrd="0" destOrd="0" presId="urn:microsoft.com/office/officeart/2005/8/layout/funnel1"/>
    <dgm:cxn modelId="{809A73AD-2E97-4976-89F4-3C59AADFCDE1}" type="presOf" srcId="{E097E8D1-83DE-44F6-8057-07D93053E40F}" destId="{B7D8A8C7-62BC-4FC8-83BA-D5460D0E6A5E}" srcOrd="0" destOrd="0" presId="urn:microsoft.com/office/officeart/2005/8/layout/funnel1"/>
    <dgm:cxn modelId="{D7A540DC-AB07-4309-AF28-74C33A9E50AD}" srcId="{75C267C3-842A-49C3-B302-0C3C02EB5130}" destId="{F5F7DFB6-B1CE-4424-AC57-E6B75A7AD417}" srcOrd="0" destOrd="0" parTransId="{06A14289-D32A-42FF-8222-27D7A74BA6B9}" sibTransId="{F33C2A9B-1DD0-4805-8B1C-064A66CD3712}"/>
    <dgm:cxn modelId="{53EF3EE7-C159-42C3-9336-CE05E96F818D}" srcId="{75C267C3-842A-49C3-B302-0C3C02EB5130}" destId="{E097E8D1-83DE-44F6-8057-07D93053E40F}" srcOrd="1" destOrd="0" parTransId="{6E46526C-8D5D-4CFC-A1E5-F2D1675CB7E0}" sibTransId="{E2E35E38-4E4A-491D-9104-A7F594E8C55F}"/>
    <dgm:cxn modelId="{2C699AF9-AF9C-4146-ACEE-08240EC6BB3F}" type="presOf" srcId="{DD018BC3-B1F3-4DF1-AB15-B612B8688109}" destId="{AAEA5778-7593-4926-B026-88570015EA2E}" srcOrd="0" destOrd="0" presId="urn:microsoft.com/office/officeart/2005/8/layout/funnel1"/>
    <dgm:cxn modelId="{9BD2FEFE-7110-4318-A8CA-1B1FEA4BF4CA}" type="presOf" srcId="{4C81B80F-D7E3-4799-B3B4-68728E2002DC}" destId="{838C0494-50C1-407E-9F9F-DB295CAAB616}" srcOrd="0" destOrd="0" presId="urn:microsoft.com/office/officeart/2005/8/layout/funnel1"/>
    <dgm:cxn modelId="{609B8D06-9CA2-4F0A-8452-A7FE4F4BA115}" type="presParOf" srcId="{926BDAC5-C515-46D6-8E4A-D0BE212A1820}" destId="{035EC3A7-BB2F-418B-BFAE-F9252C9D995C}" srcOrd="0" destOrd="0" presId="urn:microsoft.com/office/officeart/2005/8/layout/funnel1"/>
    <dgm:cxn modelId="{97CFD8E4-CBEC-4EC6-B1B7-2215D0BFC416}" type="presParOf" srcId="{926BDAC5-C515-46D6-8E4A-D0BE212A1820}" destId="{CD942CA7-955F-4BDF-A2F9-E1F5B026C998}" srcOrd="1" destOrd="0" presId="urn:microsoft.com/office/officeart/2005/8/layout/funnel1"/>
    <dgm:cxn modelId="{2F6F5F85-7B83-4B0A-BE33-32E57A4E5B5C}" type="presParOf" srcId="{926BDAC5-C515-46D6-8E4A-D0BE212A1820}" destId="{838C0494-50C1-407E-9F9F-DB295CAAB616}" srcOrd="2" destOrd="0" presId="urn:microsoft.com/office/officeart/2005/8/layout/funnel1"/>
    <dgm:cxn modelId="{89C7BAE3-7823-4CA1-8450-3A0EF94DE281}" type="presParOf" srcId="{926BDAC5-C515-46D6-8E4A-D0BE212A1820}" destId="{AAEA5778-7593-4926-B026-88570015EA2E}" srcOrd="3" destOrd="0" presId="urn:microsoft.com/office/officeart/2005/8/layout/funnel1"/>
    <dgm:cxn modelId="{CBE98406-55F0-4D11-8B8D-EEDBA32AA85C}" type="presParOf" srcId="{926BDAC5-C515-46D6-8E4A-D0BE212A1820}" destId="{B7D8A8C7-62BC-4FC8-83BA-D5460D0E6A5E}" srcOrd="4" destOrd="0" presId="urn:microsoft.com/office/officeart/2005/8/layout/funnel1"/>
    <dgm:cxn modelId="{0106FC77-0B96-417F-AD07-58104C5CAE27}" type="presParOf" srcId="{926BDAC5-C515-46D6-8E4A-D0BE212A1820}" destId="{C5A75F27-3AEB-40BA-AEC1-CD514D2265CC}" srcOrd="5" destOrd="0" presId="urn:microsoft.com/office/officeart/2005/8/layout/funnel1"/>
    <dgm:cxn modelId="{45ABC2E0-A268-4D7D-B158-A511842A9E79}" type="presParOf" srcId="{926BDAC5-C515-46D6-8E4A-D0BE212A1820}" destId="{6D9E8721-156A-45D4-B625-122EB4E6957E}"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614F8B-2C1F-49F4-B401-73F80D43F6C8}"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IN"/>
        </a:p>
      </dgm:t>
    </dgm:pt>
    <dgm:pt modelId="{EEB03C4F-D2D8-4BCB-A1DA-E1927DCB3CB5}">
      <dgm:prSet phldrT="[Text]" custT="1"/>
      <dgm:spPr>
        <a:solidFill>
          <a:schemeClr val="tx1">
            <a:lumMod val="50000"/>
          </a:schemeClr>
        </a:solidFill>
      </dgm:spPr>
      <dgm:t>
        <a:bodyPr/>
        <a:lstStyle/>
        <a:p>
          <a:r>
            <a:rPr lang="en-IN" sz="1400" b="1" dirty="0">
              <a:solidFill>
                <a:schemeClr val="bg2"/>
              </a:solidFill>
              <a:latin typeface="+mj-lt"/>
            </a:rPr>
            <a:t>2014</a:t>
          </a:r>
        </a:p>
      </dgm:t>
    </dgm:pt>
    <dgm:pt modelId="{251EAD37-5F3F-4303-8F58-D61DB1E7B18B}" type="parTrans" cxnId="{6650228C-BDEF-4643-BC3C-EBDA314EBA6F}">
      <dgm:prSet/>
      <dgm:spPr/>
      <dgm:t>
        <a:bodyPr/>
        <a:lstStyle/>
        <a:p>
          <a:endParaRPr lang="en-IN" sz="1600" b="0">
            <a:solidFill>
              <a:schemeClr val="bg2"/>
            </a:solidFill>
          </a:endParaRPr>
        </a:p>
      </dgm:t>
    </dgm:pt>
    <dgm:pt modelId="{FF9A39AC-BE0E-4702-BCEF-15137D1D2563}" type="sibTrans" cxnId="{6650228C-BDEF-4643-BC3C-EBDA314EBA6F}">
      <dgm:prSet/>
      <dgm:spPr/>
      <dgm:t>
        <a:bodyPr/>
        <a:lstStyle/>
        <a:p>
          <a:endParaRPr lang="en-IN" sz="1600" b="0">
            <a:solidFill>
              <a:schemeClr val="bg2"/>
            </a:solidFill>
          </a:endParaRPr>
        </a:p>
      </dgm:t>
    </dgm:pt>
    <dgm:pt modelId="{960F5EB9-9817-4558-B52B-57540DEAA520}">
      <dgm:prSet phldrT="[Text]" custT="1"/>
      <dgm:spPr/>
      <dgm:t>
        <a:bodyPr/>
        <a:lstStyle/>
        <a:p>
          <a:r>
            <a:rPr lang="en-IN" sz="1400" b="1" dirty="0">
              <a:solidFill>
                <a:schemeClr val="bg2"/>
              </a:solidFill>
              <a:latin typeface="+mj-lt"/>
            </a:rPr>
            <a:t>2016</a:t>
          </a:r>
        </a:p>
      </dgm:t>
    </dgm:pt>
    <dgm:pt modelId="{48A02850-B688-4501-B569-D268DA94BBE1}" type="parTrans" cxnId="{67DA2252-D7D5-4697-82E0-2F98B01F6E1E}">
      <dgm:prSet/>
      <dgm:spPr/>
      <dgm:t>
        <a:bodyPr/>
        <a:lstStyle/>
        <a:p>
          <a:endParaRPr lang="en-US" sz="1600" b="0">
            <a:solidFill>
              <a:schemeClr val="bg2"/>
            </a:solidFill>
          </a:endParaRPr>
        </a:p>
      </dgm:t>
    </dgm:pt>
    <dgm:pt modelId="{3FDF9A76-CE41-4004-B193-46C8AFAEC5AF}" type="sibTrans" cxnId="{67DA2252-D7D5-4697-82E0-2F98B01F6E1E}">
      <dgm:prSet/>
      <dgm:spPr/>
      <dgm:t>
        <a:bodyPr/>
        <a:lstStyle/>
        <a:p>
          <a:endParaRPr lang="en-US" sz="1600" b="0">
            <a:solidFill>
              <a:schemeClr val="bg2"/>
            </a:solidFill>
          </a:endParaRPr>
        </a:p>
      </dgm:t>
    </dgm:pt>
    <dgm:pt modelId="{7F61007B-C554-4512-A917-EBB70F64B4D5}">
      <dgm:prSet phldrT="[Text]" custT="1"/>
      <dgm:spPr/>
      <dgm:t>
        <a:bodyPr/>
        <a:lstStyle/>
        <a:p>
          <a:r>
            <a:rPr lang="en-IN" sz="1600" b="0" dirty="0">
              <a:solidFill>
                <a:schemeClr val="bg2"/>
              </a:solidFill>
            </a:rPr>
            <a:t>Survey of 1000 industries across Gujarat, Maharashtra and Tamil Nadu</a:t>
          </a:r>
        </a:p>
      </dgm:t>
    </dgm:pt>
    <dgm:pt modelId="{4CA7AB4D-4C54-4B85-92F4-036275B1DB78}" type="parTrans" cxnId="{7D16A0B7-5088-470C-8744-971EDB041F38}">
      <dgm:prSet/>
      <dgm:spPr/>
      <dgm:t>
        <a:bodyPr/>
        <a:lstStyle/>
        <a:p>
          <a:endParaRPr lang="en-IN" sz="1600" b="0">
            <a:solidFill>
              <a:schemeClr val="bg2"/>
            </a:solidFill>
          </a:endParaRPr>
        </a:p>
      </dgm:t>
    </dgm:pt>
    <dgm:pt modelId="{48299836-597C-44BC-AACD-333C3C6969EE}" type="sibTrans" cxnId="{7D16A0B7-5088-470C-8744-971EDB041F38}">
      <dgm:prSet/>
      <dgm:spPr/>
      <dgm:t>
        <a:bodyPr/>
        <a:lstStyle/>
        <a:p>
          <a:endParaRPr lang="en-IN" sz="1600" b="0">
            <a:solidFill>
              <a:schemeClr val="bg2"/>
            </a:solidFill>
          </a:endParaRPr>
        </a:p>
      </dgm:t>
    </dgm:pt>
    <dgm:pt modelId="{0A0EDB44-8D94-4F85-973C-9D48671F97D7}">
      <dgm:prSet phldrT="[Text]" custT="1"/>
      <dgm:spPr/>
      <dgm:t>
        <a:bodyPr/>
        <a:lstStyle/>
        <a:p>
          <a:r>
            <a:rPr lang="en-IN" sz="1600" b="0" dirty="0">
              <a:solidFill>
                <a:schemeClr val="bg2"/>
              </a:solidFill>
            </a:rPr>
            <a:t>Identification of sample (373 industries) in </a:t>
          </a:r>
          <a:r>
            <a:rPr lang="en-IN" sz="1600" b="0" dirty="0" err="1">
              <a:solidFill>
                <a:schemeClr val="bg2"/>
              </a:solidFill>
            </a:rPr>
            <a:t>Surat</a:t>
          </a:r>
          <a:r>
            <a:rPr lang="en-IN" sz="1600" b="0" dirty="0">
              <a:solidFill>
                <a:schemeClr val="bg2"/>
              </a:solidFill>
            </a:rPr>
            <a:t> for emissions trading</a:t>
          </a:r>
        </a:p>
      </dgm:t>
    </dgm:pt>
    <dgm:pt modelId="{86C14141-9824-42BF-956F-E1F892E479B8}" type="parTrans" cxnId="{EA5EF37C-3B51-4F33-970B-E97D366C62F7}">
      <dgm:prSet/>
      <dgm:spPr/>
      <dgm:t>
        <a:bodyPr/>
        <a:lstStyle/>
        <a:p>
          <a:endParaRPr lang="en-IN" sz="1600" b="0">
            <a:solidFill>
              <a:schemeClr val="bg2"/>
            </a:solidFill>
          </a:endParaRPr>
        </a:p>
      </dgm:t>
    </dgm:pt>
    <dgm:pt modelId="{C204CB28-D0E5-4955-ADFF-9C15321116EA}" type="sibTrans" cxnId="{EA5EF37C-3B51-4F33-970B-E97D366C62F7}">
      <dgm:prSet/>
      <dgm:spPr/>
      <dgm:t>
        <a:bodyPr/>
        <a:lstStyle/>
        <a:p>
          <a:endParaRPr lang="en-IN" sz="1600" b="0">
            <a:solidFill>
              <a:schemeClr val="bg2"/>
            </a:solidFill>
          </a:endParaRPr>
        </a:p>
      </dgm:t>
    </dgm:pt>
    <dgm:pt modelId="{23361DAD-21A9-4A35-AEDB-A5867FA0E202}">
      <dgm:prSet phldrT="[Text]" custT="1"/>
      <dgm:spPr>
        <a:solidFill>
          <a:schemeClr val="bg1">
            <a:lumMod val="50000"/>
          </a:schemeClr>
        </a:solidFill>
      </dgm:spPr>
      <dgm:t>
        <a:bodyPr/>
        <a:lstStyle/>
        <a:p>
          <a:r>
            <a:rPr lang="en-IN" sz="1400" b="1" dirty="0">
              <a:solidFill>
                <a:schemeClr val="bg2"/>
              </a:solidFill>
              <a:latin typeface="+mj-lt"/>
            </a:rPr>
            <a:t>2013</a:t>
          </a:r>
        </a:p>
      </dgm:t>
    </dgm:pt>
    <dgm:pt modelId="{4E4D0AB2-8096-4C87-88B8-047504F6B57F}" type="parTrans" cxnId="{2D670BBA-68F1-4498-B3C3-CE6B21BB8D7B}">
      <dgm:prSet/>
      <dgm:spPr/>
      <dgm:t>
        <a:bodyPr/>
        <a:lstStyle/>
        <a:p>
          <a:endParaRPr lang="en-IN" sz="1600" b="0">
            <a:solidFill>
              <a:schemeClr val="bg2"/>
            </a:solidFill>
          </a:endParaRPr>
        </a:p>
      </dgm:t>
    </dgm:pt>
    <dgm:pt modelId="{941CA747-F75E-454D-828D-2D1B011160CD}" type="sibTrans" cxnId="{2D670BBA-68F1-4498-B3C3-CE6B21BB8D7B}">
      <dgm:prSet/>
      <dgm:spPr/>
      <dgm:t>
        <a:bodyPr/>
        <a:lstStyle/>
        <a:p>
          <a:endParaRPr lang="en-IN" sz="1600" b="0">
            <a:solidFill>
              <a:schemeClr val="bg2"/>
            </a:solidFill>
          </a:endParaRPr>
        </a:p>
      </dgm:t>
    </dgm:pt>
    <dgm:pt modelId="{B4DAF61E-1168-4E06-847A-BA710CDC70F0}">
      <dgm:prSet phldrT="[Text]" custT="1"/>
      <dgm:spPr>
        <a:solidFill>
          <a:schemeClr val="bg1">
            <a:alpha val="90000"/>
          </a:schemeClr>
        </a:solidFill>
        <a:ln>
          <a:solidFill>
            <a:schemeClr val="bg1"/>
          </a:solidFill>
        </a:ln>
      </dgm:spPr>
      <dgm:t>
        <a:bodyPr/>
        <a:lstStyle/>
        <a:p>
          <a:r>
            <a:rPr lang="en-IN" sz="1600" b="0" dirty="0">
              <a:solidFill>
                <a:schemeClr val="bg2"/>
              </a:solidFill>
            </a:rPr>
            <a:t>Worked with CPCB to prepare technical specifications for the use of CEMS to monitor industrial PM emissions</a:t>
          </a:r>
        </a:p>
      </dgm:t>
    </dgm:pt>
    <dgm:pt modelId="{E611BBF1-391F-4A9A-BC91-4CBAE7BF1794}" type="parTrans" cxnId="{0E893EA0-DD2A-4225-BBA6-CEC3595BF147}">
      <dgm:prSet/>
      <dgm:spPr/>
      <dgm:t>
        <a:bodyPr/>
        <a:lstStyle/>
        <a:p>
          <a:endParaRPr lang="en-IN" sz="1600" b="0">
            <a:solidFill>
              <a:schemeClr val="bg2"/>
            </a:solidFill>
          </a:endParaRPr>
        </a:p>
      </dgm:t>
    </dgm:pt>
    <dgm:pt modelId="{46EB0D2C-F280-4A49-9127-4E761616B36B}" type="sibTrans" cxnId="{0E893EA0-DD2A-4225-BBA6-CEC3595BF147}">
      <dgm:prSet/>
      <dgm:spPr/>
      <dgm:t>
        <a:bodyPr/>
        <a:lstStyle/>
        <a:p>
          <a:endParaRPr lang="en-IN" sz="1600" b="0">
            <a:solidFill>
              <a:schemeClr val="bg2"/>
            </a:solidFill>
          </a:endParaRPr>
        </a:p>
      </dgm:t>
    </dgm:pt>
    <dgm:pt modelId="{120A7108-A5A3-4884-9FEC-9B540DDF9351}">
      <dgm:prSet phldrT="[Text]" custT="1"/>
      <dgm:spPr>
        <a:solidFill>
          <a:schemeClr val="tx1">
            <a:lumMod val="75000"/>
          </a:schemeClr>
        </a:solidFill>
      </dgm:spPr>
      <dgm:t>
        <a:bodyPr/>
        <a:lstStyle/>
        <a:p>
          <a:r>
            <a:rPr lang="en-IN" sz="1400" b="1" dirty="0">
              <a:solidFill>
                <a:schemeClr val="bg2"/>
              </a:solidFill>
              <a:latin typeface="+mj-lt"/>
            </a:rPr>
            <a:t>2015</a:t>
          </a:r>
        </a:p>
      </dgm:t>
    </dgm:pt>
    <dgm:pt modelId="{5D086288-B1DB-4A7C-9CFB-DE03916E7B33}" type="parTrans" cxnId="{7C44AEF5-6120-495F-B10B-B2AF107A6A73}">
      <dgm:prSet/>
      <dgm:spPr/>
      <dgm:t>
        <a:bodyPr/>
        <a:lstStyle/>
        <a:p>
          <a:endParaRPr lang="en-IN" sz="1600" b="0">
            <a:solidFill>
              <a:schemeClr val="bg2"/>
            </a:solidFill>
          </a:endParaRPr>
        </a:p>
      </dgm:t>
    </dgm:pt>
    <dgm:pt modelId="{B9C7F4FA-659A-4E2B-854A-419D2FE8CA4B}" type="sibTrans" cxnId="{7C44AEF5-6120-495F-B10B-B2AF107A6A73}">
      <dgm:prSet/>
      <dgm:spPr/>
      <dgm:t>
        <a:bodyPr/>
        <a:lstStyle/>
        <a:p>
          <a:endParaRPr lang="en-IN" sz="1600" b="0">
            <a:solidFill>
              <a:schemeClr val="bg2"/>
            </a:solidFill>
          </a:endParaRPr>
        </a:p>
      </dgm:t>
    </dgm:pt>
    <dgm:pt modelId="{C17EFAAB-BFA4-479F-9308-E9A1173DCA60}">
      <dgm:prSet phldrT="[Text]" custT="1"/>
      <dgm:spPr/>
      <dgm:t>
        <a:bodyPr/>
        <a:lstStyle/>
        <a:p>
          <a:r>
            <a:rPr lang="en-IN" sz="1600" b="0" dirty="0">
              <a:solidFill>
                <a:schemeClr val="bg2"/>
              </a:solidFill>
            </a:rPr>
            <a:t>Identification of suitable hardware and software vendors to form the Data Acquisition and Handling System</a:t>
          </a:r>
        </a:p>
      </dgm:t>
    </dgm:pt>
    <dgm:pt modelId="{AD467E48-BED1-4FA2-B8EC-13F6898625DC}" type="parTrans" cxnId="{880AAB4F-97CB-413D-9BAA-A231B53DB802}">
      <dgm:prSet/>
      <dgm:spPr/>
      <dgm:t>
        <a:bodyPr/>
        <a:lstStyle/>
        <a:p>
          <a:endParaRPr lang="en-IN" sz="1600" b="0">
            <a:solidFill>
              <a:schemeClr val="bg2"/>
            </a:solidFill>
          </a:endParaRPr>
        </a:p>
      </dgm:t>
    </dgm:pt>
    <dgm:pt modelId="{2A092D41-72F4-40EB-8B56-248F9D92ABF2}" type="sibTrans" cxnId="{880AAB4F-97CB-413D-9BAA-A231B53DB802}">
      <dgm:prSet/>
      <dgm:spPr/>
      <dgm:t>
        <a:bodyPr/>
        <a:lstStyle/>
        <a:p>
          <a:endParaRPr lang="en-IN" sz="1600" b="0">
            <a:solidFill>
              <a:schemeClr val="bg2"/>
            </a:solidFill>
          </a:endParaRPr>
        </a:p>
      </dgm:t>
    </dgm:pt>
    <dgm:pt modelId="{4FA56990-159F-4CD1-8682-D69AC17F7222}">
      <dgm:prSet phldrT="[Text]" custT="1"/>
      <dgm:spPr/>
      <dgm:t>
        <a:bodyPr/>
        <a:lstStyle/>
        <a:p>
          <a:r>
            <a:rPr lang="en-IN" sz="1600" b="0" dirty="0">
              <a:solidFill>
                <a:schemeClr val="bg2"/>
              </a:solidFill>
            </a:rPr>
            <a:t>Establishment of pilot Data Acquisition and Handling </a:t>
          </a:r>
          <a:r>
            <a:rPr lang="en-IN" sz="1600" b="0" dirty="0" err="1">
              <a:solidFill>
                <a:schemeClr val="bg2"/>
              </a:solidFill>
            </a:rPr>
            <a:t>Center</a:t>
          </a:r>
          <a:r>
            <a:rPr lang="en-IN" sz="1600" b="0" dirty="0">
              <a:solidFill>
                <a:schemeClr val="bg2"/>
              </a:solidFill>
            </a:rPr>
            <a:t> in </a:t>
          </a:r>
          <a:r>
            <a:rPr lang="en-IN" sz="1600" b="0" dirty="0" err="1">
              <a:solidFill>
                <a:schemeClr val="bg2"/>
              </a:solidFill>
            </a:rPr>
            <a:t>Surat</a:t>
          </a:r>
          <a:endParaRPr lang="en-IN" sz="1600" b="0" dirty="0">
            <a:solidFill>
              <a:schemeClr val="bg2"/>
            </a:solidFill>
          </a:endParaRPr>
        </a:p>
      </dgm:t>
    </dgm:pt>
    <dgm:pt modelId="{94E8D5E5-0137-4386-AA16-B6A995622014}" type="parTrans" cxnId="{66B696A7-0364-42A7-B956-B299ED00C33E}">
      <dgm:prSet/>
      <dgm:spPr/>
      <dgm:t>
        <a:bodyPr/>
        <a:lstStyle/>
        <a:p>
          <a:endParaRPr lang="en-IN" sz="1600" b="0">
            <a:solidFill>
              <a:schemeClr val="bg2"/>
            </a:solidFill>
          </a:endParaRPr>
        </a:p>
      </dgm:t>
    </dgm:pt>
    <dgm:pt modelId="{D02E811C-5AAB-49D1-B39B-2BEAB5982D9D}" type="sibTrans" cxnId="{66B696A7-0364-42A7-B956-B299ED00C33E}">
      <dgm:prSet/>
      <dgm:spPr/>
      <dgm:t>
        <a:bodyPr/>
        <a:lstStyle/>
        <a:p>
          <a:endParaRPr lang="en-IN" sz="1600" b="0">
            <a:solidFill>
              <a:schemeClr val="bg2"/>
            </a:solidFill>
          </a:endParaRPr>
        </a:p>
      </dgm:t>
    </dgm:pt>
    <dgm:pt modelId="{F30E8F24-7242-4399-BE01-01F6145C0D30}">
      <dgm:prSet phldrT="[Text]" custT="1"/>
      <dgm:spPr/>
      <dgm:t>
        <a:bodyPr/>
        <a:lstStyle/>
        <a:p>
          <a:r>
            <a:rPr lang="en-IN" sz="1600" b="0" dirty="0">
              <a:solidFill>
                <a:schemeClr val="bg2"/>
              </a:solidFill>
            </a:rPr>
            <a:t>Preparation of draft market design document</a:t>
          </a:r>
        </a:p>
      </dgm:t>
    </dgm:pt>
    <dgm:pt modelId="{84A089F1-FE24-4682-A981-B6CDD873E7F2}" type="parTrans" cxnId="{085F321F-FAA0-45B5-BA16-5D906782AB15}">
      <dgm:prSet/>
      <dgm:spPr/>
      <dgm:t>
        <a:bodyPr/>
        <a:lstStyle/>
        <a:p>
          <a:endParaRPr lang="en-IN" sz="1600" b="0">
            <a:solidFill>
              <a:schemeClr val="bg2"/>
            </a:solidFill>
          </a:endParaRPr>
        </a:p>
      </dgm:t>
    </dgm:pt>
    <dgm:pt modelId="{950B57BD-3BA6-4731-90C0-586B2D36AB90}" type="sibTrans" cxnId="{085F321F-FAA0-45B5-BA16-5D906782AB15}">
      <dgm:prSet/>
      <dgm:spPr/>
      <dgm:t>
        <a:bodyPr/>
        <a:lstStyle/>
        <a:p>
          <a:endParaRPr lang="en-IN" sz="1600" b="0">
            <a:solidFill>
              <a:schemeClr val="bg2"/>
            </a:solidFill>
          </a:endParaRPr>
        </a:p>
      </dgm:t>
    </dgm:pt>
    <dgm:pt modelId="{9E1D51D5-081B-40C9-9343-7E28B6DD61E4}">
      <dgm:prSet phldrT="[Text]" custT="1"/>
      <dgm:spPr/>
      <dgm:t>
        <a:bodyPr/>
        <a:lstStyle/>
        <a:p>
          <a:r>
            <a:rPr lang="en-IN" sz="1600" b="0" dirty="0">
              <a:solidFill>
                <a:schemeClr val="bg2"/>
              </a:solidFill>
            </a:rPr>
            <a:t>Survey of 270 industries across </a:t>
          </a:r>
          <a:r>
            <a:rPr lang="en-IN" sz="1600" b="0" dirty="0" err="1">
              <a:solidFill>
                <a:schemeClr val="bg2"/>
              </a:solidFill>
            </a:rPr>
            <a:t>Surat</a:t>
          </a:r>
          <a:endParaRPr lang="en-IN" sz="1600" b="0" dirty="0">
            <a:solidFill>
              <a:schemeClr val="bg2"/>
            </a:solidFill>
          </a:endParaRPr>
        </a:p>
      </dgm:t>
    </dgm:pt>
    <dgm:pt modelId="{5F712934-84E1-40EE-B234-3B3D37F4BC81}" type="parTrans" cxnId="{A0783494-B4BA-4B5C-96A1-56C5A6217156}">
      <dgm:prSet/>
      <dgm:spPr/>
      <dgm:t>
        <a:bodyPr/>
        <a:lstStyle/>
        <a:p>
          <a:endParaRPr lang="en-IN" sz="1600" b="0">
            <a:solidFill>
              <a:schemeClr val="bg2"/>
            </a:solidFill>
          </a:endParaRPr>
        </a:p>
      </dgm:t>
    </dgm:pt>
    <dgm:pt modelId="{B3103468-E5D5-456A-B367-F95FA953A347}" type="sibTrans" cxnId="{A0783494-B4BA-4B5C-96A1-56C5A6217156}">
      <dgm:prSet/>
      <dgm:spPr/>
      <dgm:t>
        <a:bodyPr/>
        <a:lstStyle/>
        <a:p>
          <a:endParaRPr lang="en-IN" sz="1600" b="0">
            <a:solidFill>
              <a:schemeClr val="bg2"/>
            </a:solidFill>
          </a:endParaRPr>
        </a:p>
      </dgm:t>
    </dgm:pt>
    <dgm:pt modelId="{C6631144-ED19-45B9-B761-97C6A11A0F82}">
      <dgm:prSet phldrT="[Text]" custT="1"/>
      <dgm:spPr/>
      <dgm:t>
        <a:bodyPr/>
        <a:lstStyle/>
        <a:p>
          <a:r>
            <a:rPr lang="en-IN" sz="1600" b="0" dirty="0">
              <a:solidFill>
                <a:schemeClr val="bg2"/>
              </a:solidFill>
            </a:rPr>
            <a:t>Installation of CEMS devices in 135 industries</a:t>
          </a:r>
        </a:p>
      </dgm:t>
    </dgm:pt>
    <dgm:pt modelId="{37F9DC97-B668-49C9-ABED-F63C84BB380C}" type="parTrans" cxnId="{6C48FF0A-DFAF-4113-BE1C-B74C13E342B9}">
      <dgm:prSet/>
      <dgm:spPr/>
      <dgm:t>
        <a:bodyPr/>
        <a:lstStyle/>
        <a:p>
          <a:endParaRPr lang="en-IN">
            <a:solidFill>
              <a:schemeClr val="bg2"/>
            </a:solidFill>
          </a:endParaRPr>
        </a:p>
      </dgm:t>
    </dgm:pt>
    <dgm:pt modelId="{0AC447D6-6C77-47E9-81A5-69F7C93DB3C7}" type="sibTrans" cxnId="{6C48FF0A-DFAF-4113-BE1C-B74C13E342B9}">
      <dgm:prSet/>
      <dgm:spPr/>
      <dgm:t>
        <a:bodyPr/>
        <a:lstStyle/>
        <a:p>
          <a:endParaRPr lang="en-IN">
            <a:solidFill>
              <a:schemeClr val="bg2"/>
            </a:solidFill>
          </a:endParaRPr>
        </a:p>
      </dgm:t>
    </dgm:pt>
    <dgm:pt modelId="{33826455-A471-4D80-BE57-C2EC45AAA775}" type="pres">
      <dgm:prSet presAssocID="{52614F8B-2C1F-49F4-B401-73F80D43F6C8}" presName="linear" presStyleCnt="0">
        <dgm:presLayoutVars>
          <dgm:dir/>
          <dgm:animLvl val="lvl"/>
          <dgm:resizeHandles val="exact"/>
        </dgm:presLayoutVars>
      </dgm:prSet>
      <dgm:spPr/>
    </dgm:pt>
    <dgm:pt modelId="{88871CB5-D53E-454B-A4FF-23FDE500B334}" type="pres">
      <dgm:prSet presAssocID="{23361DAD-21A9-4A35-AEDB-A5867FA0E202}" presName="parentLin" presStyleCnt="0"/>
      <dgm:spPr/>
    </dgm:pt>
    <dgm:pt modelId="{1869A660-355F-4C7F-964C-27983F626DAF}" type="pres">
      <dgm:prSet presAssocID="{23361DAD-21A9-4A35-AEDB-A5867FA0E202}" presName="parentLeftMargin" presStyleLbl="node1" presStyleIdx="0" presStyleCnt="4"/>
      <dgm:spPr/>
    </dgm:pt>
    <dgm:pt modelId="{CB09B366-8EA4-4AE2-9270-3F408B175FA1}" type="pres">
      <dgm:prSet presAssocID="{23361DAD-21A9-4A35-AEDB-A5867FA0E202}" presName="parentText" presStyleLbl="node1" presStyleIdx="0" presStyleCnt="4">
        <dgm:presLayoutVars>
          <dgm:chMax val="0"/>
          <dgm:bulletEnabled val="1"/>
        </dgm:presLayoutVars>
      </dgm:prSet>
      <dgm:spPr/>
    </dgm:pt>
    <dgm:pt modelId="{BE326DDD-992D-42D5-88AE-79A31316DDA5}" type="pres">
      <dgm:prSet presAssocID="{23361DAD-21A9-4A35-AEDB-A5867FA0E202}" presName="negativeSpace" presStyleCnt="0"/>
      <dgm:spPr/>
    </dgm:pt>
    <dgm:pt modelId="{133C993D-DD52-44F3-AA00-421A1EB31AB2}" type="pres">
      <dgm:prSet presAssocID="{23361DAD-21A9-4A35-AEDB-A5867FA0E202}" presName="childText" presStyleLbl="conFgAcc1" presStyleIdx="0" presStyleCnt="4">
        <dgm:presLayoutVars>
          <dgm:bulletEnabled val="1"/>
        </dgm:presLayoutVars>
      </dgm:prSet>
      <dgm:spPr/>
    </dgm:pt>
    <dgm:pt modelId="{91553D10-BF68-46EE-89C1-64E1FA7C832F}" type="pres">
      <dgm:prSet presAssocID="{941CA747-F75E-454D-828D-2D1B011160CD}" presName="spaceBetweenRectangles" presStyleCnt="0"/>
      <dgm:spPr/>
    </dgm:pt>
    <dgm:pt modelId="{C3077340-C267-41D0-8C0F-A26589B61210}" type="pres">
      <dgm:prSet presAssocID="{EEB03C4F-D2D8-4BCB-A1DA-E1927DCB3CB5}" presName="parentLin" presStyleCnt="0"/>
      <dgm:spPr/>
    </dgm:pt>
    <dgm:pt modelId="{94B10178-1191-430D-9DCE-A9220290979E}" type="pres">
      <dgm:prSet presAssocID="{EEB03C4F-D2D8-4BCB-A1DA-E1927DCB3CB5}" presName="parentLeftMargin" presStyleLbl="node1" presStyleIdx="0" presStyleCnt="4"/>
      <dgm:spPr/>
    </dgm:pt>
    <dgm:pt modelId="{F004D7D2-2AFE-4A1A-BA59-F75DE7C4EB21}" type="pres">
      <dgm:prSet presAssocID="{EEB03C4F-D2D8-4BCB-A1DA-E1927DCB3CB5}" presName="parentText" presStyleLbl="node1" presStyleIdx="1" presStyleCnt="4">
        <dgm:presLayoutVars>
          <dgm:chMax val="0"/>
          <dgm:bulletEnabled val="1"/>
        </dgm:presLayoutVars>
      </dgm:prSet>
      <dgm:spPr/>
    </dgm:pt>
    <dgm:pt modelId="{3E96FC25-634F-4CEF-9760-2CD9BD125344}" type="pres">
      <dgm:prSet presAssocID="{EEB03C4F-D2D8-4BCB-A1DA-E1927DCB3CB5}" presName="negativeSpace" presStyleCnt="0"/>
      <dgm:spPr/>
    </dgm:pt>
    <dgm:pt modelId="{B24C1854-A8CB-41A2-BE5F-6A1B4709DA0F}" type="pres">
      <dgm:prSet presAssocID="{EEB03C4F-D2D8-4BCB-A1DA-E1927DCB3CB5}" presName="childText" presStyleLbl="conFgAcc1" presStyleIdx="1" presStyleCnt="4">
        <dgm:presLayoutVars>
          <dgm:bulletEnabled val="1"/>
        </dgm:presLayoutVars>
      </dgm:prSet>
      <dgm:spPr/>
    </dgm:pt>
    <dgm:pt modelId="{4EAF3AA4-39A8-4C21-9127-D948557899E2}" type="pres">
      <dgm:prSet presAssocID="{FF9A39AC-BE0E-4702-BCEF-15137D1D2563}" presName="spaceBetweenRectangles" presStyleCnt="0"/>
      <dgm:spPr/>
    </dgm:pt>
    <dgm:pt modelId="{07ECB9FE-934A-473B-9CF4-ED61F5C67988}" type="pres">
      <dgm:prSet presAssocID="{120A7108-A5A3-4884-9FEC-9B540DDF9351}" presName="parentLin" presStyleCnt="0"/>
      <dgm:spPr/>
    </dgm:pt>
    <dgm:pt modelId="{6AF9DCEF-6BE2-4678-996C-903BED3E4D69}" type="pres">
      <dgm:prSet presAssocID="{120A7108-A5A3-4884-9FEC-9B540DDF9351}" presName="parentLeftMargin" presStyleLbl="node1" presStyleIdx="1" presStyleCnt="4"/>
      <dgm:spPr/>
    </dgm:pt>
    <dgm:pt modelId="{A7EA6161-B070-45D3-A7FD-043790608FCC}" type="pres">
      <dgm:prSet presAssocID="{120A7108-A5A3-4884-9FEC-9B540DDF9351}" presName="parentText" presStyleLbl="node1" presStyleIdx="2" presStyleCnt="4">
        <dgm:presLayoutVars>
          <dgm:chMax val="0"/>
          <dgm:bulletEnabled val="1"/>
        </dgm:presLayoutVars>
      </dgm:prSet>
      <dgm:spPr/>
    </dgm:pt>
    <dgm:pt modelId="{71127A40-9958-4CA5-AF34-F9AD3A678DDD}" type="pres">
      <dgm:prSet presAssocID="{120A7108-A5A3-4884-9FEC-9B540DDF9351}" presName="negativeSpace" presStyleCnt="0"/>
      <dgm:spPr/>
    </dgm:pt>
    <dgm:pt modelId="{59C8051C-C87A-4E8A-A119-E33A6A1EF5A4}" type="pres">
      <dgm:prSet presAssocID="{120A7108-A5A3-4884-9FEC-9B540DDF9351}" presName="childText" presStyleLbl="conFgAcc1" presStyleIdx="2" presStyleCnt="4">
        <dgm:presLayoutVars>
          <dgm:bulletEnabled val="1"/>
        </dgm:presLayoutVars>
      </dgm:prSet>
      <dgm:spPr/>
    </dgm:pt>
    <dgm:pt modelId="{8F58738C-CE75-446B-A34B-87D26A6116CC}" type="pres">
      <dgm:prSet presAssocID="{B9C7F4FA-659A-4E2B-854A-419D2FE8CA4B}" presName="spaceBetweenRectangles" presStyleCnt="0"/>
      <dgm:spPr/>
    </dgm:pt>
    <dgm:pt modelId="{B216FD5B-A012-46FA-9173-D93D919B00F6}" type="pres">
      <dgm:prSet presAssocID="{960F5EB9-9817-4558-B52B-57540DEAA520}" presName="parentLin" presStyleCnt="0"/>
      <dgm:spPr/>
    </dgm:pt>
    <dgm:pt modelId="{32A3AB55-4BC6-41C0-9F87-A24C9CA6C62B}" type="pres">
      <dgm:prSet presAssocID="{960F5EB9-9817-4558-B52B-57540DEAA520}" presName="parentLeftMargin" presStyleLbl="node1" presStyleIdx="2" presStyleCnt="4"/>
      <dgm:spPr/>
    </dgm:pt>
    <dgm:pt modelId="{D1E25FF1-1646-4A05-BFB3-2711C58ED976}" type="pres">
      <dgm:prSet presAssocID="{960F5EB9-9817-4558-B52B-57540DEAA520}" presName="parentText" presStyleLbl="node1" presStyleIdx="3" presStyleCnt="4">
        <dgm:presLayoutVars>
          <dgm:chMax val="0"/>
          <dgm:bulletEnabled val="1"/>
        </dgm:presLayoutVars>
      </dgm:prSet>
      <dgm:spPr/>
    </dgm:pt>
    <dgm:pt modelId="{C83A62FA-A471-4314-A16C-EDC9EFADB2A6}" type="pres">
      <dgm:prSet presAssocID="{960F5EB9-9817-4558-B52B-57540DEAA520}" presName="negativeSpace" presStyleCnt="0"/>
      <dgm:spPr/>
    </dgm:pt>
    <dgm:pt modelId="{F8364CBE-E29B-4A2C-A9B3-0CAAEA743F44}" type="pres">
      <dgm:prSet presAssocID="{960F5EB9-9817-4558-B52B-57540DEAA520}" presName="childText" presStyleLbl="conFgAcc1" presStyleIdx="3" presStyleCnt="4">
        <dgm:presLayoutVars>
          <dgm:bulletEnabled val="1"/>
        </dgm:presLayoutVars>
      </dgm:prSet>
      <dgm:spPr/>
    </dgm:pt>
  </dgm:ptLst>
  <dgm:cxnLst>
    <dgm:cxn modelId="{F3B33E08-7C65-4F83-8737-EA8A8EF62283}" type="presOf" srcId="{4FA56990-159F-4CD1-8682-D69AC17F7222}" destId="{59C8051C-C87A-4E8A-A119-E33A6A1EF5A4}" srcOrd="0" destOrd="1" presId="urn:microsoft.com/office/officeart/2005/8/layout/list1"/>
    <dgm:cxn modelId="{685BD00A-32AD-4DAC-B885-7D456E2CFECE}" type="presOf" srcId="{960F5EB9-9817-4558-B52B-57540DEAA520}" destId="{32A3AB55-4BC6-41C0-9F87-A24C9CA6C62B}" srcOrd="0" destOrd="0" presId="urn:microsoft.com/office/officeart/2005/8/layout/list1"/>
    <dgm:cxn modelId="{6C48FF0A-DFAF-4113-BE1C-B74C13E342B9}" srcId="{960F5EB9-9817-4558-B52B-57540DEAA520}" destId="{C6631144-ED19-45B9-B761-97C6A11A0F82}" srcOrd="1" destOrd="0" parTransId="{37F9DC97-B668-49C9-ABED-F63C84BB380C}" sibTransId="{0AC447D6-6C77-47E9-81A5-69F7C93DB3C7}"/>
    <dgm:cxn modelId="{8685200C-F06A-4669-90DF-EB7786F77262}" type="presOf" srcId="{F30E8F24-7242-4399-BE01-01F6145C0D30}" destId="{F8364CBE-E29B-4A2C-A9B3-0CAAEA743F44}" srcOrd="0" destOrd="0" presId="urn:microsoft.com/office/officeart/2005/8/layout/list1"/>
    <dgm:cxn modelId="{2346690E-5A09-4FCE-BFB7-0C568BF46C4B}" type="presOf" srcId="{EEB03C4F-D2D8-4BCB-A1DA-E1927DCB3CB5}" destId="{F004D7D2-2AFE-4A1A-BA59-F75DE7C4EB21}" srcOrd="1" destOrd="0" presId="urn:microsoft.com/office/officeart/2005/8/layout/list1"/>
    <dgm:cxn modelId="{1892541A-DC0A-4931-BC17-04B65F6FAE1E}" type="presOf" srcId="{23361DAD-21A9-4A35-AEDB-A5867FA0E202}" destId="{CB09B366-8EA4-4AE2-9270-3F408B175FA1}" srcOrd="1" destOrd="0" presId="urn:microsoft.com/office/officeart/2005/8/layout/list1"/>
    <dgm:cxn modelId="{085F321F-FAA0-45B5-BA16-5D906782AB15}" srcId="{960F5EB9-9817-4558-B52B-57540DEAA520}" destId="{F30E8F24-7242-4399-BE01-01F6145C0D30}" srcOrd="0" destOrd="0" parTransId="{84A089F1-FE24-4682-A981-B6CDD873E7F2}" sibTransId="{950B57BD-3BA6-4731-90C0-586B2D36AB90}"/>
    <dgm:cxn modelId="{9D87A73E-0A5B-4CA9-A4E2-3559AD80B623}" type="presOf" srcId="{9E1D51D5-081B-40C9-9343-7E28B6DD61E4}" destId="{F8364CBE-E29B-4A2C-A9B3-0CAAEA743F44}" srcOrd="0" destOrd="2" presId="urn:microsoft.com/office/officeart/2005/8/layout/list1"/>
    <dgm:cxn modelId="{880AAB4F-97CB-413D-9BAA-A231B53DB802}" srcId="{120A7108-A5A3-4884-9FEC-9B540DDF9351}" destId="{C17EFAAB-BFA4-479F-9308-E9A1173DCA60}" srcOrd="0" destOrd="0" parTransId="{AD467E48-BED1-4FA2-B8EC-13F6898625DC}" sibTransId="{2A092D41-72F4-40EB-8B56-248F9D92ABF2}"/>
    <dgm:cxn modelId="{67DA2252-D7D5-4697-82E0-2F98B01F6E1E}" srcId="{52614F8B-2C1F-49F4-B401-73F80D43F6C8}" destId="{960F5EB9-9817-4558-B52B-57540DEAA520}" srcOrd="3" destOrd="0" parTransId="{48A02850-B688-4501-B569-D268DA94BBE1}" sibTransId="{3FDF9A76-CE41-4004-B193-46C8AFAEC5AF}"/>
    <dgm:cxn modelId="{FA095A56-06F6-4398-AE41-C38972D2E3ED}" type="presOf" srcId="{C17EFAAB-BFA4-479F-9308-E9A1173DCA60}" destId="{59C8051C-C87A-4E8A-A119-E33A6A1EF5A4}" srcOrd="0" destOrd="0" presId="urn:microsoft.com/office/officeart/2005/8/layout/list1"/>
    <dgm:cxn modelId="{DD701E57-F20F-4DB7-9CB1-97405E82400B}" type="presOf" srcId="{EEB03C4F-D2D8-4BCB-A1DA-E1927DCB3CB5}" destId="{94B10178-1191-430D-9DCE-A9220290979E}" srcOrd="0" destOrd="0" presId="urn:microsoft.com/office/officeart/2005/8/layout/list1"/>
    <dgm:cxn modelId="{EA5EF37C-3B51-4F33-970B-E97D366C62F7}" srcId="{EEB03C4F-D2D8-4BCB-A1DA-E1927DCB3CB5}" destId="{0A0EDB44-8D94-4F85-973C-9D48671F97D7}" srcOrd="1" destOrd="0" parTransId="{86C14141-9824-42BF-956F-E1F892E479B8}" sibTransId="{C204CB28-D0E5-4955-ADFF-9C15321116EA}"/>
    <dgm:cxn modelId="{7975FC86-2E09-42E3-88E8-4B6DCB09B331}" type="presOf" srcId="{52614F8B-2C1F-49F4-B401-73F80D43F6C8}" destId="{33826455-A471-4D80-BE57-C2EC45AAA775}" srcOrd="0" destOrd="0" presId="urn:microsoft.com/office/officeart/2005/8/layout/list1"/>
    <dgm:cxn modelId="{6650228C-BDEF-4643-BC3C-EBDA314EBA6F}" srcId="{52614F8B-2C1F-49F4-B401-73F80D43F6C8}" destId="{EEB03C4F-D2D8-4BCB-A1DA-E1927DCB3CB5}" srcOrd="1" destOrd="0" parTransId="{251EAD37-5F3F-4303-8F58-D61DB1E7B18B}" sibTransId="{FF9A39AC-BE0E-4702-BCEF-15137D1D2563}"/>
    <dgm:cxn modelId="{E0308191-3685-4BB5-9F1C-44C9FC1CFDDD}" type="presOf" srcId="{23361DAD-21A9-4A35-AEDB-A5867FA0E202}" destId="{1869A660-355F-4C7F-964C-27983F626DAF}" srcOrd="0" destOrd="0" presId="urn:microsoft.com/office/officeart/2005/8/layout/list1"/>
    <dgm:cxn modelId="{A0783494-B4BA-4B5C-96A1-56C5A6217156}" srcId="{960F5EB9-9817-4558-B52B-57540DEAA520}" destId="{9E1D51D5-081B-40C9-9343-7E28B6DD61E4}" srcOrd="2" destOrd="0" parTransId="{5F712934-84E1-40EE-B234-3B3D37F4BC81}" sibTransId="{B3103468-E5D5-456A-B367-F95FA953A347}"/>
    <dgm:cxn modelId="{0E893EA0-DD2A-4225-BBA6-CEC3595BF147}" srcId="{23361DAD-21A9-4A35-AEDB-A5867FA0E202}" destId="{B4DAF61E-1168-4E06-847A-BA710CDC70F0}" srcOrd="0" destOrd="0" parTransId="{E611BBF1-391F-4A9A-BC91-4CBAE7BF1794}" sibTransId="{46EB0D2C-F280-4A49-9127-4E761616B36B}"/>
    <dgm:cxn modelId="{E592D2A0-1E6B-4AFD-960B-9C0EA36D942E}" type="presOf" srcId="{960F5EB9-9817-4558-B52B-57540DEAA520}" destId="{D1E25FF1-1646-4A05-BFB3-2711C58ED976}" srcOrd="1" destOrd="0" presId="urn:microsoft.com/office/officeart/2005/8/layout/list1"/>
    <dgm:cxn modelId="{66B696A7-0364-42A7-B956-B299ED00C33E}" srcId="{120A7108-A5A3-4884-9FEC-9B540DDF9351}" destId="{4FA56990-159F-4CD1-8682-D69AC17F7222}" srcOrd="1" destOrd="0" parTransId="{94E8D5E5-0137-4386-AA16-B6A995622014}" sibTransId="{D02E811C-5AAB-49D1-B39B-2BEAB5982D9D}"/>
    <dgm:cxn modelId="{8524B1B0-D048-4CCC-A171-8AD765F07369}" type="presOf" srcId="{7F61007B-C554-4512-A917-EBB70F64B4D5}" destId="{B24C1854-A8CB-41A2-BE5F-6A1B4709DA0F}" srcOrd="0" destOrd="0" presId="urn:microsoft.com/office/officeart/2005/8/layout/list1"/>
    <dgm:cxn modelId="{7D16A0B7-5088-470C-8744-971EDB041F38}" srcId="{EEB03C4F-D2D8-4BCB-A1DA-E1927DCB3CB5}" destId="{7F61007B-C554-4512-A917-EBB70F64B4D5}" srcOrd="0" destOrd="0" parTransId="{4CA7AB4D-4C54-4B85-92F4-036275B1DB78}" sibTransId="{48299836-597C-44BC-AACD-333C3C6969EE}"/>
    <dgm:cxn modelId="{5FFDD6B7-C0AA-433F-AE35-31B6A48C5D3B}" type="presOf" srcId="{B4DAF61E-1168-4E06-847A-BA710CDC70F0}" destId="{133C993D-DD52-44F3-AA00-421A1EB31AB2}" srcOrd="0" destOrd="0" presId="urn:microsoft.com/office/officeart/2005/8/layout/list1"/>
    <dgm:cxn modelId="{2D670BBA-68F1-4498-B3C3-CE6B21BB8D7B}" srcId="{52614F8B-2C1F-49F4-B401-73F80D43F6C8}" destId="{23361DAD-21A9-4A35-AEDB-A5867FA0E202}" srcOrd="0" destOrd="0" parTransId="{4E4D0AB2-8096-4C87-88B8-047504F6B57F}" sibTransId="{941CA747-F75E-454D-828D-2D1B011160CD}"/>
    <dgm:cxn modelId="{6DA37AE5-8EED-4907-B02F-9219D907C5FB}" type="presOf" srcId="{C6631144-ED19-45B9-B761-97C6A11A0F82}" destId="{F8364CBE-E29B-4A2C-A9B3-0CAAEA743F44}" srcOrd="0" destOrd="1" presId="urn:microsoft.com/office/officeart/2005/8/layout/list1"/>
    <dgm:cxn modelId="{1C4A1DE9-717B-4747-BF62-9626B83FBA9C}" type="presOf" srcId="{0A0EDB44-8D94-4F85-973C-9D48671F97D7}" destId="{B24C1854-A8CB-41A2-BE5F-6A1B4709DA0F}" srcOrd="0" destOrd="1" presId="urn:microsoft.com/office/officeart/2005/8/layout/list1"/>
    <dgm:cxn modelId="{1DFC4DEA-C494-4B30-9722-BDA11012F8B8}" type="presOf" srcId="{120A7108-A5A3-4884-9FEC-9B540DDF9351}" destId="{A7EA6161-B070-45D3-A7FD-043790608FCC}" srcOrd="1" destOrd="0" presId="urn:microsoft.com/office/officeart/2005/8/layout/list1"/>
    <dgm:cxn modelId="{85CB70EC-99D7-4534-9327-C2E82DDA208B}" type="presOf" srcId="{120A7108-A5A3-4884-9FEC-9B540DDF9351}" destId="{6AF9DCEF-6BE2-4678-996C-903BED3E4D69}" srcOrd="0" destOrd="0" presId="urn:microsoft.com/office/officeart/2005/8/layout/list1"/>
    <dgm:cxn modelId="{7C44AEF5-6120-495F-B10B-B2AF107A6A73}" srcId="{52614F8B-2C1F-49F4-B401-73F80D43F6C8}" destId="{120A7108-A5A3-4884-9FEC-9B540DDF9351}" srcOrd="2" destOrd="0" parTransId="{5D086288-B1DB-4A7C-9CFB-DE03916E7B33}" sibTransId="{B9C7F4FA-659A-4E2B-854A-419D2FE8CA4B}"/>
    <dgm:cxn modelId="{249876B1-5061-4182-AD05-5E9AF07C464F}" type="presParOf" srcId="{33826455-A471-4D80-BE57-C2EC45AAA775}" destId="{88871CB5-D53E-454B-A4FF-23FDE500B334}" srcOrd="0" destOrd="0" presId="urn:microsoft.com/office/officeart/2005/8/layout/list1"/>
    <dgm:cxn modelId="{9252DA34-1554-446E-B3BD-2021AD667AFD}" type="presParOf" srcId="{88871CB5-D53E-454B-A4FF-23FDE500B334}" destId="{1869A660-355F-4C7F-964C-27983F626DAF}" srcOrd="0" destOrd="0" presId="urn:microsoft.com/office/officeart/2005/8/layout/list1"/>
    <dgm:cxn modelId="{6ACDE16B-1F2B-4F52-A00D-0171B0583506}" type="presParOf" srcId="{88871CB5-D53E-454B-A4FF-23FDE500B334}" destId="{CB09B366-8EA4-4AE2-9270-3F408B175FA1}" srcOrd="1" destOrd="0" presId="urn:microsoft.com/office/officeart/2005/8/layout/list1"/>
    <dgm:cxn modelId="{96A2F13A-2DC5-436D-9B07-EEDAC03B8581}" type="presParOf" srcId="{33826455-A471-4D80-BE57-C2EC45AAA775}" destId="{BE326DDD-992D-42D5-88AE-79A31316DDA5}" srcOrd="1" destOrd="0" presId="urn:microsoft.com/office/officeart/2005/8/layout/list1"/>
    <dgm:cxn modelId="{F26B9B8E-DED6-4F7B-BB74-529AE45FE831}" type="presParOf" srcId="{33826455-A471-4D80-BE57-C2EC45AAA775}" destId="{133C993D-DD52-44F3-AA00-421A1EB31AB2}" srcOrd="2" destOrd="0" presId="urn:microsoft.com/office/officeart/2005/8/layout/list1"/>
    <dgm:cxn modelId="{2DBCD6AE-03D7-4CAF-8767-D5315B2346B3}" type="presParOf" srcId="{33826455-A471-4D80-BE57-C2EC45AAA775}" destId="{91553D10-BF68-46EE-89C1-64E1FA7C832F}" srcOrd="3" destOrd="0" presId="urn:microsoft.com/office/officeart/2005/8/layout/list1"/>
    <dgm:cxn modelId="{C82A8DC9-4824-46D8-8176-BB5070FD7EB4}" type="presParOf" srcId="{33826455-A471-4D80-BE57-C2EC45AAA775}" destId="{C3077340-C267-41D0-8C0F-A26589B61210}" srcOrd="4" destOrd="0" presId="urn:microsoft.com/office/officeart/2005/8/layout/list1"/>
    <dgm:cxn modelId="{0ADD1592-DAB7-4B17-BFA0-5D0095634959}" type="presParOf" srcId="{C3077340-C267-41D0-8C0F-A26589B61210}" destId="{94B10178-1191-430D-9DCE-A9220290979E}" srcOrd="0" destOrd="0" presId="urn:microsoft.com/office/officeart/2005/8/layout/list1"/>
    <dgm:cxn modelId="{985B4150-AB77-4C1D-8B46-C370E3232131}" type="presParOf" srcId="{C3077340-C267-41D0-8C0F-A26589B61210}" destId="{F004D7D2-2AFE-4A1A-BA59-F75DE7C4EB21}" srcOrd="1" destOrd="0" presId="urn:microsoft.com/office/officeart/2005/8/layout/list1"/>
    <dgm:cxn modelId="{22FB3CBA-BA57-477E-9C42-1BD9B2EBC52F}" type="presParOf" srcId="{33826455-A471-4D80-BE57-C2EC45AAA775}" destId="{3E96FC25-634F-4CEF-9760-2CD9BD125344}" srcOrd="5" destOrd="0" presId="urn:microsoft.com/office/officeart/2005/8/layout/list1"/>
    <dgm:cxn modelId="{C33E31FC-A629-49C0-8294-D94CCE6C739B}" type="presParOf" srcId="{33826455-A471-4D80-BE57-C2EC45AAA775}" destId="{B24C1854-A8CB-41A2-BE5F-6A1B4709DA0F}" srcOrd="6" destOrd="0" presId="urn:microsoft.com/office/officeart/2005/8/layout/list1"/>
    <dgm:cxn modelId="{11D91C61-CD69-427C-B7A3-172936B24CC7}" type="presParOf" srcId="{33826455-A471-4D80-BE57-C2EC45AAA775}" destId="{4EAF3AA4-39A8-4C21-9127-D948557899E2}" srcOrd="7" destOrd="0" presId="urn:microsoft.com/office/officeart/2005/8/layout/list1"/>
    <dgm:cxn modelId="{750BC3E0-7EDE-4D02-99AF-3F2E71929E8B}" type="presParOf" srcId="{33826455-A471-4D80-BE57-C2EC45AAA775}" destId="{07ECB9FE-934A-473B-9CF4-ED61F5C67988}" srcOrd="8" destOrd="0" presId="urn:microsoft.com/office/officeart/2005/8/layout/list1"/>
    <dgm:cxn modelId="{CF08BD67-B38F-490A-B618-C41E369DC8CA}" type="presParOf" srcId="{07ECB9FE-934A-473B-9CF4-ED61F5C67988}" destId="{6AF9DCEF-6BE2-4678-996C-903BED3E4D69}" srcOrd="0" destOrd="0" presId="urn:microsoft.com/office/officeart/2005/8/layout/list1"/>
    <dgm:cxn modelId="{430B7CC7-BE72-4A74-87FF-63EF7D0A1062}" type="presParOf" srcId="{07ECB9FE-934A-473B-9CF4-ED61F5C67988}" destId="{A7EA6161-B070-45D3-A7FD-043790608FCC}" srcOrd="1" destOrd="0" presId="urn:microsoft.com/office/officeart/2005/8/layout/list1"/>
    <dgm:cxn modelId="{60F58A08-346F-4EC7-8CB2-067B4BB16227}" type="presParOf" srcId="{33826455-A471-4D80-BE57-C2EC45AAA775}" destId="{71127A40-9958-4CA5-AF34-F9AD3A678DDD}" srcOrd="9" destOrd="0" presId="urn:microsoft.com/office/officeart/2005/8/layout/list1"/>
    <dgm:cxn modelId="{BEDE45B1-9B33-461E-82D3-F28F572061D3}" type="presParOf" srcId="{33826455-A471-4D80-BE57-C2EC45AAA775}" destId="{59C8051C-C87A-4E8A-A119-E33A6A1EF5A4}" srcOrd="10" destOrd="0" presId="urn:microsoft.com/office/officeart/2005/8/layout/list1"/>
    <dgm:cxn modelId="{A8C4EEED-A698-43C6-BB0A-43F4369A684E}" type="presParOf" srcId="{33826455-A471-4D80-BE57-C2EC45AAA775}" destId="{8F58738C-CE75-446B-A34B-87D26A6116CC}" srcOrd="11" destOrd="0" presId="urn:microsoft.com/office/officeart/2005/8/layout/list1"/>
    <dgm:cxn modelId="{565BD76B-E7F0-4114-BA14-4BDE122C026D}" type="presParOf" srcId="{33826455-A471-4D80-BE57-C2EC45AAA775}" destId="{B216FD5B-A012-46FA-9173-D93D919B00F6}" srcOrd="12" destOrd="0" presId="urn:microsoft.com/office/officeart/2005/8/layout/list1"/>
    <dgm:cxn modelId="{7148AB8B-4996-4EF9-AF85-B1B34FB105A1}" type="presParOf" srcId="{B216FD5B-A012-46FA-9173-D93D919B00F6}" destId="{32A3AB55-4BC6-41C0-9F87-A24C9CA6C62B}" srcOrd="0" destOrd="0" presId="urn:microsoft.com/office/officeart/2005/8/layout/list1"/>
    <dgm:cxn modelId="{D6AC00A0-582B-48CE-ADEE-CFC7EEA17629}" type="presParOf" srcId="{B216FD5B-A012-46FA-9173-D93D919B00F6}" destId="{D1E25FF1-1646-4A05-BFB3-2711C58ED976}" srcOrd="1" destOrd="0" presId="urn:microsoft.com/office/officeart/2005/8/layout/list1"/>
    <dgm:cxn modelId="{E30A5A88-6D51-4614-A383-4029A7B1B04B}" type="presParOf" srcId="{33826455-A471-4D80-BE57-C2EC45AAA775}" destId="{C83A62FA-A471-4314-A16C-EDC9EFADB2A6}" srcOrd="13" destOrd="0" presId="urn:microsoft.com/office/officeart/2005/8/layout/list1"/>
    <dgm:cxn modelId="{3F389F6E-3A41-4E1F-B3E6-E980627A654F}" type="presParOf" srcId="{33826455-A471-4D80-BE57-C2EC45AAA775}" destId="{F8364CBE-E29B-4A2C-A9B3-0CAAEA743F4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BABF7-2093-164A-AEB8-88E2E0461425}">
      <dsp:nvSpPr>
        <dsp:cNvPr id="0" name=""/>
        <dsp:cNvSpPr/>
      </dsp:nvSpPr>
      <dsp:spPr>
        <a:xfrm>
          <a:off x="6697" y="454281"/>
          <a:ext cx="2001738" cy="1729706"/>
        </a:xfrm>
        <a:prstGeom prst="roundRect">
          <a:avLst>
            <a:gd name="adj" fmla="val 10000"/>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accent3"/>
              </a:solidFill>
            </a:rPr>
            <a:t>Low rate of punishment given inspection</a:t>
          </a:r>
        </a:p>
      </dsp:txBody>
      <dsp:txXfrm>
        <a:off x="57358" y="504942"/>
        <a:ext cx="1900416" cy="1628384"/>
      </dsp:txXfrm>
    </dsp:sp>
    <dsp:sp modelId="{EFD7FEB8-0757-6843-B02A-6E7889613258}">
      <dsp:nvSpPr>
        <dsp:cNvPr id="0" name=""/>
        <dsp:cNvSpPr/>
      </dsp:nvSpPr>
      <dsp:spPr>
        <a:xfrm>
          <a:off x="2208609" y="1070918"/>
          <a:ext cx="424368" cy="496431"/>
        </a:xfrm>
        <a:prstGeom prst="rightArrow">
          <a:avLst>
            <a:gd name="adj1" fmla="val 60000"/>
            <a:gd name="adj2" fmla="val 50000"/>
          </a:avLst>
        </a:prstGeom>
        <a:solidFill>
          <a:schemeClr val="bg1">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accent3"/>
            </a:solidFill>
          </a:endParaRPr>
        </a:p>
      </dsp:txBody>
      <dsp:txXfrm>
        <a:off x="2208609" y="1170204"/>
        <a:ext cx="297058" cy="297859"/>
      </dsp:txXfrm>
    </dsp:sp>
    <dsp:sp modelId="{B264FCA2-62B1-9E42-99B7-57174E2B108F}">
      <dsp:nvSpPr>
        <dsp:cNvPr id="0" name=""/>
        <dsp:cNvSpPr/>
      </dsp:nvSpPr>
      <dsp:spPr>
        <a:xfrm>
          <a:off x="2809130" y="454281"/>
          <a:ext cx="2001738" cy="1729706"/>
        </a:xfrm>
        <a:prstGeom prst="roundRect">
          <a:avLst>
            <a:gd name="adj" fmla="val 10000"/>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accent3"/>
              </a:solidFill>
            </a:rPr>
            <a:t>Low probability of inspection</a:t>
          </a:r>
        </a:p>
      </dsp:txBody>
      <dsp:txXfrm>
        <a:off x="2859791" y="504942"/>
        <a:ext cx="1900416" cy="1628384"/>
      </dsp:txXfrm>
    </dsp:sp>
    <dsp:sp modelId="{36B922F0-5BFC-EE41-BEAE-2A00125CB896}">
      <dsp:nvSpPr>
        <dsp:cNvPr id="0" name=""/>
        <dsp:cNvSpPr/>
      </dsp:nvSpPr>
      <dsp:spPr>
        <a:xfrm>
          <a:off x="5011042" y="1070918"/>
          <a:ext cx="424368" cy="496431"/>
        </a:xfrm>
        <a:prstGeom prst="rightArrow">
          <a:avLst>
            <a:gd name="adj1" fmla="val 60000"/>
            <a:gd name="adj2" fmla="val 50000"/>
          </a:avLst>
        </a:prstGeom>
        <a:solidFill>
          <a:schemeClr val="bg1">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accent3"/>
            </a:solidFill>
          </a:endParaRPr>
        </a:p>
      </dsp:txBody>
      <dsp:txXfrm>
        <a:off x="5011042" y="1170204"/>
        <a:ext cx="297058" cy="297859"/>
      </dsp:txXfrm>
    </dsp:sp>
    <dsp:sp modelId="{A0C7DC81-585B-DE4F-8457-72FD11F27554}">
      <dsp:nvSpPr>
        <dsp:cNvPr id="0" name=""/>
        <dsp:cNvSpPr/>
      </dsp:nvSpPr>
      <dsp:spPr>
        <a:xfrm>
          <a:off x="5611564" y="454281"/>
          <a:ext cx="2001738" cy="1729706"/>
        </a:xfrm>
        <a:prstGeom prst="roundRect">
          <a:avLst>
            <a:gd name="adj" fmla="val 10000"/>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3"/>
              </a:solidFill>
            </a:rPr>
            <a:t>Small expectation of value of punishment </a:t>
          </a:r>
        </a:p>
      </dsp:txBody>
      <dsp:txXfrm>
        <a:off x="5662225" y="504942"/>
        <a:ext cx="1900416" cy="16283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848B8-0740-499C-9ED2-6B9FAECD42C2}">
      <dsp:nvSpPr>
        <dsp:cNvPr id="0" name=""/>
        <dsp:cNvSpPr/>
      </dsp:nvSpPr>
      <dsp:spPr>
        <a:xfrm>
          <a:off x="450043" y="173814"/>
          <a:ext cx="3160703" cy="135624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0A2DB8-A605-411C-B686-4311A2C3C0C7}">
      <dsp:nvSpPr>
        <dsp:cNvPr id="0" name=""/>
        <dsp:cNvSpPr/>
      </dsp:nvSpPr>
      <dsp:spPr>
        <a:xfrm>
          <a:off x="1766887" y="2916721"/>
          <a:ext cx="504825" cy="323088"/>
        </a:xfrm>
        <a:prstGeom prst="downArrow">
          <a:avLst/>
        </a:prstGeom>
        <a:solidFill>
          <a:schemeClr val="accent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1C1B36-7EDD-4BE8-A13E-5F35347F1CF2}">
      <dsp:nvSpPr>
        <dsp:cNvPr id="0" name=""/>
        <dsp:cNvSpPr/>
      </dsp:nvSpPr>
      <dsp:spPr>
        <a:xfrm>
          <a:off x="92088" y="3365500"/>
          <a:ext cx="3895714" cy="605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0" kern="1200" dirty="0">
              <a:latin typeface="+mn-lt"/>
              <a:cs typeface="Gotham Medium" pitchFamily="2" charset="0"/>
            </a:rPr>
            <a:t>Better quality of information through Continuous Emissions Monitoring</a:t>
          </a:r>
        </a:p>
      </dsp:txBody>
      <dsp:txXfrm>
        <a:off x="92088" y="3365500"/>
        <a:ext cx="3895714" cy="605790"/>
      </dsp:txXfrm>
    </dsp:sp>
    <dsp:sp modelId="{A62AD74D-773A-49A5-8458-8AAEFDF903C9}">
      <dsp:nvSpPr>
        <dsp:cNvPr id="0" name=""/>
        <dsp:cNvSpPr/>
      </dsp:nvSpPr>
      <dsp:spPr>
        <a:xfrm>
          <a:off x="671515" y="556290"/>
          <a:ext cx="1334658" cy="126000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bg2"/>
              </a:solidFill>
            </a:rPr>
            <a:t>Improved accuracy</a:t>
          </a:r>
        </a:p>
      </dsp:txBody>
      <dsp:txXfrm>
        <a:off x="866971" y="740813"/>
        <a:ext cx="943746" cy="890954"/>
      </dsp:txXfrm>
    </dsp:sp>
    <dsp:sp modelId="{0DF979DD-E37E-4099-8314-DBC678EE54B5}">
      <dsp:nvSpPr>
        <dsp:cNvPr id="0" name=""/>
        <dsp:cNvSpPr/>
      </dsp:nvSpPr>
      <dsp:spPr>
        <a:xfrm>
          <a:off x="1594625" y="1902114"/>
          <a:ext cx="936000" cy="93600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2"/>
              </a:solidFill>
            </a:rPr>
            <a:t>Online access</a:t>
          </a:r>
        </a:p>
      </dsp:txBody>
      <dsp:txXfrm>
        <a:off x="1731699" y="2039188"/>
        <a:ext cx="661852" cy="661852"/>
      </dsp:txXfrm>
    </dsp:sp>
    <dsp:sp modelId="{07CA2911-1D1A-495F-8FAE-35568CFC465F}">
      <dsp:nvSpPr>
        <dsp:cNvPr id="0" name=""/>
        <dsp:cNvSpPr/>
      </dsp:nvSpPr>
      <dsp:spPr>
        <a:xfrm>
          <a:off x="2040441" y="520865"/>
          <a:ext cx="1367998" cy="1367998"/>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2"/>
              </a:solidFill>
            </a:rPr>
            <a:t>Minute-by-minute readings</a:t>
          </a:r>
        </a:p>
      </dsp:txBody>
      <dsp:txXfrm>
        <a:off x="2240780" y="721204"/>
        <a:ext cx="967320" cy="967320"/>
      </dsp:txXfrm>
    </dsp:sp>
    <dsp:sp modelId="{BA95AC8D-E2FF-4DC4-96E3-12CC6EE14E6F}">
      <dsp:nvSpPr>
        <dsp:cNvPr id="0" name=""/>
        <dsp:cNvSpPr/>
      </dsp:nvSpPr>
      <dsp:spPr>
        <a:xfrm>
          <a:off x="298507" y="150286"/>
          <a:ext cx="3441585" cy="2743204"/>
        </a:xfrm>
        <a:prstGeom prst="funnel">
          <a:avLst/>
        </a:prstGeom>
        <a:solidFill>
          <a:schemeClr val="accent2">
            <a:alpha val="4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EC3A7-BB2F-418B-BFAE-F9252C9D995C}">
      <dsp:nvSpPr>
        <dsp:cNvPr id="0" name=""/>
        <dsp:cNvSpPr/>
      </dsp:nvSpPr>
      <dsp:spPr>
        <a:xfrm>
          <a:off x="485197" y="226944"/>
          <a:ext cx="3174796" cy="1293336"/>
        </a:xfrm>
        <a:prstGeom prst="ellipse">
          <a:avLst/>
        </a:prstGeom>
        <a:solidFill>
          <a:schemeClr val="accent3">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42CA7-955F-4BDF-A2F9-E1F5B026C998}">
      <dsp:nvSpPr>
        <dsp:cNvPr id="0" name=""/>
        <dsp:cNvSpPr/>
      </dsp:nvSpPr>
      <dsp:spPr>
        <a:xfrm>
          <a:off x="1796010" y="3037507"/>
          <a:ext cx="504825" cy="323088"/>
        </a:xfrm>
        <a:prstGeom prst="downArrow">
          <a:avLst/>
        </a:prstGeom>
        <a:solidFill>
          <a:schemeClr val="accent3">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8C0494-50C1-407E-9F9F-DB295CAAB616}">
      <dsp:nvSpPr>
        <dsp:cNvPr id="0" name=""/>
        <dsp:cNvSpPr/>
      </dsp:nvSpPr>
      <dsp:spPr>
        <a:xfrm>
          <a:off x="822016" y="3360926"/>
          <a:ext cx="2423160" cy="605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0" kern="1200" dirty="0"/>
            <a:t>Improved regulation</a:t>
          </a:r>
        </a:p>
      </dsp:txBody>
      <dsp:txXfrm>
        <a:off x="822016" y="3360926"/>
        <a:ext cx="2423160" cy="605790"/>
      </dsp:txXfrm>
    </dsp:sp>
    <dsp:sp modelId="{AAEA5778-7593-4926-B026-88570015EA2E}">
      <dsp:nvSpPr>
        <dsp:cNvPr id="0" name=""/>
        <dsp:cNvSpPr/>
      </dsp:nvSpPr>
      <dsp:spPr>
        <a:xfrm>
          <a:off x="2128468" y="400328"/>
          <a:ext cx="1564037" cy="1168123"/>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2"/>
              </a:solidFill>
            </a:rPr>
            <a:t>Lower compliance costs</a:t>
          </a:r>
        </a:p>
      </dsp:txBody>
      <dsp:txXfrm>
        <a:off x="2357516" y="571396"/>
        <a:ext cx="1105941" cy="825987"/>
      </dsp:txXfrm>
    </dsp:sp>
    <dsp:sp modelId="{B7D8A8C7-62BC-4FC8-83BA-D5460D0E6A5E}">
      <dsp:nvSpPr>
        <dsp:cNvPr id="0" name=""/>
        <dsp:cNvSpPr/>
      </dsp:nvSpPr>
      <dsp:spPr>
        <a:xfrm>
          <a:off x="602091" y="461849"/>
          <a:ext cx="1521965" cy="1296002"/>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 tIns="9144" rIns="9144" bIns="9144"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2"/>
              </a:solidFill>
            </a:rPr>
            <a:t>More regulatory actions</a:t>
          </a:r>
        </a:p>
      </dsp:txBody>
      <dsp:txXfrm>
        <a:off x="824978" y="651644"/>
        <a:ext cx="1076191" cy="916412"/>
      </dsp:txXfrm>
    </dsp:sp>
    <dsp:sp modelId="{C5A75F27-3AEB-40BA-AEC1-CD514D2265CC}">
      <dsp:nvSpPr>
        <dsp:cNvPr id="0" name=""/>
        <dsp:cNvSpPr/>
      </dsp:nvSpPr>
      <dsp:spPr>
        <a:xfrm>
          <a:off x="1447524" y="1758113"/>
          <a:ext cx="1243580" cy="1152003"/>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 tIns="9144" rIns="9144" bIns="9144"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2"/>
              </a:solidFill>
            </a:rPr>
            <a:t>Lower pollution levels</a:t>
          </a:r>
        </a:p>
      </dsp:txBody>
      <dsp:txXfrm>
        <a:off x="1629642" y="1926820"/>
        <a:ext cx="879344" cy="814589"/>
      </dsp:txXfrm>
    </dsp:sp>
    <dsp:sp modelId="{6D9E8721-156A-45D4-B625-122EB4E6957E}">
      <dsp:nvSpPr>
        <dsp:cNvPr id="0" name=""/>
        <dsp:cNvSpPr/>
      </dsp:nvSpPr>
      <dsp:spPr>
        <a:xfrm>
          <a:off x="355839" y="222296"/>
          <a:ext cx="3441585" cy="2743204"/>
        </a:xfrm>
        <a:prstGeom prst="funnel">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C993D-DD52-44F3-AA00-421A1EB31AB2}">
      <dsp:nvSpPr>
        <dsp:cNvPr id="0" name=""/>
        <dsp:cNvSpPr/>
      </dsp:nvSpPr>
      <dsp:spPr>
        <a:xfrm>
          <a:off x="0" y="155252"/>
          <a:ext cx="8229600" cy="705600"/>
        </a:xfrm>
        <a:prstGeom prst="rect">
          <a:avLst/>
        </a:prstGeom>
        <a:solidFill>
          <a:schemeClr val="bg1">
            <a:alpha val="9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145796" rIns="638708" bIns="113792" numCol="1" spcCol="1270" anchor="t" anchorCtr="0">
          <a:noAutofit/>
        </a:bodyPr>
        <a:lstStyle/>
        <a:p>
          <a:pPr marL="171450" lvl="1" indent="-171450" algn="l" defTabSz="711200">
            <a:lnSpc>
              <a:spcPct val="90000"/>
            </a:lnSpc>
            <a:spcBef>
              <a:spcPct val="0"/>
            </a:spcBef>
            <a:spcAft>
              <a:spcPct val="15000"/>
            </a:spcAft>
            <a:buChar char="•"/>
          </a:pPr>
          <a:r>
            <a:rPr lang="en-IN" sz="1600" b="0" kern="1200" dirty="0">
              <a:solidFill>
                <a:schemeClr val="bg2"/>
              </a:solidFill>
            </a:rPr>
            <a:t>Worked with CPCB to prepare technical specifications for the use of CEMS to monitor industrial PM emissions</a:t>
          </a:r>
        </a:p>
      </dsp:txBody>
      <dsp:txXfrm>
        <a:off x="0" y="155252"/>
        <a:ext cx="8229600" cy="705600"/>
      </dsp:txXfrm>
    </dsp:sp>
    <dsp:sp modelId="{CB09B366-8EA4-4AE2-9270-3F408B175FA1}">
      <dsp:nvSpPr>
        <dsp:cNvPr id="0" name=""/>
        <dsp:cNvSpPr/>
      </dsp:nvSpPr>
      <dsp:spPr>
        <a:xfrm>
          <a:off x="411480" y="51932"/>
          <a:ext cx="5760720" cy="206640"/>
        </a:xfrm>
        <a:prstGeom prst="round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chemeClr val="bg2"/>
              </a:solidFill>
              <a:latin typeface="+mj-lt"/>
            </a:rPr>
            <a:t>2013</a:t>
          </a:r>
        </a:p>
      </dsp:txBody>
      <dsp:txXfrm>
        <a:off x="421567" y="62019"/>
        <a:ext cx="5740546" cy="186466"/>
      </dsp:txXfrm>
    </dsp:sp>
    <dsp:sp modelId="{B24C1854-A8CB-41A2-BE5F-6A1B4709DA0F}">
      <dsp:nvSpPr>
        <dsp:cNvPr id="0" name=""/>
        <dsp:cNvSpPr/>
      </dsp:nvSpPr>
      <dsp:spPr>
        <a:xfrm>
          <a:off x="0" y="1001972"/>
          <a:ext cx="8229600" cy="11907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145796" rIns="638708" bIns="113792" numCol="1" spcCol="1270" anchor="t" anchorCtr="0">
          <a:noAutofit/>
        </a:bodyPr>
        <a:lstStyle/>
        <a:p>
          <a:pPr marL="171450" lvl="1" indent="-171450" algn="l" defTabSz="711200">
            <a:lnSpc>
              <a:spcPct val="90000"/>
            </a:lnSpc>
            <a:spcBef>
              <a:spcPct val="0"/>
            </a:spcBef>
            <a:spcAft>
              <a:spcPct val="15000"/>
            </a:spcAft>
            <a:buChar char="•"/>
          </a:pPr>
          <a:r>
            <a:rPr lang="en-IN" sz="1600" b="0" kern="1200" dirty="0">
              <a:solidFill>
                <a:schemeClr val="bg2"/>
              </a:solidFill>
            </a:rPr>
            <a:t>Survey of 1000 industries across Gujarat, Maharashtra and Tamil Nadu</a:t>
          </a:r>
        </a:p>
        <a:p>
          <a:pPr marL="171450" lvl="1" indent="-171450" algn="l" defTabSz="711200">
            <a:lnSpc>
              <a:spcPct val="90000"/>
            </a:lnSpc>
            <a:spcBef>
              <a:spcPct val="0"/>
            </a:spcBef>
            <a:spcAft>
              <a:spcPct val="15000"/>
            </a:spcAft>
            <a:buChar char="•"/>
          </a:pPr>
          <a:r>
            <a:rPr lang="en-IN" sz="1600" b="0" kern="1200" dirty="0">
              <a:solidFill>
                <a:schemeClr val="bg2"/>
              </a:solidFill>
            </a:rPr>
            <a:t>Identification of sample (373 industries) in </a:t>
          </a:r>
          <a:r>
            <a:rPr lang="en-IN" sz="1600" b="0" kern="1200" dirty="0" err="1">
              <a:solidFill>
                <a:schemeClr val="bg2"/>
              </a:solidFill>
            </a:rPr>
            <a:t>Surat</a:t>
          </a:r>
          <a:r>
            <a:rPr lang="en-IN" sz="1600" b="0" kern="1200" dirty="0">
              <a:solidFill>
                <a:schemeClr val="bg2"/>
              </a:solidFill>
            </a:rPr>
            <a:t> for emissions trading</a:t>
          </a:r>
        </a:p>
      </dsp:txBody>
      <dsp:txXfrm>
        <a:off x="0" y="1001972"/>
        <a:ext cx="8229600" cy="1190700"/>
      </dsp:txXfrm>
    </dsp:sp>
    <dsp:sp modelId="{F004D7D2-2AFE-4A1A-BA59-F75DE7C4EB21}">
      <dsp:nvSpPr>
        <dsp:cNvPr id="0" name=""/>
        <dsp:cNvSpPr/>
      </dsp:nvSpPr>
      <dsp:spPr>
        <a:xfrm>
          <a:off x="411480" y="898652"/>
          <a:ext cx="5760720" cy="206640"/>
        </a:xfrm>
        <a:prstGeom prst="roundRect">
          <a:avLst/>
        </a:prstGeom>
        <a:solidFill>
          <a:schemeClr val="tx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chemeClr val="bg2"/>
              </a:solidFill>
              <a:latin typeface="+mj-lt"/>
            </a:rPr>
            <a:t>2014</a:t>
          </a:r>
        </a:p>
      </dsp:txBody>
      <dsp:txXfrm>
        <a:off x="421567" y="908739"/>
        <a:ext cx="5740546" cy="186466"/>
      </dsp:txXfrm>
    </dsp:sp>
    <dsp:sp modelId="{59C8051C-C87A-4E8A-A119-E33A6A1EF5A4}">
      <dsp:nvSpPr>
        <dsp:cNvPr id="0" name=""/>
        <dsp:cNvSpPr/>
      </dsp:nvSpPr>
      <dsp:spPr>
        <a:xfrm>
          <a:off x="0" y="2333792"/>
          <a:ext cx="8229600" cy="11907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145796" rIns="638708" bIns="113792" numCol="1" spcCol="1270" anchor="t" anchorCtr="0">
          <a:noAutofit/>
        </a:bodyPr>
        <a:lstStyle/>
        <a:p>
          <a:pPr marL="171450" lvl="1" indent="-171450" algn="l" defTabSz="711200">
            <a:lnSpc>
              <a:spcPct val="90000"/>
            </a:lnSpc>
            <a:spcBef>
              <a:spcPct val="0"/>
            </a:spcBef>
            <a:spcAft>
              <a:spcPct val="15000"/>
            </a:spcAft>
            <a:buChar char="•"/>
          </a:pPr>
          <a:r>
            <a:rPr lang="en-IN" sz="1600" b="0" kern="1200" dirty="0">
              <a:solidFill>
                <a:schemeClr val="bg2"/>
              </a:solidFill>
            </a:rPr>
            <a:t>Identification of suitable hardware and software vendors to form the Data Acquisition and Handling System</a:t>
          </a:r>
        </a:p>
        <a:p>
          <a:pPr marL="171450" lvl="1" indent="-171450" algn="l" defTabSz="711200">
            <a:lnSpc>
              <a:spcPct val="90000"/>
            </a:lnSpc>
            <a:spcBef>
              <a:spcPct val="0"/>
            </a:spcBef>
            <a:spcAft>
              <a:spcPct val="15000"/>
            </a:spcAft>
            <a:buChar char="•"/>
          </a:pPr>
          <a:r>
            <a:rPr lang="en-IN" sz="1600" b="0" kern="1200" dirty="0">
              <a:solidFill>
                <a:schemeClr val="bg2"/>
              </a:solidFill>
            </a:rPr>
            <a:t>Establishment of pilot Data Acquisition and Handling </a:t>
          </a:r>
          <a:r>
            <a:rPr lang="en-IN" sz="1600" b="0" kern="1200" dirty="0" err="1">
              <a:solidFill>
                <a:schemeClr val="bg2"/>
              </a:solidFill>
            </a:rPr>
            <a:t>Center</a:t>
          </a:r>
          <a:r>
            <a:rPr lang="en-IN" sz="1600" b="0" kern="1200" dirty="0">
              <a:solidFill>
                <a:schemeClr val="bg2"/>
              </a:solidFill>
            </a:rPr>
            <a:t> in </a:t>
          </a:r>
          <a:r>
            <a:rPr lang="en-IN" sz="1600" b="0" kern="1200" dirty="0" err="1">
              <a:solidFill>
                <a:schemeClr val="bg2"/>
              </a:solidFill>
            </a:rPr>
            <a:t>Surat</a:t>
          </a:r>
          <a:endParaRPr lang="en-IN" sz="1600" b="0" kern="1200" dirty="0">
            <a:solidFill>
              <a:schemeClr val="bg2"/>
            </a:solidFill>
          </a:endParaRPr>
        </a:p>
      </dsp:txBody>
      <dsp:txXfrm>
        <a:off x="0" y="2333792"/>
        <a:ext cx="8229600" cy="1190700"/>
      </dsp:txXfrm>
    </dsp:sp>
    <dsp:sp modelId="{A7EA6161-B070-45D3-A7FD-043790608FCC}">
      <dsp:nvSpPr>
        <dsp:cNvPr id="0" name=""/>
        <dsp:cNvSpPr/>
      </dsp:nvSpPr>
      <dsp:spPr>
        <a:xfrm>
          <a:off x="411480" y="2230472"/>
          <a:ext cx="5760720" cy="206640"/>
        </a:xfrm>
        <a:prstGeom prst="roundRect">
          <a:avLst/>
        </a:prstGeom>
        <a:solidFill>
          <a:schemeClr val="tx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chemeClr val="bg2"/>
              </a:solidFill>
              <a:latin typeface="+mj-lt"/>
            </a:rPr>
            <a:t>2015</a:t>
          </a:r>
        </a:p>
      </dsp:txBody>
      <dsp:txXfrm>
        <a:off x="421567" y="2240559"/>
        <a:ext cx="5740546" cy="186466"/>
      </dsp:txXfrm>
    </dsp:sp>
    <dsp:sp modelId="{F8364CBE-E29B-4A2C-A9B3-0CAAEA743F44}">
      <dsp:nvSpPr>
        <dsp:cNvPr id="0" name=""/>
        <dsp:cNvSpPr/>
      </dsp:nvSpPr>
      <dsp:spPr>
        <a:xfrm>
          <a:off x="0" y="3665612"/>
          <a:ext cx="8229600" cy="99225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145796" rIns="638708" bIns="113792" numCol="1" spcCol="1270" anchor="t" anchorCtr="0">
          <a:noAutofit/>
        </a:bodyPr>
        <a:lstStyle/>
        <a:p>
          <a:pPr marL="171450" lvl="1" indent="-171450" algn="l" defTabSz="711200">
            <a:lnSpc>
              <a:spcPct val="90000"/>
            </a:lnSpc>
            <a:spcBef>
              <a:spcPct val="0"/>
            </a:spcBef>
            <a:spcAft>
              <a:spcPct val="15000"/>
            </a:spcAft>
            <a:buChar char="•"/>
          </a:pPr>
          <a:r>
            <a:rPr lang="en-IN" sz="1600" b="0" kern="1200" dirty="0">
              <a:solidFill>
                <a:schemeClr val="bg2"/>
              </a:solidFill>
            </a:rPr>
            <a:t>Preparation of draft market design document</a:t>
          </a:r>
        </a:p>
        <a:p>
          <a:pPr marL="171450" lvl="1" indent="-171450" algn="l" defTabSz="711200">
            <a:lnSpc>
              <a:spcPct val="90000"/>
            </a:lnSpc>
            <a:spcBef>
              <a:spcPct val="0"/>
            </a:spcBef>
            <a:spcAft>
              <a:spcPct val="15000"/>
            </a:spcAft>
            <a:buChar char="•"/>
          </a:pPr>
          <a:r>
            <a:rPr lang="en-IN" sz="1600" b="0" kern="1200" dirty="0">
              <a:solidFill>
                <a:schemeClr val="bg2"/>
              </a:solidFill>
            </a:rPr>
            <a:t>Installation of CEMS devices in 135 industries</a:t>
          </a:r>
        </a:p>
        <a:p>
          <a:pPr marL="171450" lvl="1" indent="-171450" algn="l" defTabSz="711200">
            <a:lnSpc>
              <a:spcPct val="90000"/>
            </a:lnSpc>
            <a:spcBef>
              <a:spcPct val="0"/>
            </a:spcBef>
            <a:spcAft>
              <a:spcPct val="15000"/>
            </a:spcAft>
            <a:buChar char="•"/>
          </a:pPr>
          <a:r>
            <a:rPr lang="en-IN" sz="1600" b="0" kern="1200" dirty="0">
              <a:solidFill>
                <a:schemeClr val="bg2"/>
              </a:solidFill>
            </a:rPr>
            <a:t>Survey of 270 industries across </a:t>
          </a:r>
          <a:r>
            <a:rPr lang="en-IN" sz="1600" b="0" kern="1200" dirty="0" err="1">
              <a:solidFill>
                <a:schemeClr val="bg2"/>
              </a:solidFill>
            </a:rPr>
            <a:t>Surat</a:t>
          </a:r>
          <a:endParaRPr lang="en-IN" sz="1600" b="0" kern="1200" dirty="0">
            <a:solidFill>
              <a:schemeClr val="bg2"/>
            </a:solidFill>
          </a:endParaRPr>
        </a:p>
      </dsp:txBody>
      <dsp:txXfrm>
        <a:off x="0" y="3665612"/>
        <a:ext cx="8229600" cy="992250"/>
      </dsp:txXfrm>
    </dsp:sp>
    <dsp:sp modelId="{D1E25FF1-1646-4A05-BFB3-2711C58ED976}">
      <dsp:nvSpPr>
        <dsp:cNvPr id="0" name=""/>
        <dsp:cNvSpPr/>
      </dsp:nvSpPr>
      <dsp:spPr>
        <a:xfrm>
          <a:off x="411480" y="3562292"/>
          <a:ext cx="5760720" cy="2066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chemeClr val="bg2"/>
              </a:solidFill>
              <a:latin typeface="+mj-lt"/>
            </a:rPr>
            <a:t>2016</a:t>
          </a:r>
        </a:p>
      </dsp:txBody>
      <dsp:txXfrm>
        <a:off x="421567" y="3572379"/>
        <a:ext cx="5740546" cy="1864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0.05026</cdr:x>
      <cdr:y>0.00747</cdr:y>
    </cdr:from>
    <cdr:to>
      <cdr:x>0.18564</cdr:x>
      <cdr:y>0.0843</cdr:y>
    </cdr:to>
    <cdr:sp macro="" textlink="">
      <cdr:nvSpPr>
        <cdr:cNvPr id="2" name="TextBox 1"/>
        <cdr:cNvSpPr txBox="1"/>
      </cdr:nvSpPr>
      <cdr:spPr>
        <a:xfrm xmlns:a="http://schemas.openxmlformats.org/drawingml/2006/main">
          <a:off x="340841" y="28576"/>
          <a:ext cx="918086" cy="29401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200" dirty="0">
              <a:solidFill>
                <a:schemeClr val="bg1"/>
              </a:solidFill>
            </a:rPr>
            <a:t>Plants</a:t>
          </a:r>
        </a:p>
      </cdr:txBody>
    </cdr:sp>
  </cdr:relSizeAnchor>
</c:userShapes>
</file>

<file path=ppt/drawings/drawing2.xml><?xml version="1.0" encoding="utf-8"?>
<c:userShapes xmlns:c="http://schemas.openxmlformats.org/drawingml/2006/chart">
  <cdr:relSizeAnchor xmlns:cdr="http://schemas.openxmlformats.org/drawingml/2006/chartDrawing">
    <cdr:from>
      <cdr:x>0.05026</cdr:x>
      <cdr:y>0.01259</cdr:y>
    </cdr:from>
    <cdr:to>
      <cdr:x>0.18564</cdr:x>
      <cdr:y>0.07683</cdr:y>
    </cdr:to>
    <cdr:sp macro="" textlink="">
      <cdr:nvSpPr>
        <cdr:cNvPr id="2" name="TextBox 1"/>
        <cdr:cNvSpPr txBox="1"/>
      </cdr:nvSpPr>
      <cdr:spPr>
        <a:xfrm xmlns:a="http://schemas.openxmlformats.org/drawingml/2006/main">
          <a:off x="313510" y="48298"/>
          <a:ext cx="844562" cy="24634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50" dirty="0">
              <a:solidFill>
                <a:schemeClr val="bg1"/>
              </a:solidFill>
            </a:rPr>
            <a:t>Plants</a:t>
          </a:r>
        </a:p>
      </cdr:txBody>
    </cdr:sp>
  </cdr:relSizeAnchor>
</c:userShapes>
</file>

<file path=ppt/drawings/drawing3.xml><?xml version="1.0" encoding="utf-8"?>
<c:userShapes xmlns:c="http://schemas.openxmlformats.org/drawingml/2006/chart">
  <cdr:relSizeAnchor xmlns:cdr="http://schemas.openxmlformats.org/drawingml/2006/chartDrawing">
    <cdr:from>
      <cdr:x>0.05026</cdr:x>
      <cdr:y>0.01259</cdr:y>
    </cdr:from>
    <cdr:to>
      <cdr:x>0.18564</cdr:x>
      <cdr:y>0.07683</cdr:y>
    </cdr:to>
    <cdr:sp macro="" textlink="">
      <cdr:nvSpPr>
        <cdr:cNvPr id="2" name="TextBox 1"/>
        <cdr:cNvSpPr txBox="1"/>
      </cdr:nvSpPr>
      <cdr:spPr>
        <a:xfrm xmlns:a="http://schemas.openxmlformats.org/drawingml/2006/main">
          <a:off x="313510" y="48298"/>
          <a:ext cx="844562" cy="24634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50" dirty="0">
              <a:solidFill>
                <a:schemeClr val="bg1"/>
              </a:solidFill>
            </a:rPr>
            <a:t>Plants</a:t>
          </a:r>
        </a:p>
      </cdr:txBody>
    </cdr:sp>
  </cdr:relSizeAnchor>
</c:userShapes>
</file>

<file path=ppt/drawings/drawing4.xml><?xml version="1.0" encoding="utf-8"?>
<c:userShapes xmlns:c="http://schemas.openxmlformats.org/drawingml/2006/chart">
  <cdr:relSizeAnchor xmlns:cdr="http://schemas.openxmlformats.org/drawingml/2006/chartDrawing">
    <cdr:from>
      <cdr:x>0.05026</cdr:x>
      <cdr:y>0.01259</cdr:y>
    </cdr:from>
    <cdr:to>
      <cdr:x>0.18564</cdr:x>
      <cdr:y>0.07683</cdr:y>
    </cdr:to>
    <cdr:sp macro="" textlink="">
      <cdr:nvSpPr>
        <cdr:cNvPr id="2" name="TextBox 1"/>
        <cdr:cNvSpPr txBox="1"/>
      </cdr:nvSpPr>
      <cdr:spPr>
        <a:xfrm xmlns:a="http://schemas.openxmlformats.org/drawingml/2006/main">
          <a:off x="313510" y="48298"/>
          <a:ext cx="844562" cy="24634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50" dirty="0">
              <a:solidFill>
                <a:schemeClr val="bg1"/>
              </a:solidFill>
            </a:rPr>
            <a:t>Plants</a:t>
          </a:r>
        </a:p>
      </cdr:txBody>
    </cdr:sp>
  </cdr:relSizeAnchor>
</c:userShapes>
</file>

<file path=ppt/drawings/drawing5.xml><?xml version="1.0" encoding="utf-8"?>
<c:userShapes xmlns:c="http://schemas.openxmlformats.org/drawingml/2006/chart">
  <cdr:relSizeAnchor xmlns:cdr="http://schemas.openxmlformats.org/drawingml/2006/chartDrawing">
    <cdr:from>
      <cdr:x>0.05026</cdr:x>
      <cdr:y>0.01259</cdr:y>
    </cdr:from>
    <cdr:to>
      <cdr:x>0.18564</cdr:x>
      <cdr:y>0.07683</cdr:y>
    </cdr:to>
    <cdr:sp macro="" textlink="">
      <cdr:nvSpPr>
        <cdr:cNvPr id="2" name="TextBox 1"/>
        <cdr:cNvSpPr txBox="1"/>
      </cdr:nvSpPr>
      <cdr:spPr>
        <a:xfrm xmlns:a="http://schemas.openxmlformats.org/drawingml/2006/main">
          <a:off x="313510" y="48298"/>
          <a:ext cx="844562" cy="24634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50" dirty="0">
              <a:solidFill>
                <a:schemeClr val="bg1"/>
              </a:solidFill>
            </a:rPr>
            <a:t>Plants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7FAEC-022F-4240-85BF-A11D8AD5CE35}" type="datetimeFigureOut">
              <a:rPr lang="en-US" smtClean="0"/>
              <a:t>5/17/18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79157-2B97-4C4E-A766-F4866CEA83E0}" type="slidenum">
              <a:rPr lang="en-US" smtClean="0"/>
              <a:t>‹#›</a:t>
            </a:fld>
            <a:endParaRPr lang="en-US"/>
          </a:p>
        </p:txBody>
      </p:sp>
    </p:spTree>
    <p:extLst>
      <p:ext uri="{BB962C8B-B14F-4D97-AF65-F5344CB8AC3E}">
        <p14:creationId xmlns:p14="http://schemas.microsoft.com/office/powerpoint/2010/main" val="615377490"/>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1</a:t>
            </a:fld>
            <a:endParaRPr lang="en-US"/>
          </a:p>
        </p:txBody>
      </p:sp>
    </p:spTree>
    <p:extLst>
      <p:ext uri="{BB962C8B-B14F-4D97-AF65-F5344CB8AC3E}">
        <p14:creationId xmlns:p14="http://schemas.microsoft.com/office/powerpoint/2010/main" val="2245834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13</a:t>
            </a:fld>
            <a:endParaRPr lang="en-US"/>
          </a:p>
        </p:txBody>
      </p:sp>
    </p:spTree>
    <p:extLst>
      <p:ext uri="{BB962C8B-B14F-4D97-AF65-F5344CB8AC3E}">
        <p14:creationId xmlns:p14="http://schemas.microsoft.com/office/powerpoint/2010/main" val="1289914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5, page 411</a:t>
            </a:r>
          </a:p>
        </p:txBody>
      </p:sp>
      <p:sp>
        <p:nvSpPr>
          <p:cNvPr id="4" name="Slide Number Placeholder 3"/>
          <p:cNvSpPr>
            <a:spLocks noGrp="1"/>
          </p:cNvSpPr>
          <p:nvPr>
            <p:ph type="sldNum" sz="quarter" idx="10"/>
          </p:nvPr>
        </p:nvSpPr>
        <p:spPr/>
        <p:txBody>
          <a:bodyPr/>
          <a:lstStyle/>
          <a:p>
            <a:fld id="{CFF17BAA-3056-44C3-B1CF-782B4CA377CC}" type="slidenum">
              <a:rPr lang="en-US" smtClean="0"/>
              <a:t>14</a:t>
            </a:fld>
            <a:endParaRPr lang="en-US"/>
          </a:p>
        </p:txBody>
      </p:sp>
    </p:spTree>
    <p:extLst>
      <p:ext uri="{BB962C8B-B14F-4D97-AF65-F5344CB8AC3E}">
        <p14:creationId xmlns:p14="http://schemas.microsoft.com/office/powerpoint/2010/main" val="2594048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mn-lt"/>
              </a:rPr>
              <a:t>$63 billion in 2001 dollars</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15</a:t>
            </a:fld>
            <a:endParaRPr lang="en-US"/>
          </a:p>
        </p:txBody>
      </p:sp>
    </p:spTree>
    <p:extLst>
      <p:ext uri="{BB962C8B-B14F-4D97-AF65-F5344CB8AC3E}">
        <p14:creationId xmlns:p14="http://schemas.microsoft.com/office/powerpoint/2010/main" val="3278822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16</a:t>
            </a:fld>
            <a:endParaRPr lang="en-US"/>
          </a:p>
        </p:txBody>
      </p:sp>
    </p:spTree>
    <p:extLst>
      <p:ext uri="{BB962C8B-B14F-4D97-AF65-F5344CB8AC3E}">
        <p14:creationId xmlns:p14="http://schemas.microsoft.com/office/powerpoint/2010/main" val="3793677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19</a:t>
            </a:fld>
            <a:endParaRPr lang="en-US"/>
          </a:p>
        </p:txBody>
      </p:sp>
    </p:spTree>
    <p:extLst>
      <p:ext uri="{BB962C8B-B14F-4D97-AF65-F5344CB8AC3E}">
        <p14:creationId xmlns:p14="http://schemas.microsoft.com/office/powerpoint/2010/main" val="640210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20</a:t>
            </a:fld>
            <a:endParaRPr lang="en-US"/>
          </a:p>
        </p:txBody>
      </p:sp>
    </p:spTree>
    <p:extLst>
      <p:ext uri="{BB962C8B-B14F-4D97-AF65-F5344CB8AC3E}">
        <p14:creationId xmlns:p14="http://schemas.microsoft.com/office/powerpoint/2010/main" val="2936197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 </a:t>
            </a:r>
            <a:r>
              <a:rPr lang="en-US" baseline="0" dirty="0"/>
              <a:t>sneak peak of</a:t>
            </a:r>
            <a:r>
              <a:rPr lang="en-US" dirty="0"/>
              <a:t> the</a:t>
            </a:r>
            <a:r>
              <a:rPr lang="en-US" baseline="0" dirty="0"/>
              <a:t> thick pan cover. </a:t>
            </a:r>
            <a:r>
              <a:rPr lang="en-US" dirty="0"/>
              <a:t>A picture of the famous Tiananmen gate taken by a tourist standing on the Tiananmen Square </a:t>
            </a:r>
            <a:r>
              <a:rPr lang="en-US" baseline="0" dirty="0"/>
              <a:t>in “broad daylight.”</a:t>
            </a:r>
            <a:endParaRPr lang="en-US" dirty="0"/>
          </a:p>
        </p:txBody>
      </p:sp>
      <p:sp>
        <p:nvSpPr>
          <p:cNvPr id="4" name="Slide Number Placeholder 3"/>
          <p:cNvSpPr>
            <a:spLocks noGrp="1"/>
          </p:cNvSpPr>
          <p:nvPr>
            <p:ph type="sldNum" sz="quarter" idx="10"/>
          </p:nvPr>
        </p:nvSpPr>
        <p:spPr/>
        <p:txBody>
          <a:bodyPr/>
          <a:lstStyle/>
          <a:p>
            <a:fld id="{D6E92B37-660B-4C8D-9E99-044292014B79}" type="slidenum">
              <a:rPr lang="en-US" smtClean="0"/>
              <a:pPr/>
              <a:t>21</a:t>
            </a:fld>
            <a:endParaRPr lang="en-US"/>
          </a:p>
        </p:txBody>
      </p:sp>
    </p:spTree>
    <p:extLst>
      <p:ext uri="{BB962C8B-B14F-4D97-AF65-F5344CB8AC3E}">
        <p14:creationId xmlns:p14="http://schemas.microsoft.com/office/powerpoint/2010/main" val="580944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22</a:t>
            </a:fld>
            <a:endParaRPr lang="en-US"/>
          </a:p>
        </p:txBody>
      </p:sp>
    </p:spTree>
    <p:extLst>
      <p:ext uri="{BB962C8B-B14F-4D97-AF65-F5344CB8AC3E}">
        <p14:creationId xmlns:p14="http://schemas.microsoft.com/office/powerpoint/2010/main" val="241209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zh-CN" altLang="zh-CN" sz="1200" b="0" i="0" kern="1200" dirty="0">
              <a:solidFill>
                <a:schemeClr val="tx1"/>
              </a:solidFill>
              <a:effectLst/>
              <a:latin typeface="Gotham-Book"/>
              <a:ea typeface="+mn-ea"/>
              <a:cs typeface="Gotham-Book"/>
            </a:endParaRPr>
          </a:p>
        </p:txBody>
      </p:sp>
      <p:sp>
        <p:nvSpPr>
          <p:cNvPr id="4" name="Slide Number Placeholder 3"/>
          <p:cNvSpPr>
            <a:spLocks noGrp="1"/>
          </p:cNvSpPr>
          <p:nvPr>
            <p:ph type="sldNum" sz="quarter" idx="10"/>
          </p:nvPr>
        </p:nvSpPr>
        <p:spPr/>
        <p:txBody>
          <a:bodyPr/>
          <a:lstStyle/>
          <a:p>
            <a:fld id="{B0D74977-1A86-1549-ADB0-5B7C7EE2FCA6}" type="slidenum">
              <a:rPr lang="en-US" smtClean="0"/>
              <a:pPr/>
              <a:t>26</a:t>
            </a:fld>
            <a:endParaRPr lang="en-US"/>
          </a:p>
        </p:txBody>
      </p:sp>
    </p:spTree>
    <p:extLst>
      <p:ext uri="{BB962C8B-B14F-4D97-AF65-F5344CB8AC3E}">
        <p14:creationId xmlns:p14="http://schemas.microsoft.com/office/powerpoint/2010/main" val="731295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zh-CN" altLang="zh-CN" sz="1200" b="0" i="0" kern="1200" dirty="0">
              <a:solidFill>
                <a:schemeClr val="tx1"/>
              </a:solidFill>
              <a:effectLst/>
              <a:latin typeface="Gotham-Book"/>
              <a:ea typeface="+mn-ea"/>
              <a:cs typeface="Gotham-Book"/>
            </a:endParaRPr>
          </a:p>
        </p:txBody>
      </p:sp>
      <p:sp>
        <p:nvSpPr>
          <p:cNvPr id="4" name="Slide Number Placeholder 3"/>
          <p:cNvSpPr>
            <a:spLocks noGrp="1"/>
          </p:cNvSpPr>
          <p:nvPr>
            <p:ph type="sldNum" sz="quarter" idx="10"/>
          </p:nvPr>
        </p:nvSpPr>
        <p:spPr/>
        <p:txBody>
          <a:bodyPr/>
          <a:lstStyle/>
          <a:p>
            <a:fld id="{B0D74977-1A86-1549-ADB0-5B7C7EE2FCA6}" type="slidenum">
              <a:rPr lang="en-US" smtClean="0"/>
              <a:pPr/>
              <a:t>27</a:t>
            </a:fld>
            <a:endParaRPr lang="en-US"/>
          </a:p>
        </p:txBody>
      </p:sp>
    </p:spTree>
    <p:extLst>
      <p:ext uri="{BB962C8B-B14F-4D97-AF65-F5344CB8AC3E}">
        <p14:creationId xmlns:p14="http://schemas.microsoft.com/office/powerpoint/2010/main" val="4024831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for our numbers (not MG’s): https://</a:t>
            </a:r>
            <a:r>
              <a:rPr lang="en-US" dirty="0" err="1"/>
              <a:t>www.canada.ca</a:t>
            </a:r>
            <a:r>
              <a:rPr lang="en-US" dirty="0"/>
              <a:t>/</a:t>
            </a:r>
            <a:r>
              <a:rPr lang="en-US" dirty="0" err="1"/>
              <a:t>en</a:t>
            </a:r>
            <a:r>
              <a:rPr lang="en-US" dirty="0"/>
              <a:t>/environment-climate-change/services/environmental-indicators/greenhouse-gas-</a:t>
            </a:r>
            <a:r>
              <a:rPr lang="en-US" dirty="0" err="1"/>
              <a:t>emissions.html</a:t>
            </a:r>
            <a:endParaRPr lang="en-US" dirty="0"/>
          </a:p>
          <a:p>
            <a:endParaRPr lang="en-US" dirty="0"/>
          </a:p>
          <a:p>
            <a:r>
              <a:rPr lang="en-US" dirty="0"/>
              <a:t>Via</a:t>
            </a:r>
          </a:p>
          <a:p>
            <a:r>
              <a:rPr lang="en-US" dirty="0"/>
              <a:t>https://i0.wp.com/</a:t>
            </a:r>
            <a:r>
              <a:rPr lang="en-US" dirty="0" err="1"/>
              <a:t>www.easterbrook.ca</a:t>
            </a:r>
            <a:r>
              <a:rPr lang="en-US" dirty="0"/>
              <a:t>/</a:t>
            </a:r>
            <a:r>
              <a:rPr lang="en-US" dirty="0" err="1"/>
              <a:t>steve</a:t>
            </a:r>
            <a:r>
              <a:rPr lang="en-US" dirty="0"/>
              <a:t>/</a:t>
            </a:r>
            <a:r>
              <a:rPr lang="en-US" dirty="0" err="1"/>
              <a:t>wp</a:t>
            </a:r>
            <a:r>
              <a:rPr lang="en-US" dirty="0"/>
              <a:t>-content/Canada-Climate-Targets-1.png</a:t>
            </a:r>
          </a:p>
        </p:txBody>
      </p:sp>
      <p:sp>
        <p:nvSpPr>
          <p:cNvPr id="4" name="Slide Number Placeholder 3"/>
          <p:cNvSpPr>
            <a:spLocks noGrp="1"/>
          </p:cNvSpPr>
          <p:nvPr>
            <p:ph type="sldNum" sz="quarter" idx="10"/>
          </p:nvPr>
        </p:nvSpPr>
        <p:spPr/>
        <p:txBody>
          <a:bodyPr/>
          <a:lstStyle/>
          <a:p>
            <a:fld id="{39779157-2B97-4C4E-A766-F4866CEA83E0}" type="slidenum">
              <a:rPr lang="en-US" smtClean="0"/>
              <a:t>2</a:t>
            </a:fld>
            <a:endParaRPr lang="en-US"/>
          </a:p>
        </p:txBody>
      </p:sp>
    </p:spTree>
    <p:extLst>
      <p:ext uri="{BB962C8B-B14F-4D97-AF65-F5344CB8AC3E}">
        <p14:creationId xmlns:p14="http://schemas.microsoft.com/office/powerpoint/2010/main" val="2261742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Patrick verified that the fact that columns 1 and 2 are the same is indeed true from the regression results</a:t>
            </a:r>
          </a:p>
        </p:txBody>
      </p:sp>
      <p:sp>
        <p:nvSpPr>
          <p:cNvPr id="4" name="Slide Number Placeholder 3"/>
          <p:cNvSpPr>
            <a:spLocks noGrp="1"/>
          </p:cNvSpPr>
          <p:nvPr>
            <p:ph type="sldNum" sz="quarter" idx="10"/>
          </p:nvPr>
        </p:nvSpPr>
        <p:spPr/>
        <p:txBody>
          <a:bodyPr/>
          <a:lstStyle/>
          <a:p>
            <a:fld id="{39779157-2B97-4C4E-A766-F4866CEA83E0}" type="slidenum">
              <a:rPr lang="en-US" smtClean="0"/>
              <a:t>28</a:t>
            </a:fld>
            <a:endParaRPr lang="en-US"/>
          </a:p>
        </p:txBody>
      </p:sp>
    </p:spTree>
    <p:extLst>
      <p:ext uri="{BB962C8B-B14F-4D97-AF65-F5344CB8AC3E}">
        <p14:creationId xmlns:p14="http://schemas.microsoft.com/office/powerpoint/2010/main" val="1512486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29</a:t>
            </a:fld>
            <a:endParaRPr lang="en-US"/>
          </a:p>
        </p:txBody>
      </p:sp>
    </p:spTree>
    <p:extLst>
      <p:ext uri="{BB962C8B-B14F-4D97-AF65-F5344CB8AC3E}">
        <p14:creationId xmlns:p14="http://schemas.microsoft.com/office/powerpoint/2010/main" val="99054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30</a:t>
            </a:fld>
            <a:endParaRPr lang="en-US"/>
          </a:p>
        </p:txBody>
      </p:sp>
    </p:spTree>
    <p:extLst>
      <p:ext uri="{BB962C8B-B14F-4D97-AF65-F5344CB8AC3E}">
        <p14:creationId xmlns:p14="http://schemas.microsoft.com/office/powerpoint/2010/main" val="2703401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a:t>
            </a:r>
          </a:p>
        </p:txBody>
      </p:sp>
      <p:sp>
        <p:nvSpPr>
          <p:cNvPr id="4" name="Slide Number Placeholder 3"/>
          <p:cNvSpPr>
            <a:spLocks noGrp="1"/>
          </p:cNvSpPr>
          <p:nvPr>
            <p:ph type="sldNum" sz="quarter" idx="10"/>
          </p:nvPr>
        </p:nvSpPr>
        <p:spPr/>
        <p:txBody>
          <a:bodyPr/>
          <a:lstStyle/>
          <a:p>
            <a:fld id="{39779157-2B97-4C4E-A766-F4866CEA83E0}" type="slidenum">
              <a:rPr lang="en-US" smtClean="0"/>
              <a:t>31</a:t>
            </a:fld>
            <a:endParaRPr lang="en-US"/>
          </a:p>
        </p:txBody>
      </p:sp>
    </p:spTree>
    <p:extLst>
      <p:ext uri="{BB962C8B-B14F-4D97-AF65-F5344CB8AC3E}">
        <p14:creationId xmlns:p14="http://schemas.microsoft.com/office/powerpoint/2010/main" val="4256732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33</a:t>
            </a:fld>
            <a:endParaRPr lang="en-US"/>
          </a:p>
        </p:txBody>
      </p:sp>
    </p:spTree>
    <p:extLst>
      <p:ext uri="{BB962C8B-B14F-4D97-AF65-F5344CB8AC3E}">
        <p14:creationId xmlns:p14="http://schemas.microsoft.com/office/powerpoint/2010/main" val="2696226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34</a:t>
            </a:fld>
            <a:endParaRPr lang="en-US"/>
          </a:p>
        </p:txBody>
      </p:sp>
    </p:spTree>
    <p:extLst>
      <p:ext uri="{BB962C8B-B14F-4D97-AF65-F5344CB8AC3E}">
        <p14:creationId xmlns:p14="http://schemas.microsoft.com/office/powerpoint/2010/main" val="75474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35</a:t>
            </a:fld>
            <a:endParaRPr lang="en-US"/>
          </a:p>
        </p:txBody>
      </p:sp>
    </p:spTree>
    <p:extLst>
      <p:ext uri="{BB962C8B-B14F-4D97-AF65-F5344CB8AC3E}">
        <p14:creationId xmlns:p14="http://schemas.microsoft.com/office/powerpoint/2010/main" val="2064859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39</a:t>
            </a:fld>
            <a:endParaRPr lang="en-US"/>
          </a:p>
        </p:txBody>
      </p:sp>
    </p:spTree>
    <p:extLst>
      <p:ext uri="{BB962C8B-B14F-4D97-AF65-F5344CB8AC3E}">
        <p14:creationId xmlns:p14="http://schemas.microsoft.com/office/powerpoint/2010/main" val="748609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40</a:t>
            </a:fld>
            <a:endParaRPr lang="en-US"/>
          </a:p>
        </p:txBody>
      </p:sp>
    </p:spTree>
    <p:extLst>
      <p:ext uri="{BB962C8B-B14F-4D97-AF65-F5344CB8AC3E}">
        <p14:creationId xmlns:p14="http://schemas.microsoft.com/office/powerpoint/2010/main" val="3212771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5, Page 1199</a:t>
            </a:r>
          </a:p>
        </p:txBody>
      </p:sp>
      <p:sp>
        <p:nvSpPr>
          <p:cNvPr id="4" name="Slide Number Placeholder 3"/>
          <p:cNvSpPr>
            <a:spLocks noGrp="1"/>
          </p:cNvSpPr>
          <p:nvPr>
            <p:ph type="sldNum" sz="quarter" idx="10"/>
          </p:nvPr>
        </p:nvSpPr>
        <p:spPr/>
        <p:txBody>
          <a:bodyPr/>
          <a:lstStyle/>
          <a:p>
            <a:fld id="{39779157-2B97-4C4E-A766-F4866CEA83E0}" type="slidenum">
              <a:rPr lang="en-US" smtClean="0"/>
              <a:t>42</a:t>
            </a:fld>
            <a:endParaRPr lang="en-US"/>
          </a:p>
        </p:txBody>
      </p:sp>
    </p:spTree>
    <p:extLst>
      <p:ext uri="{BB962C8B-B14F-4D97-AF65-F5344CB8AC3E}">
        <p14:creationId xmlns:p14="http://schemas.microsoft.com/office/powerpoint/2010/main" val="336951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4</a:t>
            </a:fld>
            <a:endParaRPr lang="en-US"/>
          </a:p>
        </p:txBody>
      </p:sp>
    </p:spTree>
    <p:extLst>
      <p:ext uri="{BB962C8B-B14F-4D97-AF65-F5344CB8AC3E}">
        <p14:creationId xmlns:p14="http://schemas.microsoft.com/office/powerpoint/2010/main" val="1582746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$37B and $75B in 1987 dollars, inflated using CPI-U. Note that all numbers are adjusted to 2017 dollars</a:t>
            </a:r>
          </a:p>
        </p:txBody>
      </p:sp>
      <p:sp>
        <p:nvSpPr>
          <p:cNvPr id="4" name="Slide Number Placeholder 3"/>
          <p:cNvSpPr>
            <a:spLocks noGrp="1"/>
          </p:cNvSpPr>
          <p:nvPr>
            <p:ph type="sldNum" sz="quarter" idx="10"/>
          </p:nvPr>
        </p:nvSpPr>
        <p:spPr/>
        <p:txBody>
          <a:bodyPr/>
          <a:lstStyle/>
          <a:p>
            <a:fld id="{39779157-2B97-4C4E-A766-F4866CEA83E0}" type="slidenum">
              <a:rPr lang="en-US" smtClean="0"/>
              <a:t>43</a:t>
            </a:fld>
            <a:endParaRPr lang="en-US"/>
          </a:p>
        </p:txBody>
      </p:sp>
    </p:spTree>
    <p:extLst>
      <p:ext uri="{BB962C8B-B14F-4D97-AF65-F5344CB8AC3E}">
        <p14:creationId xmlns:p14="http://schemas.microsoft.com/office/powerpoint/2010/main" val="965312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44</a:t>
            </a:fld>
            <a:endParaRPr lang="en-US"/>
          </a:p>
        </p:txBody>
      </p:sp>
    </p:spTree>
    <p:extLst>
      <p:ext uri="{BB962C8B-B14F-4D97-AF65-F5344CB8AC3E}">
        <p14:creationId xmlns:p14="http://schemas.microsoft.com/office/powerpoint/2010/main" val="3329577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45</a:t>
            </a:fld>
            <a:endParaRPr lang="en-US"/>
          </a:p>
        </p:txBody>
      </p:sp>
    </p:spTree>
    <p:extLst>
      <p:ext uri="{BB962C8B-B14F-4D97-AF65-F5344CB8AC3E}">
        <p14:creationId xmlns:p14="http://schemas.microsoft.com/office/powerpoint/2010/main" val="2946096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Page 42</a:t>
            </a:r>
          </a:p>
        </p:txBody>
      </p:sp>
      <p:sp>
        <p:nvSpPr>
          <p:cNvPr id="4" name="Slide Number Placeholder 3"/>
          <p:cNvSpPr>
            <a:spLocks noGrp="1"/>
          </p:cNvSpPr>
          <p:nvPr>
            <p:ph type="sldNum" sz="quarter" idx="10"/>
          </p:nvPr>
        </p:nvSpPr>
        <p:spPr/>
        <p:txBody>
          <a:bodyPr/>
          <a:lstStyle/>
          <a:p>
            <a:fld id="{39779157-2B97-4C4E-A766-F4866CEA83E0}" type="slidenum">
              <a:rPr lang="en-US" smtClean="0"/>
              <a:t>46</a:t>
            </a:fld>
            <a:endParaRPr lang="en-US"/>
          </a:p>
        </p:txBody>
      </p:sp>
    </p:spTree>
    <p:extLst>
      <p:ext uri="{BB962C8B-B14F-4D97-AF65-F5344CB8AC3E}">
        <p14:creationId xmlns:p14="http://schemas.microsoft.com/office/powerpoint/2010/main" val="1990669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3, Page 45.</a:t>
            </a:r>
          </a:p>
          <a:p>
            <a:r>
              <a:rPr lang="en-US" dirty="0"/>
              <a:t>“Period” seems to refer to 5-year ASM panel periods</a:t>
            </a:r>
          </a:p>
        </p:txBody>
      </p:sp>
      <p:sp>
        <p:nvSpPr>
          <p:cNvPr id="4" name="Slide Number Placeholder 3"/>
          <p:cNvSpPr>
            <a:spLocks noGrp="1"/>
          </p:cNvSpPr>
          <p:nvPr>
            <p:ph type="sldNum" sz="quarter" idx="10"/>
          </p:nvPr>
        </p:nvSpPr>
        <p:spPr/>
        <p:txBody>
          <a:bodyPr/>
          <a:lstStyle/>
          <a:p>
            <a:fld id="{39779157-2B97-4C4E-A766-F4866CEA83E0}" type="slidenum">
              <a:rPr lang="en-US" smtClean="0"/>
              <a:t>48</a:t>
            </a:fld>
            <a:endParaRPr lang="en-US"/>
          </a:p>
        </p:txBody>
      </p:sp>
    </p:spTree>
    <p:extLst>
      <p:ext uri="{BB962C8B-B14F-4D97-AF65-F5344CB8AC3E}">
        <p14:creationId xmlns:p14="http://schemas.microsoft.com/office/powerpoint/2010/main" val="3143845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amount is $21 billion in 2010 dollars.</a:t>
            </a:r>
          </a:p>
        </p:txBody>
      </p:sp>
      <p:sp>
        <p:nvSpPr>
          <p:cNvPr id="4" name="Slide Number Placeholder 3"/>
          <p:cNvSpPr>
            <a:spLocks noGrp="1"/>
          </p:cNvSpPr>
          <p:nvPr>
            <p:ph type="sldNum" sz="quarter" idx="10"/>
          </p:nvPr>
        </p:nvSpPr>
        <p:spPr/>
        <p:txBody>
          <a:bodyPr/>
          <a:lstStyle/>
          <a:p>
            <a:fld id="{39779157-2B97-4C4E-A766-F4866CEA83E0}" type="slidenum">
              <a:rPr lang="en-US" smtClean="0"/>
              <a:t>49</a:t>
            </a:fld>
            <a:endParaRPr lang="en-US"/>
          </a:p>
        </p:txBody>
      </p:sp>
    </p:spTree>
    <p:extLst>
      <p:ext uri="{BB962C8B-B14F-4D97-AF65-F5344CB8AC3E}">
        <p14:creationId xmlns:p14="http://schemas.microsoft.com/office/powerpoint/2010/main" val="1349429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50</a:t>
            </a:fld>
            <a:endParaRPr lang="en-US"/>
          </a:p>
        </p:txBody>
      </p:sp>
    </p:spTree>
    <p:extLst>
      <p:ext uri="{BB962C8B-B14F-4D97-AF65-F5344CB8AC3E}">
        <p14:creationId xmlns:p14="http://schemas.microsoft.com/office/powerpoint/2010/main" val="3346489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51</a:t>
            </a:fld>
            <a:endParaRPr lang="en-US"/>
          </a:p>
        </p:txBody>
      </p:sp>
    </p:spTree>
    <p:extLst>
      <p:ext uri="{BB962C8B-B14F-4D97-AF65-F5344CB8AC3E}">
        <p14:creationId xmlns:p14="http://schemas.microsoft.com/office/powerpoint/2010/main" val="1205140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www.mitpressjournals.org</a:t>
            </a:r>
            <a:r>
              <a:rPr lang="en-US" dirty="0"/>
              <a:t>/</a:t>
            </a:r>
            <a:r>
              <a:rPr lang="en-US" dirty="0" err="1"/>
              <a:t>doi</a:t>
            </a:r>
            <a:r>
              <a:rPr lang="en-US" dirty="0"/>
              <a:t>/pdf/10.1162/REST_a_00039</a:t>
            </a:r>
          </a:p>
        </p:txBody>
      </p:sp>
      <p:sp>
        <p:nvSpPr>
          <p:cNvPr id="4" name="Slide Number Placeholder 3"/>
          <p:cNvSpPr>
            <a:spLocks noGrp="1"/>
          </p:cNvSpPr>
          <p:nvPr>
            <p:ph type="sldNum" sz="quarter" idx="10"/>
          </p:nvPr>
        </p:nvSpPr>
        <p:spPr/>
        <p:txBody>
          <a:bodyPr/>
          <a:lstStyle/>
          <a:p>
            <a:fld id="{39779157-2B97-4C4E-A766-F4866CEA83E0}" type="slidenum">
              <a:rPr lang="en-US" smtClean="0"/>
              <a:t>53</a:t>
            </a:fld>
            <a:endParaRPr lang="en-US"/>
          </a:p>
        </p:txBody>
      </p:sp>
    </p:spTree>
    <p:extLst>
      <p:ext uri="{BB962C8B-B14F-4D97-AF65-F5344CB8AC3E}">
        <p14:creationId xmlns:p14="http://schemas.microsoft.com/office/powerpoint/2010/main" val="809785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www.mitpressjournals.org</a:t>
            </a:r>
            <a:r>
              <a:rPr lang="en-US" dirty="0"/>
              <a:t>/</a:t>
            </a:r>
            <a:r>
              <a:rPr lang="en-US" dirty="0" err="1"/>
              <a:t>doi</a:t>
            </a:r>
            <a:r>
              <a:rPr lang="en-US" dirty="0"/>
              <a:t>/pdf/10.1162/REST_a_00039</a:t>
            </a:r>
          </a:p>
        </p:txBody>
      </p:sp>
      <p:sp>
        <p:nvSpPr>
          <p:cNvPr id="4" name="Slide Number Placeholder 3"/>
          <p:cNvSpPr>
            <a:spLocks noGrp="1"/>
          </p:cNvSpPr>
          <p:nvPr>
            <p:ph type="sldNum" sz="quarter" idx="10"/>
          </p:nvPr>
        </p:nvSpPr>
        <p:spPr/>
        <p:txBody>
          <a:bodyPr/>
          <a:lstStyle/>
          <a:p>
            <a:fld id="{39779157-2B97-4C4E-A766-F4866CEA83E0}" type="slidenum">
              <a:rPr lang="en-US" smtClean="0"/>
              <a:t>54</a:t>
            </a:fld>
            <a:endParaRPr lang="en-US"/>
          </a:p>
        </p:txBody>
      </p:sp>
    </p:spTree>
    <p:extLst>
      <p:ext uri="{BB962C8B-B14F-4D97-AF65-F5344CB8AC3E}">
        <p14:creationId xmlns:p14="http://schemas.microsoft.com/office/powerpoint/2010/main" val="2991451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6</a:t>
            </a:fld>
            <a:endParaRPr lang="en-US"/>
          </a:p>
        </p:txBody>
      </p:sp>
    </p:spTree>
    <p:extLst>
      <p:ext uri="{BB962C8B-B14F-4D97-AF65-F5344CB8AC3E}">
        <p14:creationId xmlns:p14="http://schemas.microsoft.com/office/powerpoint/2010/main" val="3625105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www.mitpressjournals.org</a:t>
            </a:r>
            <a:r>
              <a:rPr lang="en-US" dirty="0"/>
              <a:t>/</a:t>
            </a:r>
            <a:r>
              <a:rPr lang="en-US" dirty="0" err="1"/>
              <a:t>doi</a:t>
            </a:r>
            <a:r>
              <a:rPr lang="en-US" dirty="0"/>
              <a:t>/pdf/10.1162/REST_a_00039</a:t>
            </a:r>
          </a:p>
        </p:txBody>
      </p:sp>
      <p:sp>
        <p:nvSpPr>
          <p:cNvPr id="4" name="Slide Number Placeholder 3"/>
          <p:cNvSpPr>
            <a:spLocks noGrp="1"/>
          </p:cNvSpPr>
          <p:nvPr>
            <p:ph type="sldNum" sz="quarter" idx="10"/>
          </p:nvPr>
        </p:nvSpPr>
        <p:spPr/>
        <p:txBody>
          <a:bodyPr/>
          <a:lstStyle/>
          <a:p>
            <a:fld id="{39779157-2B97-4C4E-A766-F4866CEA83E0}" type="slidenum">
              <a:rPr lang="en-US" smtClean="0"/>
              <a:t>55</a:t>
            </a:fld>
            <a:endParaRPr lang="en-US"/>
          </a:p>
        </p:txBody>
      </p:sp>
    </p:spTree>
    <p:extLst>
      <p:ext uri="{BB962C8B-B14F-4D97-AF65-F5344CB8AC3E}">
        <p14:creationId xmlns:p14="http://schemas.microsoft.com/office/powerpoint/2010/main" val="1242706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numbers come from the “border effects” slides, with the FE specification (generally col 2), from the April 2018 talk.</a:t>
            </a:r>
          </a:p>
          <a:p>
            <a:r>
              <a:rPr lang="en-US" dirty="0"/>
              <a:t>SO2 on Fees: slide 30 (graph on 31)</a:t>
            </a:r>
          </a:p>
        </p:txBody>
      </p:sp>
      <p:sp>
        <p:nvSpPr>
          <p:cNvPr id="4" name="Slide Number Placeholder 3"/>
          <p:cNvSpPr>
            <a:spLocks noGrp="1"/>
          </p:cNvSpPr>
          <p:nvPr>
            <p:ph type="sldNum" sz="quarter" idx="10"/>
          </p:nvPr>
        </p:nvSpPr>
        <p:spPr/>
        <p:txBody>
          <a:bodyPr/>
          <a:lstStyle/>
          <a:p>
            <a:fld id="{39779157-2B97-4C4E-A766-F4866CEA83E0}" type="slidenum">
              <a:rPr lang="en-US" smtClean="0"/>
              <a:t>56</a:t>
            </a:fld>
            <a:endParaRPr lang="en-US"/>
          </a:p>
        </p:txBody>
      </p:sp>
    </p:spTree>
    <p:extLst>
      <p:ext uri="{BB962C8B-B14F-4D97-AF65-F5344CB8AC3E}">
        <p14:creationId xmlns:p14="http://schemas.microsoft.com/office/powerpoint/2010/main" val="364059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numbers come from the “border effects” slides, with the FE specification (generally col 2), from the April 2018 talk.</a:t>
            </a:r>
          </a:p>
          <a:p>
            <a:r>
              <a:rPr lang="en-US" dirty="0"/>
              <a:t>SO2 on Fees: slide 30 (graph on 31)</a:t>
            </a:r>
          </a:p>
        </p:txBody>
      </p:sp>
      <p:sp>
        <p:nvSpPr>
          <p:cNvPr id="4" name="Slide Number Placeholder 3"/>
          <p:cNvSpPr>
            <a:spLocks noGrp="1"/>
          </p:cNvSpPr>
          <p:nvPr>
            <p:ph type="sldNum" sz="quarter" idx="10"/>
          </p:nvPr>
        </p:nvSpPr>
        <p:spPr/>
        <p:txBody>
          <a:bodyPr/>
          <a:lstStyle/>
          <a:p>
            <a:fld id="{39779157-2B97-4C4E-A766-F4866CEA83E0}" type="slidenum">
              <a:rPr lang="en-US" smtClean="0"/>
              <a:t>57</a:t>
            </a:fld>
            <a:endParaRPr lang="en-US"/>
          </a:p>
        </p:txBody>
      </p:sp>
    </p:spTree>
    <p:extLst>
      <p:ext uri="{BB962C8B-B14F-4D97-AF65-F5344CB8AC3E}">
        <p14:creationId xmlns:p14="http://schemas.microsoft.com/office/powerpoint/2010/main" val="33470877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numbers come from the “border effects” slides, with the FE specification (generally col 2), from the April 2018 talk.</a:t>
            </a:r>
          </a:p>
          <a:p>
            <a:r>
              <a:rPr lang="en-US" dirty="0"/>
              <a:t>Output on Fees: slide 54 (graph on 51)</a:t>
            </a:r>
          </a:p>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58</a:t>
            </a:fld>
            <a:endParaRPr lang="en-US"/>
          </a:p>
        </p:txBody>
      </p:sp>
    </p:spTree>
    <p:extLst>
      <p:ext uri="{BB962C8B-B14F-4D97-AF65-F5344CB8AC3E}">
        <p14:creationId xmlns:p14="http://schemas.microsoft.com/office/powerpoint/2010/main" val="775809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65</a:t>
            </a:r>
          </a:p>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60</a:t>
            </a:fld>
            <a:endParaRPr lang="en-US"/>
          </a:p>
        </p:txBody>
      </p:sp>
    </p:spTree>
    <p:extLst>
      <p:ext uri="{BB962C8B-B14F-4D97-AF65-F5344CB8AC3E}">
        <p14:creationId xmlns:p14="http://schemas.microsoft.com/office/powerpoint/2010/main" val="4053617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62</a:t>
            </a:fld>
            <a:endParaRPr lang="en-US"/>
          </a:p>
        </p:txBody>
      </p:sp>
    </p:spTree>
    <p:extLst>
      <p:ext uri="{BB962C8B-B14F-4D97-AF65-F5344CB8AC3E}">
        <p14:creationId xmlns:p14="http://schemas.microsoft.com/office/powerpoint/2010/main" val="1390316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citations for part 3 (institutions as destiny in </a:t>
            </a:r>
            <a:r>
              <a:rPr lang="en-US" dirty="0" err="1"/>
              <a:t>env</a:t>
            </a:r>
            <a:r>
              <a:rPr lang="en-US" dirty="0"/>
              <a:t> </a:t>
            </a:r>
            <a:r>
              <a:rPr lang="en-US" dirty="0" err="1"/>
              <a:t>regs</a:t>
            </a:r>
            <a:r>
              <a:rPr lang="en-US" dirty="0"/>
              <a:t>):</a:t>
            </a:r>
          </a:p>
          <a:p>
            <a:pPr marL="285750" indent="-285750">
              <a:buFontTx/>
              <a:buChar char="-"/>
            </a:pPr>
            <a:r>
              <a:rPr lang="en-US" sz="1600" b="0" i="0" kern="1200" dirty="0" err="1">
                <a:solidFill>
                  <a:schemeClr val="tx1"/>
                </a:solidFill>
                <a:effectLst/>
                <a:latin typeface="+mn-lt"/>
                <a:ea typeface="+mn-ea"/>
                <a:cs typeface="+mn-cs"/>
              </a:rPr>
              <a:t>Fredriksson</a:t>
            </a:r>
            <a:r>
              <a:rPr lang="en-US" sz="1600" b="0" i="0" kern="1200" dirty="0">
                <a:solidFill>
                  <a:schemeClr val="tx1"/>
                </a:solidFill>
                <a:effectLst/>
                <a:latin typeface="+mn-lt"/>
                <a:ea typeface="+mn-ea"/>
                <a:cs typeface="+mn-cs"/>
              </a:rPr>
              <a:t>, Per G., and </a:t>
            </a:r>
            <a:r>
              <a:rPr lang="en-US" sz="1600" b="0" i="0" kern="1200" dirty="0" err="1">
                <a:solidFill>
                  <a:schemeClr val="tx1"/>
                </a:solidFill>
                <a:effectLst/>
                <a:latin typeface="+mn-lt"/>
                <a:ea typeface="+mn-ea"/>
                <a:cs typeface="+mn-cs"/>
              </a:rPr>
              <a:t>Jakob</a:t>
            </a:r>
            <a:r>
              <a:rPr lang="en-US" sz="1600" b="0" i="0" kern="1200" dirty="0">
                <a:solidFill>
                  <a:schemeClr val="tx1"/>
                </a:solidFill>
                <a:effectLst/>
                <a:latin typeface="+mn-lt"/>
                <a:ea typeface="+mn-ea"/>
                <a:cs typeface="+mn-cs"/>
              </a:rPr>
              <a:t> </a:t>
            </a:r>
            <a:r>
              <a:rPr lang="en-US" sz="1600" b="0" i="0" kern="1200" dirty="0" err="1">
                <a:solidFill>
                  <a:schemeClr val="tx1"/>
                </a:solidFill>
                <a:effectLst/>
                <a:latin typeface="+mn-lt"/>
                <a:ea typeface="+mn-ea"/>
                <a:cs typeface="+mn-cs"/>
              </a:rPr>
              <a:t>Svensson</a:t>
            </a:r>
            <a:r>
              <a:rPr lang="en-US" sz="1600" b="0" i="0" kern="1200" dirty="0">
                <a:solidFill>
                  <a:schemeClr val="tx1"/>
                </a:solidFill>
                <a:effectLst/>
                <a:latin typeface="+mn-lt"/>
                <a:ea typeface="+mn-ea"/>
                <a:cs typeface="+mn-cs"/>
              </a:rPr>
              <a:t>. "Political instability, corruption and policy formation: the case of environmental policy." </a:t>
            </a:r>
            <a:r>
              <a:rPr lang="en-US" sz="1600" b="0" i="1" kern="1200" dirty="0">
                <a:solidFill>
                  <a:schemeClr val="tx1"/>
                </a:solidFill>
                <a:effectLst/>
                <a:latin typeface="+mn-lt"/>
                <a:ea typeface="+mn-ea"/>
                <a:cs typeface="+mn-cs"/>
              </a:rPr>
              <a:t>Journal of Public Economics</a:t>
            </a:r>
            <a:r>
              <a:rPr lang="en-US" sz="1600" b="0" i="0" kern="1200" dirty="0">
                <a:solidFill>
                  <a:schemeClr val="tx1"/>
                </a:solidFill>
                <a:effectLst/>
                <a:latin typeface="+mn-lt"/>
                <a:ea typeface="+mn-ea"/>
                <a:cs typeface="+mn-cs"/>
              </a:rPr>
              <a:t> 87, no. 7-8 (2003): 1383-1405.</a:t>
            </a:r>
          </a:p>
          <a:p>
            <a:pPr marL="285750" indent="-285750">
              <a:buFontTx/>
              <a:buChar char="-"/>
            </a:pPr>
            <a:r>
              <a:rPr lang="en-US" sz="1600" b="0" i="0" kern="1200" dirty="0" err="1">
                <a:solidFill>
                  <a:schemeClr val="tx1"/>
                </a:solidFill>
                <a:effectLst/>
                <a:latin typeface="+mn-lt"/>
                <a:ea typeface="+mn-ea"/>
                <a:cs typeface="+mn-cs"/>
              </a:rPr>
              <a:t>Congleton</a:t>
            </a:r>
            <a:r>
              <a:rPr lang="en-US" sz="1600" b="0" i="0" kern="1200" dirty="0">
                <a:solidFill>
                  <a:schemeClr val="tx1"/>
                </a:solidFill>
                <a:effectLst/>
                <a:latin typeface="+mn-lt"/>
                <a:ea typeface="+mn-ea"/>
                <a:cs typeface="+mn-cs"/>
              </a:rPr>
              <a:t>, Roger D. "Political institutions and pollution control." </a:t>
            </a:r>
            <a:r>
              <a:rPr lang="en-US" sz="1600" b="0" i="1" kern="1200" dirty="0">
                <a:solidFill>
                  <a:schemeClr val="tx1"/>
                </a:solidFill>
                <a:effectLst/>
                <a:latin typeface="+mn-lt"/>
                <a:ea typeface="+mn-ea"/>
                <a:cs typeface="+mn-cs"/>
              </a:rPr>
              <a:t>The review of economics and statistics</a:t>
            </a:r>
            <a:r>
              <a:rPr lang="en-US" sz="1600" b="0" i="0" kern="1200" dirty="0">
                <a:solidFill>
                  <a:schemeClr val="tx1"/>
                </a:solidFill>
                <a:effectLst/>
                <a:latin typeface="+mn-lt"/>
                <a:ea typeface="+mn-ea"/>
                <a:cs typeface="+mn-cs"/>
              </a:rPr>
              <a:t> (1992): 412-421.</a:t>
            </a:r>
          </a:p>
          <a:p>
            <a:pPr marL="285750" indent="-285750">
              <a:buFontTx/>
              <a:buChar char="-"/>
            </a:pPr>
            <a:r>
              <a:rPr lang="en-US" sz="1600" b="0" i="0" kern="1200" dirty="0">
                <a:solidFill>
                  <a:schemeClr val="tx1"/>
                </a:solidFill>
                <a:effectLst/>
                <a:latin typeface="+mn-lt"/>
                <a:ea typeface="+mn-ea"/>
                <a:cs typeface="+mn-cs"/>
              </a:rPr>
              <a:t>Greenstone, Michael, and Rema Hanna. "Environmental regulations, air and water pollution, and infant mortality in India." </a:t>
            </a:r>
            <a:r>
              <a:rPr lang="en-US" sz="1600" b="0" i="1" kern="1200" dirty="0">
                <a:solidFill>
                  <a:schemeClr val="tx1"/>
                </a:solidFill>
                <a:effectLst/>
                <a:latin typeface="+mn-lt"/>
                <a:ea typeface="+mn-ea"/>
                <a:cs typeface="+mn-cs"/>
              </a:rPr>
              <a:t>American Economic Review</a:t>
            </a:r>
            <a:r>
              <a:rPr lang="en-US" sz="1600" b="0" i="0" kern="1200" dirty="0">
                <a:solidFill>
                  <a:schemeClr val="tx1"/>
                </a:solidFill>
                <a:effectLst/>
                <a:latin typeface="+mn-lt"/>
                <a:ea typeface="+mn-ea"/>
                <a:cs typeface="+mn-cs"/>
              </a:rPr>
              <a:t> 104, no. 10 (2014): 3038-72.</a:t>
            </a:r>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63</a:t>
            </a:fld>
            <a:endParaRPr lang="en-US"/>
          </a:p>
        </p:txBody>
      </p:sp>
    </p:spTree>
    <p:extLst>
      <p:ext uri="{BB962C8B-B14F-4D97-AF65-F5344CB8AC3E}">
        <p14:creationId xmlns:p14="http://schemas.microsoft.com/office/powerpoint/2010/main" val="2796860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citations for part 3 (institutions as destiny in </a:t>
            </a:r>
            <a:r>
              <a:rPr lang="en-US" dirty="0" err="1"/>
              <a:t>env</a:t>
            </a:r>
            <a:r>
              <a:rPr lang="en-US" dirty="0"/>
              <a:t> </a:t>
            </a:r>
            <a:r>
              <a:rPr lang="en-US" dirty="0" err="1"/>
              <a:t>regs</a:t>
            </a:r>
            <a:r>
              <a:rPr lang="en-US" dirty="0"/>
              <a:t>):</a:t>
            </a:r>
          </a:p>
          <a:p>
            <a:pPr marL="285750" indent="-285750">
              <a:buFontTx/>
              <a:buChar char="-"/>
            </a:pPr>
            <a:r>
              <a:rPr lang="en-US" sz="1600" b="0" i="0" kern="1200" dirty="0" err="1">
                <a:solidFill>
                  <a:schemeClr val="tx1"/>
                </a:solidFill>
                <a:effectLst/>
                <a:latin typeface="+mn-lt"/>
                <a:ea typeface="+mn-ea"/>
                <a:cs typeface="+mn-cs"/>
              </a:rPr>
              <a:t>Fredriksson</a:t>
            </a:r>
            <a:r>
              <a:rPr lang="en-US" sz="1600" b="0" i="0" kern="1200" dirty="0">
                <a:solidFill>
                  <a:schemeClr val="tx1"/>
                </a:solidFill>
                <a:effectLst/>
                <a:latin typeface="+mn-lt"/>
                <a:ea typeface="+mn-ea"/>
                <a:cs typeface="+mn-cs"/>
              </a:rPr>
              <a:t>, Per G., and </a:t>
            </a:r>
            <a:r>
              <a:rPr lang="en-US" sz="1600" b="0" i="0" kern="1200" dirty="0" err="1">
                <a:solidFill>
                  <a:schemeClr val="tx1"/>
                </a:solidFill>
                <a:effectLst/>
                <a:latin typeface="+mn-lt"/>
                <a:ea typeface="+mn-ea"/>
                <a:cs typeface="+mn-cs"/>
              </a:rPr>
              <a:t>Jakob</a:t>
            </a:r>
            <a:r>
              <a:rPr lang="en-US" sz="1600" b="0" i="0" kern="1200" dirty="0">
                <a:solidFill>
                  <a:schemeClr val="tx1"/>
                </a:solidFill>
                <a:effectLst/>
                <a:latin typeface="+mn-lt"/>
                <a:ea typeface="+mn-ea"/>
                <a:cs typeface="+mn-cs"/>
              </a:rPr>
              <a:t> </a:t>
            </a:r>
            <a:r>
              <a:rPr lang="en-US" sz="1600" b="0" i="0" kern="1200" dirty="0" err="1">
                <a:solidFill>
                  <a:schemeClr val="tx1"/>
                </a:solidFill>
                <a:effectLst/>
                <a:latin typeface="+mn-lt"/>
                <a:ea typeface="+mn-ea"/>
                <a:cs typeface="+mn-cs"/>
              </a:rPr>
              <a:t>Svensson</a:t>
            </a:r>
            <a:r>
              <a:rPr lang="en-US" sz="1600" b="0" i="0" kern="1200" dirty="0">
                <a:solidFill>
                  <a:schemeClr val="tx1"/>
                </a:solidFill>
                <a:effectLst/>
                <a:latin typeface="+mn-lt"/>
                <a:ea typeface="+mn-ea"/>
                <a:cs typeface="+mn-cs"/>
              </a:rPr>
              <a:t>. "Political instability, corruption and policy formation: the case of environmental policy." </a:t>
            </a:r>
            <a:r>
              <a:rPr lang="en-US" sz="1600" b="0" i="1" kern="1200" dirty="0">
                <a:solidFill>
                  <a:schemeClr val="tx1"/>
                </a:solidFill>
                <a:effectLst/>
                <a:latin typeface="+mn-lt"/>
                <a:ea typeface="+mn-ea"/>
                <a:cs typeface="+mn-cs"/>
              </a:rPr>
              <a:t>Journal of Public Economics</a:t>
            </a:r>
            <a:r>
              <a:rPr lang="en-US" sz="1600" b="0" i="0" kern="1200" dirty="0">
                <a:solidFill>
                  <a:schemeClr val="tx1"/>
                </a:solidFill>
                <a:effectLst/>
                <a:latin typeface="+mn-lt"/>
                <a:ea typeface="+mn-ea"/>
                <a:cs typeface="+mn-cs"/>
              </a:rPr>
              <a:t> 87, no. 7-8 (2003): 1383-1405.</a:t>
            </a:r>
          </a:p>
          <a:p>
            <a:pPr marL="285750" indent="-285750">
              <a:buFontTx/>
              <a:buChar char="-"/>
            </a:pPr>
            <a:r>
              <a:rPr lang="en-US" sz="1600" b="0" i="0" kern="1200" dirty="0" err="1">
                <a:solidFill>
                  <a:schemeClr val="tx1"/>
                </a:solidFill>
                <a:effectLst/>
                <a:latin typeface="+mn-lt"/>
                <a:ea typeface="+mn-ea"/>
                <a:cs typeface="+mn-cs"/>
              </a:rPr>
              <a:t>Congleton</a:t>
            </a:r>
            <a:r>
              <a:rPr lang="en-US" sz="1600" b="0" i="0" kern="1200" dirty="0">
                <a:solidFill>
                  <a:schemeClr val="tx1"/>
                </a:solidFill>
                <a:effectLst/>
                <a:latin typeface="+mn-lt"/>
                <a:ea typeface="+mn-ea"/>
                <a:cs typeface="+mn-cs"/>
              </a:rPr>
              <a:t>, Roger D. "Political institutions and pollution control." </a:t>
            </a:r>
            <a:r>
              <a:rPr lang="en-US" sz="1600" b="0" i="1" kern="1200" dirty="0">
                <a:solidFill>
                  <a:schemeClr val="tx1"/>
                </a:solidFill>
                <a:effectLst/>
                <a:latin typeface="+mn-lt"/>
                <a:ea typeface="+mn-ea"/>
                <a:cs typeface="+mn-cs"/>
              </a:rPr>
              <a:t>The review of economics and statistics</a:t>
            </a:r>
            <a:r>
              <a:rPr lang="en-US" sz="1600" b="0" i="0" kern="1200" dirty="0">
                <a:solidFill>
                  <a:schemeClr val="tx1"/>
                </a:solidFill>
                <a:effectLst/>
                <a:latin typeface="+mn-lt"/>
                <a:ea typeface="+mn-ea"/>
                <a:cs typeface="+mn-cs"/>
              </a:rPr>
              <a:t> (1992): 412-421.</a:t>
            </a:r>
          </a:p>
          <a:p>
            <a:pPr marL="285750" indent="-285750">
              <a:buFontTx/>
              <a:buChar char="-"/>
            </a:pPr>
            <a:r>
              <a:rPr lang="en-US" sz="1600" b="0" i="0" kern="1200" dirty="0">
                <a:solidFill>
                  <a:schemeClr val="tx1"/>
                </a:solidFill>
                <a:effectLst/>
                <a:latin typeface="+mn-lt"/>
                <a:ea typeface="+mn-ea"/>
                <a:cs typeface="+mn-cs"/>
              </a:rPr>
              <a:t>Greenstone, Michael, and Rema Hanna. "Environmental regulations, air and water pollution, and infant mortality in India." </a:t>
            </a:r>
            <a:r>
              <a:rPr lang="en-US" sz="1600" b="0" i="1" kern="1200" dirty="0">
                <a:solidFill>
                  <a:schemeClr val="tx1"/>
                </a:solidFill>
                <a:effectLst/>
                <a:latin typeface="+mn-lt"/>
                <a:ea typeface="+mn-ea"/>
                <a:cs typeface="+mn-cs"/>
              </a:rPr>
              <a:t>American Economic Review</a:t>
            </a:r>
            <a:r>
              <a:rPr lang="en-US" sz="1600" b="0" i="0" kern="1200" dirty="0">
                <a:solidFill>
                  <a:schemeClr val="tx1"/>
                </a:solidFill>
                <a:effectLst/>
                <a:latin typeface="+mn-lt"/>
                <a:ea typeface="+mn-ea"/>
                <a:cs typeface="+mn-cs"/>
              </a:rPr>
              <a:t> 104, no. 10 (2014): 3038-72.</a:t>
            </a:r>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64</a:t>
            </a:fld>
            <a:endParaRPr lang="en-US"/>
          </a:p>
        </p:txBody>
      </p:sp>
    </p:spTree>
    <p:extLst>
      <p:ext uri="{BB962C8B-B14F-4D97-AF65-F5344CB8AC3E}">
        <p14:creationId xmlns:p14="http://schemas.microsoft.com/office/powerpoint/2010/main" val="66028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citations for part 3 (institutions as destiny in </a:t>
            </a:r>
            <a:r>
              <a:rPr lang="en-US" dirty="0" err="1"/>
              <a:t>env</a:t>
            </a:r>
            <a:r>
              <a:rPr lang="en-US" dirty="0"/>
              <a:t> </a:t>
            </a:r>
            <a:r>
              <a:rPr lang="en-US" dirty="0" err="1"/>
              <a:t>regs</a:t>
            </a:r>
            <a:r>
              <a:rPr lang="en-US" dirty="0"/>
              <a:t>):</a:t>
            </a:r>
          </a:p>
          <a:p>
            <a:pPr marL="285750" indent="-285750">
              <a:buFontTx/>
              <a:buChar char="-"/>
            </a:pPr>
            <a:r>
              <a:rPr lang="en-US" sz="1600" b="0" i="0" kern="1200" dirty="0" err="1">
                <a:solidFill>
                  <a:schemeClr val="tx1"/>
                </a:solidFill>
                <a:effectLst/>
                <a:latin typeface="+mn-lt"/>
                <a:ea typeface="+mn-ea"/>
                <a:cs typeface="+mn-cs"/>
              </a:rPr>
              <a:t>Fredriksson</a:t>
            </a:r>
            <a:r>
              <a:rPr lang="en-US" sz="1600" b="0" i="0" kern="1200" dirty="0">
                <a:solidFill>
                  <a:schemeClr val="tx1"/>
                </a:solidFill>
                <a:effectLst/>
                <a:latin typeface="+mn-lt"/>
                <a:ea typeface="+mn-ea"/>
                <a:cs typeface="+mn-cs"/>
              </a:rPr>
              <a:t>, Per G., and </a:t>
            </a:r>
            <a:r>
              <a:rPr lang="en-US" sz="1600" b="0" i="0" kern="1200" dirty="0" err="1">
                <a:solidFill>
                  <a:schemeClr val="tx1"/>
                </a:solidFill>
                <a:effectLst/>
                <a:latin typeface="+mn-lt"/>
                <a:ea typeface="+mn-ea"/>
                <a:cs typeface="+mn-cs"/>
              </a:rPr>
              <a:t>Jakob</a:t>
            </a:r>
            <a:r>
              <a:rPr lang="en-US" sz="1600" b="0" i="0" kern="1200" dirty="0">
                <a:solidFill>
                  <a:schemeClr val="tx1"/>
                </a:solidFill>
                <a:effectLst/>
                <a:latin typeface="+mn-lt"/>
                <a:ea typeface="+mn-ea"/>
                <a:cs typeface="+mn-cs"/>
              </a:rPr>
              <a:t> </a:t>
            </a:r>
            <a:r>
              <a:rPr lang="en-US" sz="1600" b="0" i="0" kern="1200" dirty="0" err="1">
                <a:solidFill>
                  <a:schemeClr val="tx1"/>
                </a:solidFill>
                <a:effectLst/>
                <a:latin typeface="+mn-lt"/>
                <a:ea typeface="+mn-ea"/>
                <a:cs typeface="+mn-cs"/>
              </a:rPr>
              <a:t>Svensson</a:t>
            </a:r>
            <a:r>
              <a:rPr lang="en-US" sz="1600" b="0" i="0" kern="1200" dirty="0">
                <a:solidFill>
                  <a:schemeClr val="tx1"/>
                </a:solidFill>
                <a:effectLst/>
                <a:latin typeface="+mn-lt"/>
                <a:ea typeface="+mn-ea"/>
                <a:cs typeface="+mn-cs"/>
              </a:rPr>
              <a:t>. "Political instability, corruption and policy formation: the case of environmental policy." </a:t>
            </a:r>
            <a:r>
              <a:rPr lang="en-US" sz="1600" b="0" i="1" kern="1200" dirty="0">
                <a:solidFill>
                  <a:schemeClr val="tx1"/>
                </a:solidFill>
                <a:effectLst/>
                <a:latin typeface="+mn-lt"/>
                <a:ea typeface="+mn-ea"/>
                <a:cs typeface="+mn-cs"/>
              </a:rPr>
              <a:t>Journal of Public Economics</a:t>
            </a:r>
            <a:r>
              <a:rPr lang="en-US" sz="1600" b="0" i="0" kern="1200" dirty="0">
                <a:solidFill>
                  <a:schemeClr val="tx1"/>
                </a:solidFill>
                <a:effectLst/>
                <a:latin typeface="+mn-lt"/>
                <a:ea typeface="+mn-ea"/>
                <a:cs typeface="+mn-cs"/>
              </a:rPr>
              <a:t> 87, no. 7-8 (2003): 1383-1405.</a:t>
            </a:r>
          </a:p>
          <a:p>
            <a:pPr marL="285750" indent="-285750">
              <a:buFontTx/>
              <a:buChar char="-"/>
            </a:pPr>
            <a:r>
              <a:rPr lang="en-US" sz="1600" b="0" i="0" kern="1200" dirty="0" err="1">
                <a:solidFill>
                  <a:schemeClr val="tx1"/>
                </a:solidFill>
                <a:effectLst/>
                <a:latin typeface="+mn-lt"/>
                <a:ea typeface="+mn-ea"/>
                <a:cs typeface="+mn-cs"/>
              </a:rPr>
              <a:t>Congleton</a:t>
            </a:r>
            <a:r>
              <a:rPr lang="en-US" sz="1600" b="0" i="0" kern="1200" dirty="0">
                <a:solidFill>
                  <a:schemeClr val="tx1"/>
                </a:solidFill>
                <a:effectLst/>
                <a:latin typeface="+mn-lt"/>
                <a:ea typeface="+mn-ea"/>
                <a:cs typeface="+mn-cs"/>
              </a:rPr>
              <a:t>, Roger D. "Political institutions and pollution control." </a:t>
            </a:r>
            <a:r>
              <a:rPr lang="en-US" sz="1600" b="0" i="1" kern="1200" dirty="0">
                <a:solidFill>
                  <a:schemeClr val="tx1"/>
                </a:solidFill>
                <a:effectLst/>
                <a:latin typeface="+mn-lt"/>
                <a:ea typeface="+mn-ea"/>
                <a:cs typeface="+mn-cs"/>
              </a:rPr>
              <a:t>The review of economics and statistics</a:t>
            </a:r>
            <a:r>
              <a:rPr lang="en-US" sz="1600" b="0" i="0" kern="1200" dirty="0">
                <a:solidFill>
                  <a:schemeClr val="tx1"/>
                </a:solidFill>
                <a:effectLst/>
                <a:latin typeface="+mn-lt"/>
                <a:ea typeface="+mn-ea"/>
                <a:cs typeface="+mn-cs"/>
              </a:rPr>
              <a:t> (1992): 412-421.</a:t>
            </a:r>
          </a:p>
          <a:p>
            <a:pPr marL="285750" indent="-285750">
              <a:buFontTx/>
              <a:buChar char="-"/>
            </a:pPr>
            <a:r>
              <a:rPr lang="en-US" sz="1600" b="0" i="0" kern="1200" dirty="0">
                <a:solidFill>
                  <a:schemeClr val="tx1"/>
                </a:solidFill>
                <a:effectLst/>
                <a:latin typeface="+mn-lt"/>
                <a:ea typeface="+mn-ea"/>
                <a:cs typeface="+mn-cs"/>
              </a:rPr>
              <a:t>Greenstone, Michael, and Rema Hanna. "Environmental regulations, air and water pollution, and infant mortality in India." </a:t>
            </a:r>
            <a:r>
              <a:rPr lang="en-US" sz="1600" b="0" i="1" kern="1200" dirty="0">
                <a:solidFill>
                  <a:schemeClr val="tx1"/>
                </a:solidFill>
                <a:effectLst/>
                <a:latin typeface="+mn-lt"/>
                <a:ea typeface="+mn-ea"/>
                <a:cs typeface="+mn-cs"/>
              </a:rPr>
              <a:t>American Economic Review</a:t>
            </a:r>
            <a:r>
              <a:rPr lang="en-US" sz="1600" b="0" i="0" kern="1200" dirty="0">
                <a:solidFill>
                  <a:schemeClr val="tx1"/>
                </a:solidFill>
                <a:effectLst/>
                <a:latin typeface="+mn-lt"/>
                <a:ea typeface="+mn-ea"/>
                <a:cs typeface="+mn-cs"/>
              </a:rPr>
              <a:t> 104, no. 10 (2014): 3038-72.</a:t>
            </a:r>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65</a:t>
            </a:fld>
            <a:endParaRPr lang="en-US"/>
          </a:p>
        </p:txBody>
      </p:sp>
    </p:spTree>
    <p:extLst>
      <p:ext uri="{BB962C8B-B14F-4D97-AF65-F5344CB8AC3E}">
        <p14:creationId xmlns:p14="http://schemas.microsoft.com/office/powerpoint/2010/main" val="5945519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66</a:t>
            </a:fld>
            <a:endParaRPr lang="en-US"/>
          </a:p>
        </p:txBody>
      </p:sp>
    </p:spTree>
    <p:extLst>
      <p:ext uri="{BB962C8B-B14F-4D97-AF65-F5344CB8AC3E}">
        <p14:creationId xmlns:p14="http://schemas.microsoft.com/office/powerpoint/2010/main" val="1114259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7</a:t>
            </a:fld>
            <a:endParaRPr lang="en-US"/>
          </a:p>
        </p:txBody>
      </p:sp>
    </p:spTree>
    <p:extLst>
      <p:ext uri="{BB962C8B-B14F-4D97-AF65-F5344CB8AC3E}">
        <p14:creationId xmlns:p14="http://schemas.microsoft.com/office/powerpoint/2010/main" val="16014977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67</a:t>
            </a:fld>
            <a:endParaRPr lang="en-US"/>
          </a:p>
        </p:txBody>
      </p:sp>
    </p:spTree>
    <p:extLst>
      <p:ext uri="{BB962C8B-B14F-4D97-AF65-F5344CB8AC3E}">
        <p14:creationId xmlns:p14="http://schemas.microsoft.com/office/powerpoint/2010/main" val="2652879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69</a:t>
            </a:fld>
            <a:endParaRPr lang="en-US"/>
          </a:p>
        </p:txBody>
      </p:sp>
    </p:spTree>
    <p:extLst>
      <p:ext uri="{BB962C8B-B14F-4D97-AF65-F5344CB8AC3E}">
        <p14:creationId xmlns:p14="http://schemas.microsoft.com/office/powerpoint/2010/main" val="38315848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70</a:t>
            </a:fld>
            <a:endParaRPr lang="en-US"/>
          </a:p>
        </p:txBody>
      </p:sp>
    </p:spTree>
    <p:extLst>
      <p:ext uri="{BB962C8B-B14F-4D97-AF65-F5344CB8AC3E}">
        <p14:creationId xmlns:p14="http://schemas.microsoft.com/office/powerpoint/2010/main" val="40352300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79</a:t>
            </a:fld>
            <a:endParaRPr lang="en-US"/>
          </a:p>
        </p:txBody>
      </p:sp>
    </p:spTree>
    <p:extLst>
      <p:ext uri="{BB962C8B-B14F-4D97-AF65-F5344CB8AC3E}">
        <p14:creationId xmlns:p14="http://schemas.microsoft.com/office/powerpoint/2010/main" val="2146816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82</a:t>
            </a:fld>
            <a:endParaRPr lang="en-US"/>
          </a:p>
        </p:txBody>
      </p:sp>
    </p:spTree>
    <p:extLst>
      <p:ext uri="{BB962C8B-B14F-4D97-AF65-F5344CB8AC3E}">
        <p14:creationId xmlns:p14="http://schemas.microsoft.com/office/powerpoint/2010/main" val="1392136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83</a:t>
            </a:fld>
            <a:endParaRPr lang="en-US"/>
          </a:p>
        </p:txBody>
      </p:sp>
    </p:spTree>
    <p:extLst>
      <p:ext uri="{BB962C8B-B14F-4D97-AF65-F5344CB8AC3E}">
        <p14:creationId xmlns:p14="http://schemas.microsoft.com/office/powerpoint/2010/main" val="21127935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baseline="0" dirty="0">
                <a:solidFill>
                  <a:schemeClr val="tx1"/>
                </a:solidFill>
                <a:latin typeface="+mn-lt"/>
                <a:ea typeface="+mn-ea"/>
                <a:cs typeface="+mn-cs"/>
              </a:rPr>
              <a:t>Not in the draft</a:t>
            </a:r>
          </a:p>
          <a:p>
            <a:r>
              <a:rPr lang="en-US" sz="1600" b="0" i="0" u="none" strike="noStrike" kern="1200" baseline="0" dirty="0">
                <a:solidFill>
                  <a:schemeClr val="tx1"/>
                </a:solidFill>
                <a:latin typeface="+mn-lt"/>
                <a:ea typeface="+mn-ea"/>
                <a:cs typeface="+mn-cs"/>
              </a:rPr>
              <a:t>For labor inspections, Prime Minister Modi suggested removing all</a:t>
            </a:r>
          </a:p>
          <a:p>
            <a:r>
              <a:rPr lang="en-US" sz="1600" b="0" i="0" u="none" strike="noStrike" kern="1200" baseline="0" dirty="0">
                <a:solidFill>
                  <a:schemeClr val="tx1"/>
                </a:solidFill>
                <a:latin typeface="+mn-lt"/>
                <a:ea typeface="+mn-ea"/>
                <a:cs typeface="+mn-cs"/>
              </a:rPr>
              <a:t>discretion and moving to a random schedule of inspection.</a:t>
            </a:r>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86</a:t>
            </a:fld>
            <a:endParaRPr lang="en-US"/>
          </a:p>
        </p:txBody>
      </p:sp>
    </p:spTree>
    <p:extLst>
      <p:ext uri="{BB962C8B-B14F-4D97-AF65-F5344CB8AC3E}">
        <p14:creationId xmlns:p14="http://schemas.microsoft.com/office/powerpoint/2010/main" val="27497074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page 8 of the draft for these numbers</a:t>
            </a:r>
          </a:p>
        </p:txBody>
      </p:sp>
      <p:sp>
        <p:nvSpPr>
          <p:cNvPr id="4" name="Slide Number Placeholder 3"/>
          <p:cNvSpPr>
            <a:spLocks noGrp="1"/>
          </p:cNvSpPr>
          <p:nvPr>
            <p:ph type="sldNum" sz="quarter" idx="10"/>
          </p:nvPr>
        </p:nvSpPr>
        <p:spPr/>
        <p:txBody>
          <a:bodyPr/>
          <a:lstStyle/>
          <a:p>
            <a:fld id="{39779157-2B97-4C4E-A766-F4866CEA83E0}" type="slidenum">
              <a:rPr lang="en-US" smtClean="0"/>
              <a:t>87</a:t>
            </a:fld>
            <a:endParaRPr lang="en-US"/>
          </a:p>
        </p:txBody>
      </p:sp>
    </p:spTree>
    <p:extLst>
      <p:ext uri="{BB962C8B-B14F-4D97-AF65-F5344CB8AC3E}">
        <p14:creationId xmlns:p14="http://schemas.microsoft.com/office/powerpoint/2010/main" val="41518355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from page 12 of the draft, figures not in draft</a:t>
            </a:r>
          </a:p>
        </p:txBody>
      </p:sp>
      <p:sp>
        <p:nvSpPr>
          <p:cNvPr id="4" name="Slide Number Placeholder 3"/>
          <p:cNvSpPr>
            <a:spLocks noGrp="1"/>
          </p:cNvSpPr>
          <p:nvPr>
            <p:ph type="sldNum" sz="quarter" idx="10"/>
          </p:nvPr>
        </p:nvSpPr>
        <p:spPr/>
        <p:txBody>
          <a:bodyPr/>
          <a:lstStyle/>
          <a:p>
            <a:fld id="{39779157-2B97-4C4E-A766-F4866CEA83E0}" type="slidenum">
              <a:rPr lang="en-US" smtClean="0"/>
              <a:t>88</a:t>
            </a:fld>
            <a:endParaRPr lang="en-US"/>
          </a:p>
        </p:txBody>
      </p:sp>
    </p:spTree>
    <p:extLst>
      <p:ext uri="{BB962C8B-B14F-4D97-AF65-F5344CB8AC3E}">
        <p14:creationId xmlns:p14="http://schemas.microsoft.com/office/powerpoint/2010/main" val="735227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Table 1, Panel C from paper</a:t>
            </a:r>
          </a:p>
        </p:txBody>
      </p:sp>
      <p:sp>
        <p:nvSpPr>
          <p:cNvPr id="4" name="Slide Number Placeholder 3"/>
          <p:cNvSpPr>
            <a:spLocks noGrp="1"/>
          </p:cNvSpPr>
          <p:nvPr>
            <p:ph type="sldNum" sz="quarter" idx="10"/>
          </p:nvPr>
        </p:nvSpPr>
        <p:spPr/>
        <p:txBody>
          <a:bodyPr/>
          <a:lstStyle/>
          <a:p>
            <a:fld id="{39779157-2B97-4C4E-A766-F4866CEA83E0}" type="slidenum">
              <a:rPr lang="en-US" smtClean="0"/>
              <a:t>89</a:t>
            </a:fld>
            <a:endParaRPr lang="en-US"/>
          </a:p>
        </p:txBody>
      </p:sp>
    </p:spTree>
    <p:extLst>
      <p:ext uri="{BB962C8B-B14F-4D97-AF65-F5344CB8AC3E}">
        <p14:creationId xmlns:p14="http://schemas.microsoft.com/office/powerpoint/2010/main" val="86517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8</a:t>
            </a:fld>
            <a:endParaRPr lang="en-US"/>
          </a:p>
        </p:txBody>
      </p:sp>
    </p:spTree>
    <p:extLst>
      <p:ext uri="{BB962C8B-B14F-4D97-AF65-F5344CB8AC3E}">
        <p14:creationId xmlns:p14="http://schemas.microsoft.com/office/powerpoint/2010/main" val="15305134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Not in the draft</a:t>
            </a:r>
          </a:p>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90</a:t>
            </a:fld>
            <a:endParaRPr lang="en-US"/>
          </a:p>
        </p:txBody>
      </p:sp>
    </p:spTree>
    <p:extLst>
      <p:ext uri="{BB962C8B-B14F-4D97-AF65-F5344CB8AC3E}">
        <p14:creationId xmlns:p14="http://schemas.microsoft.com/office/powerpoint/2010/main" val="3728400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Table 2, Panel B in the draft</a:t>
            </a:r>
          </a:p>
        </p:txBody>
      </p:sp>
      <p:sp>
        <p:nvSpPr>
          <p:cNvPr id="4" name="Slide Number Placeholder 3"/>
          <p:cNvSpPr>
            <a:spLocks noGrp="1"/>
          </p:cNvSpPr>
          <p:nvPr>
            <p:ph type="sldNum" sz="quarter" idx="10"/>
          </p:nvPr>
        </p:nvSpPr>
        <p:spPr/>
        <p:txBody>
          <a:bodyPr/>
          <a:lstStyle/>
          <a:p>
            <a:fld id="{39779157-2B97-4C4E-A766-F4866CEA83E0}" type="slidenum">
              <a:rPr lang="en-US" smtClean="0"/>
              <a:t>91</a:t>
            </a:fld>
            <a:endParaRPr lang="en-US"/>
          </a:p>
        </p:txBody>
      </p:sp>
    </p:spTree>
    <p:extLst>
      <p:ext uri="{BB962C8B-B14F-4D97-AF65-F5344CB8AC3E}">
        <p14:creationId xmlns:p14="http://schemas.microsoft.com/office/powerpoint/2010/main" val="589398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Not in the draft</a:t>
            </a:r>
          </a:p>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92</a:t>
            </a:fld>
            <a:endParaRPr lang="en-US"/>
          </a:p>
        </p:txBody>
      </p:sp>
    </p:spTree>
    <p:extLst>
      <p:ext uri="{BB962C8B-B14F-4D97-AF65-F5344CB8AC3E}">
        <p14:creationId xmlns:p14="http://schemas.microsoft.com/office/powerpoint/2010/main" val="3600804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18 table</a:t>
            </a:r>
          </a:p>
        </p:txBody>
      </p:sp>
      <p:sp>
        <p:nvSpPr>
          <p:cNvPr id="4" name="Slide Number Placeholder 3"/>
          <p:cNvSpPr>
            <a:spLocks noGrp="1"/>
          </p:cNvSpPr>
          <p:nvPr>
            <p:ph type="sldNum" sz="quarter" idx="10"/>
          </p:nvPr>
        </p:nvSpPr>
        <p:spPr/>
        <p:txBody>
          <a:bodyPr/>
          <a:lstStyle/>
          <a:p>
            <a:fld id="{39779157-2B97-4C4E-A766-F4866CEA83E0}" type="slidenum">
              <a:rPr lang="en-US" smtClean="0"/>
              <a:t>93</a:t>
            </a:fld>
            <a:endParaRPr lang="en-US"/>
          </a:p>
        </p:txBody>
      </p:sp>
    </p:spTree>
    <p:extLst>
      <p:ext uri="{BB962C8B-B14F-4D97-AF65-F5344CB8AC3E}">
        <p14:creationId xmlns:p14="http://schemas.microsoft.com/office/powerpoint/2010/main" val="3995684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6, slide 27</a:t>
            </a:r>
          </a:p>
        </p:txBody>
      </p:sp>
      <p:sp>
        <p:nvSpPr>
          <p:cNvPr id="4" name="Slide Number Placeholder 3"/>
          <p:cNvSpPr>
            <a:spLocks noGrp="1"/>
          </p:cNvSpPr>
          <p:nvPr>
            <p:ph type="sldNum" sz="quarter" idx="10"/>
          </p:nvPr>
        </p:nvSpPr>
        <p:spPr/>
        <p:txBody>
          <a:bodyPr/>
          <a:lstStyle/>
          <a:p>
            <a:fld id="{39779157-2B97-4C4E-A766-F4866CEA83E0}" type="slidenum">
              <a:rPr lang="en-US" smtClean="0"/>
              <a:t>97</a:t>
            </a:fld>
            <a:endParaRPr lang="en-US"/>
          </a:p>
        </p:txBody>
      </p:sp>
    </p:spTree>
    <p:extLst>
      <p:ext uri="{BB962C8B-B14F-4D97-AF65-F5344CB8AC3E}">
        <p14:creationId xmlns:p14="http://schemas.microsoft.com/office/powerpoint/2010/main" val="39930349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3 in draft</a:t>
            </a:r>
          </a:p>
        </p:txBody>
      </p:sp>
      <p:sp>
        <p:nvSpPr>
          <p:cNvPr id="4" name="Slide Number Placeholder 3"/>
          <p:cNvSpPr>
            <a:spLocks noGrp="1"/>
          </p:cNvSpPr>
          <p:nvPr>
            <p:ph type="sldNum" sz="quarter" idx="10"/>
          </p:nvPr>
        </p:nvSpPr>
        <p:spPr/>
        <p:txBody>
          <a:bodyPr/>
          <a:lstStyle/>
          <a:p>
            <a:fld id="{39779157-2B97-4C4E-A766-F4866CEA83E0}" type="slidenum">
              <a:rPr lang="en-US" smtClean="0"/>
              <a:t>98</a:t>
            </a:fld>
            <a:endParaRPr lang="en-US"/>
          </a:p>
        </p:txBody>
      </p:sp>
    </p:spTree>
    <p:extLst>
      <p:ext uri="{BB962C8B-B14F-4D97-AF65-F5344CB8AC3E}">
        <p14:creationId xmlns:p14="http://schemas.microsoft.com/office/powerpoint/2010/main" val="35003333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in the draft</a:t>
            </a:r>
          </a:p>
        </p:txBody>
      </p:sp>
      <p:sp>
        <p:nvSpPr>
          <p:cNvPr id="4" name="Slide Number Placeholder 3"/>
          <p:cNvSpPr>
            <a:spLocks noGrp="1"/>
          </p:cNvSpPr>
          <p:nvPr>
            <p:ph type="sldNum" sz="quarter" idx="10"/>
          </p:nvPr>
        </p:nvSpPr>
        <p:spPr/>
        <p:txBody>
          <a:bodyPr/>
          <a:lstStyle/>
          <a:p>
            <a:fld id="{39779157-2B97-4C4E-A766-F4866CEA83E0}" type="slidenum">
              <a:rPr lang="en-US" smtClean="0"/>
              <a:t>99</a:t>
            </a:fld>
            <a:endParaRPr lang="en-US"/>
          </a:p>
        </p:txBody>
      </p:sp>
    </p:spTree>
    <p:extLst>
      <p:ext uri="{BB962C8B-B14F-4D97-AF65-F5344CB8AC3E}">
        <p14:creationId xmlns:p14="http://schemas.microsoft.com/office/powerpoint/2010/main" val="15373074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Figure 4A in draft</a:t>
            </a:r>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100</a:t>
            </a:fld>
            <a:endParaRPr lang="en-US"/>
          </a:p>
        </p:txBody>
      </p:sp>
    </p:spTree>
    <p:extLst>
      <p:ext uri="{BB962C8B-B14F-4D97-AF65-F5344CB8AC3E}">
        <p14:creationId xmlns:p14="http://schemas.microsoft.com/office/powerpoint/2010/main" val="3574892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$2.9 million, 24.5 days, $20,000 are from middle of page 12 of the draft</a:t>
            </a:r>
          </a:p>
          <a:p>
            <a:r>
              <a:rPr lang="en-US" sz="1600" kern="1200" dirty="0">
                <a:solidFill>
                  <a:schemeClr val="tx1"/>
                </a:solidFill>
                <a:effectLst/>
                <a:latin typeface="+mn-lt"/>
                <a:ea typeface="+mn-ea"/>
                <a:cs typeface="+mn-cs"/>
              </a:rPr>
              <a:t>-$2,131 is from middle of page 8 of the draft</a:t>
            </a:r>
          </a:p>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101</a:t>
            </a:fld>
            <a:endParaRPr lang="en-US"/>
          </a:p>
        </p:txBody>
      </p:sp>
    </p:spTree>
    <p:extLst>
      <p:ext uri="{BB962C8B-B14F-4D97-AF65-F5344CB8AC3E}">
        <p14:creationId xmlns:p14="http://schemas.microsoft.com/office/powerpoint/2010/main" val="1400509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40% number is from middle of page 28 of the draft</a:t>
            </a:r>
          </a:p>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102</a:t>
            </a:fld>
            <a:endParaRPr lang="en-US"/>
          </a:p>
        </p:txBody>
      </p:sp>
    </p:spTree>
    <p:extLst>
      <p:ext uri="{BB962C8B-B14F-4D97-AF65-F5344CB8AC3E}">
        <p14:creationId xmlns:p14="http://schemas.microsoft.com/office/powerpoint/2010/main" val="2687049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9</a:t>
            </a:fld>
            <a:endParaRPr lang="en-US"/>
          </a:p>
        </p:txBody>
      </p:sp>
    </p:spTree>
    <p:extLst>
      <p:ext uri="{BB962C8B-B14F-4D97-AF65-F5344CB8AC3E}">
        <p14:creationId xmlns:p14="http://schemas.microsoft.com/office/powerpoint/2010/main" val="14610379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103</a:t>
            </a:fld>
            <a:endParaRPr lang="en-US"/>
          </a:p>
        </p:txBody>
      </p:sp>
    </p:spTree>
    <p:extLst>
      <p:ext uri="{BB962C8B-B14F-4D97-AF65-F5344CB8AC3E}">
        <p14:creationId xmlns:p14="http://schemas.microsoft.com/office/powerpoint/2010/main" val="33481236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a:t>
            </a:r>
            <a:r>
              <a:rPr lang="en-US"/>
              <a:t>from draft</a:t>
            </a:r>
          </a:p>
        </p:txBody>
      </p:sp>
      <p:sp>
        <p:nvSpPr>
          <p:cNvPr id="4" name="Slide Number Placeholder 3"/>
          <p:cNvSpPr>
            <a:spLocks noGrp="1"/>
          </p:cNvSpPr>
          <p:nvPr>
            <p:ph type="sldNum" sz="quarter" idx="10"/>
          </p:nvPr>
        </p:nvSpPr>
        <p:spPr/>
        <p:txBody>
          <a:bodyPr/>
          <a:lstStyle/>
          <a:p>
            <a:fld id="{39779157-2B97-4C4E-A766-F4866CEA83E0}" type="slidenum">
              <a:rPr lang="en-US" smtClean="0"/>
              <a:t>104</a:t>
            </a:fld>
            <a:endParaRPr lang="en-US"/>
          </a:p>
        </p:txBody>
      </p:sp>
    </p:spTree>
    <p:extLst>
      <p:ext uri="{BB962C8B-B14F-4D97-AF65-F5344CB8AC3E}">
        <p14:creationId xmlns:p14="http://schemas.microsoft.com/office/powerpoint/2010/main" val="1055075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106</a:t>
            </a:fld>
            <a:endParaRPr lang="en-US"/>
          </a:p>
        </p:txBody>
      </p:sp>
    </p:spTree>
    <p:extLst>
      <p:ext uri="{BB962C8B-B14F-4D97-AF65-F5344CB8AC3E}">
        <p14:creationId xmlns:p14="http://schemas.microsoft.com/office/powerpoint/2010/main" val="41844379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107</a:t>
            </a:fld>
            <a:endParaRPr lang="en-US"/>
          </a:p>
        </p:txBody>
      </p:sp>
    </p:spTree>
    <p:extLst>
      <p:ext uri="{BB962C8B-B14F-4D97-AF65-F5344CB8AC3E}">
        <p14:creationId xmlns:p14="http://schemas.microsoft.com/office/powerpoint/2010/main" val="6166849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112</a:t>
            </a:fld>
            <a:endParaRPr lang="en-US"/>
          </a:p>
        </p:txBody>
      </p:sp>
    </p:spTree>
    <p:extLst>
      <p:ext uri="{BB962C8B-B14F-4D97-AF65-F5344CB8AC3E}">
        <p14:creationId xmlns:p14="http://schemas.microsoft.com/office/powerpoint/2010/main" val="35630340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113</a:t>
            </a:fld>
            <a:endParaRPr lang="en-US"/>
          </a:p>
        </p:txBody>
      </p:sp>
    </p:spTree>
    <p:extLst>
      <p:ext uri="{BB962C8B-B14F-4D97-AF65-F5344CB8AC3E}">
        <p14:creationId xmlns:p14="http://schemas.microsoft.com/office/powerpoint/2010/main" val="1783334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114</a:t>
            </a:fld>
            <a:endParaRPr lang="en-US"/>
          </a:p>
        </p:txBody>
      </p:sp>
    </p:spTree>
    <p:extLst>
      <p:ext uri="{BB962C8B-B14F-4D97-AF65-F5344CB8AC3E}">
        <p14:creationId xmlns:p14="http://schemas.microsoft.com/office/powerpoint/2010/main" val="17963545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115</a:t>
            </a:fld>
            <a:endParaRPr lang="en-US"/>
          </a:p>
        </p:txBody>
      </p:sp>
    </p:spTree>
    <p:extLst>
      <p:ext uri="{BB962C8B-B14F-4D97-AF65-F5344CB8AC3E}">
        <p14:creationId xmlns:p14="http://schemas.microsoft.com/office/powerpoint/2010/main" val="1314231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118</a:t>
            </a:fld>
            <a:endParaRPr lang="en-US"/>
          </a:p>
        </p:txBody>
      </p:sp>
    </p:spTree>
    <p:extLst>
      <p:ext uri="{BB962C8B-B14F-4D97-AF65-F5344CB8AC3E}">
        <p14:creationId xmlns:p14="http://schemas.microsoft.com/office/powerpoint/2010/main" val="30095522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pPr/>
              <a:t>119</a:t>
            </a:fld>
            <a:endParaRPr lang="en-US"/>
          </a:p>
        </p:txBody>
      </p:sp>
    </p:spTree>
    <p:extLst>
      <p:ext uri="{BB962C8B-B14F-4D97-AF65-F5344CB8AC3E}">
        <p14:creationId xmlns:p14="http://schemas.microsoft.com/office/powerpoint/2010/main" val="179635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10</a:t>
            </a:fld>
            <a:endParaRPr lang="en-US"/>
          </a:p>
        </p:txBody>
      </p:sp>
    </p:spTree>
    <p:extLst>
      <p:ext uri="{BB962C8B-B14F-4D97-AF65-F5344CB8AC3E}">
        <p14:creationId xmlns:p14="http://schemas.microsoft.com/office/powerpoint/2010/main" val="40780050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122</a:t>
            </a:fld>
            <a:endParaRPr lang="en-US"/>
          </a:p>
        </p:txBody>
      </p:sp>
    </p:spTree>
    <p:extLst>
      <p:ext uri="{BB962C8B-B14F-4D97-AF65-F5344CB8AC3E}">
        <p14:creationId xmlns:p14="http://schemas.microsoft.com/office/powerpoint/2010/main" val="3874400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124</a:t>
            </a:fld>
            <a:endParaRPr lang="en-US"/>
          </a:p>
        </p:txBody>
      </p:sp>
    </p:spTree>
    <p:extLst>
      <p:ext uri="{BB962C8B-B14F-4D97-AF65-F5344CB8AC3E}">
        <p14:creationId xmlns:p14="http://schemas.microsoft.com/office/powerpoint/2010/main" val="3740983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79157-2B97-4C4E-A766-F4866CEA83E0}" type="slidenum">
              <a:rPr lang="en-US" smtClean="0"/>
              <a:t>12</a:t>
            </a:fld>
            <a:endParaRPr lang="en-US"/>
          </a:p>
        </p:txBody>
      </p:sp>
    </p:spTree>
    <p:extLst>
      <p:ext uri="{BB962C8B-B14F-4D97-AF65-F5344CB8AC3E}">
        <p14:creationId xmlns:p14="http://schemas.microsoft.com/office/powerpoint/2010/main" val="626630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35000" y="2984504"/>
            <a:ext cx="7620000" cy="461528"/>
          </a:xfrm>
          <a:prstGeom prst="rect">
            <a:avLst/>
          </a:prstGeom>
        </p:spPr>
        <p:txBody>
          <a:bodyPr lIns="91302" tIns="45652" rIns="91302" bIns="45652">
            <a:spAutoFit/>
          </a:bodyPr>
          <a:lstStyle>
            <a:lvl1pPr marL="0" indent="0" algn="l">
              <a:spcBef>
                <a:spcPts val="0"/>
              </a:spcBef>
              <a:buNone/>
              <a:defRPr sz="2400" b="1">
                <a:solidFill>
                  <a:schemeClr val="tx1"/>
                </a:solidFill>
                <a:latin typeface="+mn-lt"/>
              </a:defRPr>
            </a:lvl1pPr>
            <a:lvl2pPr marL="456479" indent="0" algn="ctr">
              <a:buNone/>
              <a:defRPr>
                <a:solidFill>
                  <a:schemeClr val="tx1">
                    <a:tint val="75000"/>
                  </a:schemeClr>
                </a:solidFill>
              </a:defRPr>
            </a:lvl2pPr>
            <a:lvl3pPr marL="912972" indent="0" algn="ctr">
              <a:buNone/>
              <a:defRPr>
                <a:solidFill>
                  <a:schemeClr val="tx1">
                    <a:tint val="75000"/>
                  </a:schemeClr>
                </a:solidFill>
              </a:defRPr>
            </a:lvl3pPr>
            <a:lvl4pPr marL="1369468" indent="0" algn="ctr">
              <a:buNone/>
              <a:defRPr>
                <a:solidFill>
                  <a:schemeClr val="tx1">
                    <a:tint val="75000"/>
                  </a:schemeClr>
                </a:solidFill>
              </a:defRPr>
            </a:lvl4pPr>
            <a:lvl5pPr marL="1825953" indent="0" algn="ctr">
              <a:buNone/>
              <a:defRPr>
                <a:solidFill>
                  <a:schemeClr val="tx1">
                    <a:tint val="75000"/>
                  </a:schemeClr>
                </a:solidFill>
              </a:defRPr>
            </a:lvl5pPr>
            <a:lvl6pPr marL="2282438" indent="0" algn="ctr">
              <a:buNone/>
              <a:defRPr>
                <a:solidFill>
                  <a:schemeClr val="tx1">
                    <a:tint val="75000"/>
                  </a:schemeClr>
                </a:solidFill>
              </a:defRPr>
            </a:lvl6pPr>
            <a:lvl7pPr marL="2738930" indent="0" algn="ctr">
              <a:buNone/>
              <a:defRPr>
                <a:solidFill>
                  <a:schemeClr val="tx1">
                    <a:tint val="75000"/>
                  </a:schemeClr>
                </a:solidFill>
              </a:defRPr>
            </a:lvl7pPr>
            <a:lvl8pPr marL="3195413" indent="0" algn="ctr">
              <a:buNone/>
              <a:defRPr>
                <a:solidFill>
                  <a:schemeClr val="tx1">
                    <a:tint val="75000"/>
                  </a:schemeClr>
                </a:solidFill>
              </a:defRPr>
            </a:lvl8pPr>
            <a:lvl9pPr marL="3651903" indent="0" algn="ctr">
              <a:buNone/>
              <a:defRPr>
                <a:solidFill>
                  <a:schemeClr val="tx1">
                    <a:tint val="75000"/>
                  </a:schemeClr>
                </a:solidFill>
              </a:defRPr>
            </a:lvl9pPr>
          </a:lstStyle>
          <a:p>
            <a:r>
              <a:rPr lang="en-US" dirty="0"/>
              <a:t>Subtitle</a:t>
            </a:r>
          </a:p>
        </p:txBody>
      </p:sp>
      <p:pic>
        <p:nvPicPr>
          <p:cNvPr id="12" name="Picture 11" descr="EPIC-red-bar_20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9144000" cy="178595"/>
          </a:xfrm>
          <a:prstGeom prst="rect">
            <a:avLst/>
          </a:prstGeom>
        </p:spPr>
      </p:pic>
      <p:sp>
        <p:nvSpPr>
          <p:cNvPr id="19" name="Shape 4"/>
          <p:cNvSpPr/>
          <p:nvPr/>
        </p:nvSpPr>
        <p:spPr>
          <a:xfrm>
            <a:off x="726805" y="4445000"/>
            <a:ext cx="7620000" cy="0"/>
          </a:xfrm>
          <a:prstGeom prst="line">
            <a:avLst/>
          </a:prstGeom>
          <a:ln w="3175" cmpd="sng">
            <a:solidFill>
              <a:srgbClr val="000000"/>
            </a:solidFill>
            <a:miter lim="400000"/>
          </a:ln>
          <a:effectLst/>
        </p:spPr>
        <p:txBody>
          <a:bodyPr lIns="91303" tIns="45652" rIns="91303" bIns="45652"/>
          <a:lstStyle/>
          <a:p>
            <a:pPr defTabSz="456479">
              <a:defRPr sz="1200">
                <a:latin typeface="+mn-lt"/>
                <a:ea typeface="+mn-ea"/>
                <a:cs typeface="+mn-cs"/>
                <a:sym typeface="Helvetica"/>
              </a:defRPr>
            </a:pPr>
            <a:endParaRPr sz="1200">
              <a:solidFill>
                <a:srgbClr val="268097"/>
              </a:solidFill>
              <a:sym typeface="Helvetica"/>
            </a:endParaRPr>
          </a:p>
        </p:txBody>
      </p:sp>
      <p:sp>
        <p:nvSpPr>
          <p:cNvPr id="17" name="Text Placeholder 16"/>
          <p:cNvSpPr>
            <a:spLocks noGrp="1"/>
          </p:cNvSpPr>
          <p:nvPr>
            <p:ph type="body" sz="quarter" idx="13" hasCustomPrompt="1"/>
          </p:nvPr>
        </p:nvSpPr>
        <p:spPr>
          <a:xfrm>
            <a:off x="635002" y="4572000"/>
            <a:ext cx="4445000" cy="381000"/>
          </a:xfrm>
          <a:prstGeom prst="rect">
            <a:avLst/>
          </a:prstGeom>
        </p:spPr>
        <p:txBody>
          <a:bodyPr lIns="91302" tIns="45652" rIns="91302" bIns="45652">
            <a:noAutofit/>
          </a:bodyPr>
          <a:lstStyle>
            <a:lvl1pPr marL="0" indent="0">
              <a:spcBef>
                <a:spcPts val="0"/>
              </a:spcBef>
              <a:spcAft>
                <a:spcPts val="900"/>
              </a:spcAft>
              <a:buFontTx/>
              <a:buNone/>
              <a:defRPr sz="1600">
                <a:solidFill>
                  <a:schemeClr val="tx2"/>
                </a:solidFill>
                <a:latin typeface="+mj-lt"/>
              </a:defRPr>
            </a:lvl1pPr>
            <a:lvl2pPr marL="0" indent="0">
              <a:spcBef>
                <a:spcPts val="0"/>
              </a:spcBef>
              <a:buFontTx/>
              <a:buNone/>
              <a:defRPr sz="1300" b="1" i="0" baseline="0">
                <a:solidFill>
                  <a:schemeClr val="bg1"/>
                </a:solidFill>
              </a:defRPr>
            </a:lvl2pPr>
            <a:lvl3pPr marL="0" indent="0">
              <a:buFontTx/>
              <a:buNone/>
              <a:defRPr sz="1800">
                <a:solidFill>
                  <a:schemeClr val="accent3"/>
                </a:solidFill>
              </a:defRPr>
            </a:lvl3pPr>
            <a:lvl4pPr marL="0" indent="0">
              <a:buFontTx/>
              <a:buNone/>
              <a:defRPr sz="1800">
                <a:solidFill>
                  <a:schemeClr val="accent3"/>
                </a:solidFill>
              </a:defRPr>
            </a:lvl4pPr>
            <a:lvl5pPr marL="0" indent="0">
              <a:buFontTx/>
              <a:buNone/>
              <a:defRPr sz="1800">
                <a:solidFill>
                  <a:schemeClr val="accent3"/>
                </a:solidFill>
              </a:defRPr>
            </a:lvl5pPr>
          </a:lstStyle>
          <a:p>
            <a:pPr lvl="0"/>
            <a:r>
              <a:rPr lang="en-US" dirty="0"/>
              <a:t>Presenter’s Name</a:t>
            </a:r>
          </a:p>
        </p:txBody>
      </p:sp>
      <p:grpSp>
        <p:nvGrpSpPr>
          <p:cNvPr id="39" name="Group 38"/>
          <p:cNvGrpSpPr/>
          <p:nvPr/>
        </p:nvGrpSpPr>
        <p:grpSpPr>
          <a:xfrm>
            <a:off x="733076" y="1460500"/>
            <a:ext cx="1772655" cy="0"/>
            <a:chOff x="682624" y="1650998"/>
            <a:chExt cx="1772655" cy="0"/>
          </a:xfrm>
        </p:grpSpPr>
        <p:cxnSp>
          <p:nvCxnSpPr>
            <p:cNvPr id="40" name="Straight Connector 39"/>
            <p:cNvCxnSpPr/>
            <p:nvPr/>
          </p:nvCxnSpPr>
          <p:spPr>
            <a:xfrm>
              <a:off x="924929" y="1650998"/>
              <a:ext cx="153035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2624" y="1650998"/>
              <a:ext cx="17780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grpSp>
      <p:pic>
        <p:nvPicPr>
          <p:cNvPr id="13" name="Picture 12" descr="EPIC Logo 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342215"/>
            <a:ext cx="3894137" cy="417729"/>
          </a:xfrm>
          <a:prstGeom prst="rect">
            <a:avLst/>
          </a:prstGeom>
        </p:spPr>
      </p:pic>
      <p:sp>
        <p:nvSpPr>
          <p:cNvPr id="2" name="Footer Placeholder 1"/>
          <p:cNvSpPr>
            <a:spLocks noGrp="1"/>
          </p:cNvSpPr>
          <p:nvPr>
            <p:ph type="ftr" sz="quarter" idx="14"/>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6" name="Title 5"/>
          <p:cNvSpPr>
            <a:spLocks noGrp="1"/>
          </p:cNvSpPr>
          <p:nvPr>
            <p:ph type="title" hasCustomPrompt="1"/>
          </p:nvPr>
        </p:nvSpPr>
        <p:spPr>
          <a:xfrm>
            <a:off x="635000" y="2115088"/>
            <a:ext cx="7620000" cy="615416"/>
          </a:xfrm>
        </p:spPr>
        <p:txBody>
          <a:bodyPr anchor="b" anchorCtr="0"/>
          <a:lstStyle>
            <a:lvl1pPr>
              <a:defRPr sz="3400" cap="all">
                <a:solidFill>
                  <a:schemeClr val="tx2"/>
                </a:solidFill>
              </a:defRPr>
            </a:lvl1pPr>
          </a:lstStyle>
          <a:p>
            <a:r>
              <a:rPr lang="en-US" dirty="0"/>
              <a:t>Presentation Title</a:t>
            </a:r>
          </a:p>
        </p:txBody>
      </p:sp>
      <p:sp>
        <p:nvSpPr>
          <p:cNvPr id="16" name="Text Placeholder 16"/>
          <p:cNvSpPr>
            <a:spLocks noGrp="1"/>
          </p:cNvSpPr>
          <p:nvPr>
            <p:ph type="body" sz="quarter" idx="16" hasCustomPrompt="1"/>
          </p:nvPr>
        </p:nvSpPr>
        <p:spPr>
          <a:xfrm>
            <a:off x="635002" y="4953003"/>
            <a:ext cx="4445000" cy="307639"/>
          </a:xfrm>
          <a:prstGeom prst="rect">
            <a:avLst/>
          </a:prstGeom>
        </p:spPr>
        <p:txBody>
          <a:bodyPr lIns="91302" tIns="45652" rIns="91302" bIns="45652">
            <a:spAutoFit/>
          </a:bodyPr>
          <a:lstStyle>
            <a:lvl1pPr marL="0" indent="0">
              <a:spcBef>
                <a:spcPts val="0"/>
              </a:spcBef>
              <a:spcAft>
                <a:spcPts val="900"/>
              </a:spcAft>
              <a:buFontTx/>
              <a:buNone/>
              <a:defRPr sz="1400" b="1" baseline="0">
                <a:solidFill>
                  <a:srgbClr val="000000"/>
                </a:solidFill>
                <a:latin typeface="+mn-lt"/>
              </a:defRPr>
            </a:lvl1pPr>
            <a:lvl2pPr marL="0" indent="0">
              <a:spcBef>
                <a:spcPts val="0"/>
              </a:spcBef>
              <a:buFontTx/>
              <a:buNone/>
              <a:defRPr sz="1300" b="1" i="0" baseline="0">
                <a:solidFill>
                  <a:schemeClr val="bg1"/>
                </a:solidFill>
              </a:defRPr>
            </a:lvl2pPr>
            <a:lvl3pPr marL="0" indent="0">
              <a:buFontTx/>
              <a:buNone/>
              <a:defRPr sz="1800">
                <a:solidFill>
                  <a:schemeClr val="accent3"/>
                </a:solidFill>
              </a:defRPr>
            </a:lvl3pPr>
            <a:lvl4pPr marL="0" indent="0">
              <a:buFontTx/>
              <a:buNone/>
              <a:defRPr sz="1800">
                <a:solidFill>
                  <a:schemeClr val="accent3"/>
                </a:solidFill>
              </a:defRPr>
            </a:lvl4pPr>
            <a:lvl5pPr marL="0" indent="0">
              <a:buFontTx/>
              <a:buNone/>
              <a:defRPr sz="1800">
                <a:solidFill>
                  <a:schemeClr val="accent3"/>
                </a:solidFill>
              </a:defRPr>
            </a:lvl5pPr>
          </a:lstStyle>
          <a:p>
            <a:pPr lvl="0"/>
            <a:r>
              <a:rPr lang="en-US" dirty="0"/>
              <a:t>Presenter’s Title, Department</a:t>
            </a:r>
          </a:p>
        </p:txBody>
      </p:sp>
    </p:spTree>
    <p:extLst>
      <p:ext uri="{BB962C8B-B14F-4D97-AF65-F5344CB8AC3E}">
        <p14:creationId xmlns:p14="http://schemas.microsoft.com/office/powerpoint/2010/main" val="3024208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Text - no white">
    <p:bg>
      <p:bgPr>
        <a:solidFill>
          <a:srgbClr val="CCCCCC"/>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144000" cy="6858000"/>
          </a:xfrm>
          <a:prstGeom prst="rect">
            <a:avLst/>
          </a:prstGeom>
        </p:spPr>
        <p:txBody>
          <a:bodyPr vert="horz"/>
          <a:lstStyle>
            <a:lvl1pPr>
              <a:defRPr>
                <a:solidFill>
                  <a:schemeClr val="bg2">
                    <a:lumMod val="50000"/>
                  </a:schemeClr>
                </a:solidFill>
              </a:defRPr>
            </a:lvl1pPr>
          </a:lstStyle>
          <a:p>
            <a:r>
              <a:rPr lang="en-US"/>
              <a:t>Click icon to add picture</a:t>
            </a:r>
            <a:endParaRPr lang="en-US" dirty="0"/>
          </a:p>
        </p:txBody>
      </p:sp>
      <p:sp>
        <p:nvSpPr>
          <p:cNvPr id="4" name="Text Placeholder 3"/>
          <p:cNvSpPr>
            <a:spLocks noGrp="1"/>
          </p:cNvSpPr>
          <p:nvPr>
            <p:ph type="body" sz="half" idx="2"/>
          </p:nvPr>
        </p:nvSpPr>
        <p:spPr>
          <a:xfrm>
            <a:off x="0" y="4191036"/>
            <a:ext cx="9144000" cy="474241"/>
          </a:xfrm>
          <a:prstGeom prst="rect">
            <a:avLst/>
          </a:prstGeom>
          <a:noFill/>
        </p:spPr>
        <p:txBody>
          <a:bodyPr lIns="1268115" tIns="38042" rIns="2219204" bIns="126813">
            <a:spAutoFit/>
          </a:bodyPr>
          <a:lstStyle>
            <a:lvl1pPr marL="0" indent="0">
              <a:buNone/>
              <a:defRPr sz="2000" b="1">
                <a:solidFill>
                  <a:srgbClr val="FFFFFF"/>
                </a:solidFill>
                <a:latin typeface="+mn-lt"/>
              </a:defRPr>
            </a:lvl1pPr>
            <a:lvl2pPr marL="456479" indent="0">
              <a:buNone/>
              <a:defRPr sz="1200"/>
            </a:lvl2pPr>
            <a:lvl3pPr marL="912972" indent="0">
              <a:buNone/>
              <a:defRPr sz="1000"/>
            </a:lvl3pPr>
            <a:lvl4pPr marL="1369468" indent="0">
              <a:buNone/>
              <a:defRPr sz="900"/>
            </a:lvl4pPr>
            <a:lvl5pPr marL="1825953" indent="0">
              <a:buNone/>
              <a:defRPr sz="900"/>
            </a:lvl5pPr>
            <a:lvl6pPr marL="2282438" indent="0">
              <a:buNone/>
              <a:defRPr sz="900"/>
            </a:lvl6pPr>
            <a:lvl7pPr marL="2738930" indent="0">
              <a:buNone/>
              <a:defRPr sz="900"/>
            </a:lvl7pPr>
            <a:lvl8pPr marL="3195413" indent="0">
              <a:buNone/>
              <a:defRPr sz="900"/>
            </a:lvl8pPr>
            <a:lvl9pPr marL="3651903" indent="0">
              <a:buNone/>
              <a:defRPr sz="900"/>
            </a:lvl9pPr>
          </a:lstStyle>
          <a:p>
            <a:pPr lvl="0"/>
            <a:r>
              <a:rPr lang="en-US"/>
              <a:t>Edit Master text styles</a:t>
            </a:r>
          </a:p>
        </p:txBody>
      </p:sp>
      <p:sp>
        <p:nvSpPr>
          <p:cNvPr id="5" name="Title 1"/>
          <p:cNvSpPr>
            <a:spLocks noGrp="1"/>
          </p:cNvSpPr>
          <p:nvPr>
            <p:ph type="title"/>
          </p:nvPr>
        </p:nvSpPr>
        <p:spPr>
          <a:xfrm>
            <a:off x="0" y="3780265"/>
            <a:ext cx="9144000" cy="474241"/>
          </a:xfrm>
          <a:prstGeom prst="rect">
            <a:avLst/>
          </a:prstGeom>
          <a:noFill/>
        </p:spPr>
        <p:txBody>
          <a:bodyPr lIns="1268115" tIns="126813" rIns="2219204" bIns="38042" anchor="b">
            <a:spAutoFit/>
          </a:bodyPr>
          <a:lstStyle>
            <a:lvl1pPr>
              <a:defRPr sz="2000">
                <a:solidFill>
                  <a:srgbClr val="FFFFFF"/>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899006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Header - Gray">
    <p:spTree>
      <p:nvGrpSpPr>
        <p:cNvPr id="1" name=""/>
        <p:cNvGrpSpPr/>
        <p:nvPr/>
      </p:nvGrpSpPr>
      <p:grpSpPr>
        <a:xfrm>
          <a:off x="0" y="0"/>
          <a:ext cx="0" cy="0"/>
          <a:chOff x="0" y="0"/>
          <a:chExt cx="0" cy="0"/>
        </a:xfrm>
      </p:grpSpPr>
      <p:pic>
        <p:nvPicPr>
          <p:cNvPr id="15" name="Picture 14" descr="EPIC-Lines-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6" y="-25400"/>
            <a:ext cx="9211732" cy="6908800"/>
          </a:xfrm>
          <a:prstGeom prst="rect">
            <a:avLst/>
          </a:prstGeom>
        </p:spPr>
      </p:pic>
      <p:sp>
        <p:nvSpPr>
          <p:cNvPr id="2" name="Title 1"/>
          <p:cNvSpPr>
            <a:spLocks noGrp="1"/>
          </p:cNvSpPr>
          <p:nvPr>
            <p:ph type="title"/>
          </p:nvPr>
        </p:nvSpPr>
        <p:spPr>
          <a:xfrm>
            <a:off x="635000" y="1905006"/>
            <a:ext cx="7620000" cy="646193"/>
          </a:xfrm>
          <a:prstGeom prst="rect">
            <a:avLst/>
          </a:prstGeom>
        </p:spPr>
        <p:txBody>
          <a:bodyPr anchor="t"/>
          <a:lstStyle>
            <a:lvl1pPr algn="l">
              <a:defRPr sz="3600" b="1" cap="none">
                <a:solidFill>
                  <a:schemeClr val="bg2"/>
                </a:solidFill>
              </a:defRPr>
            </a:lvl1pPr>
          </a:lstStyle>
          <a:p>
            <a:r>
              <a:rPr lang="en-US"/>
              <a:t>Click to edit Master title style</a:t>
            </a:r>
            <a:endParaRPr lang="en-US" dirty="0"/>
          </a:p>
        </p:txBody>
      </p:sp>
      <p:sp>
        <p:nvSpPr>
          <p:cNvPr id="14" name="Text Placeholder 13"/>
          <p:cNvSpPr>
            <a:spLocks noGrp="1"/>
          </p:cNvSpPr>
          <p:nvPr>
            <p:ph type="body" sz="quarter" idx="10" hasCustomPrompt="1"/>
          </p:nvPr>
        </p:nvSpPr>
        <p:spPr>
          <a:xfrm>
            <a:off x="635002" y="317501"/>
            <a:ext cx="1587500" cy="379413"/>
          </a:xfrm>
          <a:prstGeom prst="rect">
            <a:avLst/>
          </a:prstGeom>
        </p:spPr>
        <p:txBody>
          <a:bodyPr vert="horz"/>
          <a:lstStyle>
            <a:lvl1pPr marL="0" indent="0">
              <a:buFontTx/>
              <a:buNone/>
              <a:defRPr sz="1200" b="1" i="0" baseline="0">
                <a:solidFill>
                  <a:schemeClr val="accent1"/>
                </a:solidFill>
                <a:latin typeface="Georgia"/>
                <a:cs typeface="Georgia"/>
              </a:defRPr>
            </a:lvl1pPr>
          </a:lstStyle>
          <a:p>
            <a:pPr lvl="0"/>
            <a:r>
              <a:rPr lang="en-US" dirty="0"/>
              <a:t>Section #</a:t>
            </a:r>
          </a:p>
        </p:txBody>
      </p:sp>
      <p:grpSp>
        <p:nvGrpSpPr>
          <p:cNvPr id="27" name="Group 26"/>
          <p:cNvGrpSpPr/>
          <p:nvPr/>
        </p:nvGrpSpPr>
        <p:grpSpPr>
          <a:xfrm>
            <a:off x="733076" y="1460500"/>
            <a:ext cx="1772655" cy="0"/>
            <a:chOff x="682624" y="1650998"/>
            <a:chExt cx="1772655" cy="0"/>
          </a:xfrm>
        </p:grpSpPr>
        <p:cxnSp>
          <p:nvCxnSpPr>
            <p:cNvPr id="28" name="Straight Connector 27"/>
            <p:cNvCxnSpPr/>
            <p:nvPr/>
          </p:nvCxnSpPr>
          <p:spPr>
            <a:xfrm>
              <a:off x="924929" y="1650998"/>
              <a:ext cx="1530350" cy="0"/>
            </a:xfrm>
            <a:prstGeom prst="line">
              <a:avLst/>
            </a:prstGeom>
            <a:ln w="44450">
              <a:solidFill>
                <a:schemeClr val="accent1"/>
              </a:solidFill>
              <a:roun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82624" y="1650998"/>
              <a:ext cx="177800" cy="0"/>
            </a:xfrm>
            <a:prstGeom prst="line">
              <a:avLst/>
            </a:prstGeom>
            <a:ln w="44450">
              <a:solidFill>
                <a:schemeClr val="accent1"/>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23807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ection Header - Red">
    <p:spTree>
      <p:nvGrpSpPr>
        <p:cNvPr id="1" name=""/>
        <p:cNvGrpSpPr/>
        <p:nvPr/>
      </p:nvGrpSpPr>
      <p:grpSpPr>
        <a:xfrm>
          <a:off x="0" y="0"/>
          <a:ext cx="0" cy="0"/>
          <a:chOff x="0" y="0"/>
          <a:chExt cx="0" cy="0"/>
        </a:xfrm>
      </p:grpSpPr>
      <p:pic>
        <p:nvPicPr>
          <p:cNvPr id="8" name="Picture 7" descr="EPIC-Lines-new-r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6" y="-25400"/>
            <a:ext cx="9211732" cy="6908800"/>
          </a:xfrm>
          <a:prstGeom prst="rect">
            <a:avLst/>
          </a:prstGeom>
        </p:spPr>
      </p:pic>
      <p:sp>
        <p:nvSpPr>
          <p:cNvPr id="2" name="Title 1"/>
          <p:cNvSpPr>
            <a:spLocks noGrp="1"/>
          </p:cNvSpPr>
          <p:nvPr>
            <p:ph type="title"/>
          </p:nvPr>
        </p:nvSpPr>
        <p:spPr>
          <a:xfrm>
            <a:off x="635000" y="1905006"/>
            <a:ext cx="7620000" cy="646193"/>
          </a:xfrm>
          <a:prstGeom prst="rect">
            <a:avLst/>
          </a:prstGeom>
        </p:spPr>
        <p:txBody>
          <a:bodyPr anchor="t"/>
          <a:lstStyle>
            <a:lvl1pPr algn="l">
              <a:defRPr sz="3600" b="1" cap="none">
                <a:solidFill>
                  <a:schemeClr val="bg2"/>
                </a:solidFill>
              </a:defRPr>
            </a:lvl1pPr>
          </a:lstStyle>
          <a:p>
            <a:r>
              <a:rPr lang="en-US"/>
              <a:t>Click to edit Master title style</a:t>
            </a:r>
            <a:endParaRPr lang="en-US" dirty="0"/>
          </a:p>
        </p:txBody>
      </p:sp>
      <p:sp>
        <p:nvSpPr>
          <p:cNvPr id="14" name="Text Placeholder 13"/>
          <p:cNvSpPr>
            <a:spLocks noGrp="1"/>
          </p:cNvSpPr>
          <p:nvPr>
            <p:ph type="body" sz="quarter" idx="10" hasCustomPrompt="1"/>
          </p:nvPr>
        </p:nvSpPr>
        <p:spPr>
          <a:xfrm>
            <a:off x="635002" y="317501"/>
            <a:ext cx="1587500" cy="379413"/>
          </a:xfrm>
          <a:prstGeom prst="rect">
            <a:avLst/>
          </a:prstGeom>
        </p:spPr>
        <p:txBody>
          <a:bodyPr vert="horz"/>
          <a:lstStyle>
            <a:lvl1pPr marL="0" indent="0">
              <a:buFontTx/>
              <a:buNone/>
              <a:defRPr sz="1200" b="1" i="0" baseline="0">
                <a:solidFill>
                  <a:schemeClr val="accent2"/>
                </a:solidFill>
                <a:latin typeface="Georgia"/>
                <a:cs typeface="Georgia"/>
              </a:defRPr>
            </a:lvl1pPr>
          </a:lstStyle>
          <a:p>
            <a:pPr lvl="0"/>
            <a:r>
              <a:rPr lang="en-US" dirty="0"/>
              <a:t>Section #</a:t>
            </a:r>
          </a:p>
        </p:txBody>
      </p:sp>
      <p:grpSp>
        <p:nvGrpSpPr>
          <p:cNvPr id="27" name="Group 26"/>
          <p:cNvGrpSpPr/>
          <p:nvPr/>
        </p:nvGrpSpPr>
        <p:grpSpPr>
          <a:xfrm>
            <a:off x="733076" y="1460500"/>
            <a:ext cx="1772655" cy="0"/>
            <a:chOff x="682624" y="1650998"/>
            <a:chExt cx="1772655" cy="0"/>
          </a:xfrm>
        </p:grpSpPr>
        <p:cxnSp>
          <p:nvCxnSpPr>
            <p:cNvPr id="28" name="Straight Connector 27"/>
            <p:cNvCxnSpPr/>
            <p:nvPr/>
          </p:nvCxnSpPr>
          <p:spPr>
            <a:xfrm>
              <a:off x="924929" y="1650998"/>
              <a:ext cx="1530350" cy="0"/>
            </a:xfrm>
            <a:prstGeom prst="line">
              <a:avLst/>
            </a:prstGeom>
            <a:ln w="44450">
              <a:solidFill>
                <a:schemeClr val="accent2"/>
              </a:solidFill>
              <a:roun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82624" y="1650998"/>
              <a:ext cx="177800" cy="0"/>
            </a:xfrm>
            <a:prstGeom prst="line">
              <a:avLst/>
            </a:prstGeom>
            <a:ln w="44450">
              <a:solidFill>
                <a:schemeClr val="accent2"/>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3508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10" name="Content Placeholder 9"/>
          <p:cNvSpPr>
            <a:spLocks noGrp="1"/>
          </p:cNvSpPr>
          <p:nvPr>
            <p:ph sz="quarter" idx="12"/>
          </p:nvPr>
        </p:nvSpPr>
        <p:spPr>
          <a:xfrm>
            <a:off x="635000" y="2222501"/>
            <a:ext cx="7620000" cy="4127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49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6" name="Chart Placeholder 5"/>
          <p:cNvSpPr>
            <a:spLocks noGrp="1"/>
          </p:cNvSpPr>
          <p:nvPr>
            <p:ph type="chart" sz="quarter" idx="12"/>
          </p:nvPr>
        </p:nvSpPr>
        <p:spPr>
          <a:xfrm>
            <a:off x="635000" y="2794001"/>
            <a:ext cx="4953000" cy="3492500"/>
          </a:xfrm>
        </p:spPr>
        <p:txBody>
          <a:bodyPr/>
          <a:lstStyle>
            <a:lvl1pPr>
              <a:defRPr>
                <a:solidFill>
                  <a:schemeClr val="bg2">
                    <a:lumMod val="50000"/>
                  </a:schemeClr>
                </a:solidFill>
                <a:latin typeface="+mn-lt"/>
              </a:defRPr>
            </a:lvl1pPr>
          </a:lstStyle>
          <a:p>
            <a:r>
              <a:rPr lang="en-US"/>
              <a:t>Click icon to add chart</a:t>
            </a:r>
          </a:p>
        </p:txBody>
      </p:sp>
      <p:sp>
        <p:nvSpPr>
          <p:cNvPr id="7" name="Text Placeholder 13"/>
          <p:cNvSpPr>
            <a:spLocks noGrp="1"/>
          </p:cNvSpPr>
          <p:nvPr>
            <p:ph type="body" sz="quarter" idx="17"/>
          </p:nvPr>
        </p:nvSpPr>
        <p:spPr>
          <a:xfrm>
            <a:off x="5715001" y="2794001"/>
            <a:ext cx="2540000" cy="3492500"/>
          </a:xfrm>
          <a:prstGeom prst="rect">
            <a:avLst/>
          </a:prstGeom>
        </p:spPr>
        <p:txBody>
          <a:bodyPr/>
          <a:lstStyle>
            <a:lvl1pPr marL="120466" indent="-120466">
              <a:spcBef>
                <a:spcPts val="0"/>
              </a:spcBef>
              <a:spcAft>
                <a:spcPts val="800"/>
              </a:spcAft>
              <a:buClr>
                <a:schemeClr val="tx1"/>
              </a:buClr>
              <a:buSzPct val="90000"/>
              <a:buFont typeface="Lucida Grande"/>
              <a:buChar char="›"/>
              <a:defRPr sz="1200" baseline="0">
                <a:solidFill>
                  <a:schemeClr val="bg1"/>
                </a:solidFill>
                <a:latin typeface="+mn-lt"/>
              </a:defRPr>
            </a:lvl1pPr>
          </a:lstStyle>
          <a:p>
            <a:pPr lvl="0"/>
            <a:r>
              <a:rPr lang="en-US"/>
              <a:t>Edit Master text styles</a:t>
            </a:r>
          </a:p>
        </p:txBody>
      </p:sp>
      <p:sp>
        <p:nvSpPr>
          <p:cNvPr id="8" name="Text Placeholder 8"/>
          <p:cNvSpPr>
            <a:spLocks noGrp="1"/>
          </p:cNvSpPr>
          <p:nvPr>
            <p:ph type="body" sz="quarter" idx="14" hasCustomPrompt="1"/>
          </p:nvPr>
        </p:nvSpPr>
        <p:spPr>
          <a:xfrm>
            <a:off x="5839593" y="6413502"/>
            <a:ext cx="2413000" cy="215306"/>
          </a:xfrm>
          <a:prstGeom prst="rect">
            <a:avLst/>
          </a:prstGeom>
        </p:spPr>
        <p:txBody>
          <a:bodyPr lIns="45652" rIns="45652">
            <a:spAutoFit/>
          </a:bodyPr>
          <a:lstStyle>
            <a:lvl1pPr marL="0" indent="0">
              <a:spcBef>
                <a:spcPts val="0"/>
              </a:spcBef>
              <a:defRPr sz="800">
                <a:solidFill>
                  <a:schemeClr val="bg2">
                    <a:lumMod val="50000"/>
                  </a:schemeClr>
                </a:solidFill>
                <a:latin typeface="+mn-lt"/>
              </a:defRPr>
            </a:lvl1pPr>
          </a:lstStyle>
          <a:p>
            <a:pPr lvl="0"/>
            <a:r>
              <a:rPr lang="en-US" dirty="0"/>
              <a:t>Source</a:t>
            </a:r>
          </a:p>
        </p:txBody>
      </p:sp>
      <p:sp>
        <p:nvSpPr>
          <p:cNvPr id="10" name="Text Placeholder 9"/>
          <p:cNvSpPr>
            <a:spLocks noGrp="1"/>
          </p:cNvSpPr>
          <p:nvPr>
            <p:ph type="body" sz="quarter" idx="18" hasCustomPrompt="1"/>
          </p:nvPr>
        </p:nvSpPr>
        <p:spPr>
          <a:xfrm>
            <a:off x="635000" y="2222501"/>
            <a:ext cx="4953000" cy="444500"/>
          </a:xfrm>
        </p:spPr>
        <p:txBody>
          <a:bodyPr anchor="b" anchorCtr="0"/>
          <a:lstStyle>
            <a:lvl1pPr>
              <a:spcBef>
                <a:spcPts val="0"/>
              </a:spcBef>
              <a:defRPr sz="1500">
                <a:latin typeface="+mn-lt"/>
              </a:defRPr>
            </a:lvl1pPr>
          </a:lstStyle>
          <a:p>
            <a:pPr lvl="0"/>
            <a:r>
              <a:rPr lang="en-US" dirty="0"/>
              <a:t>Chart Title</a:t>
            </a:r>
          </a:p>
        </p:txBody>
      </p:sp>
      <p:cxnSp>
        <p:nvCxnSpPr>
          <p:cNvPr id="12" name="Straight Connector 11"/>
          <p:cNvCxnSpPr/>
          <p:nvPr/>
        </p:nvCxnSpPr>
        <p:spPr>
          <a:xfrm>
            <a:off x="733430" y="2714040"/>
            <a:ext cx="4854575" cy="0"/>
          </a:xfrm>
          <a:prstGeom prst="line">
            <a:avLst/>
          </a:prstGeom>
          <a:ln w="3175" cmpd="sng">
            <a:solidFill>
              <a:srgbClr val="15739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8039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de by Side -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8" name="Content Placeholder 7"/>
          <p:cNvSpPr>
            <a:spLocks noGrp="1"/>
          </p:cNvSpPr>
          <p:nvPr>
            <p:ph sz="quarter" idx="12"/>
          </p:nvPr>
        </p:nvSpPr>
        <p:spPr>
          <a:xfrm>
            <a:off x="635002" y="2222501"/>
            <a:ext cx="3683000" cy="4127500"/>
          </a:xfrm>
          <a:prstGeom prst="rect">
            <a:avLst/>
          </a:prstGeo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3"/>
          </p:nvPr>
        </p:nvSpPr>
        <p:spPr>
          <a:xfrm>
            <a:off x="4572001" y="2222501"/>
            <a:ext cx="3683000" cy="4127500"/>
          </a:xfrm>
          <a:prstGeom prst="rect">
            <a:avLst/>
          </a:prstGeo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22724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ide by Side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8" name="Content Placeholder 7"/>
          <p:cNvSpPr>
            <a:spLocks noGrp="1"/>
          </p:cNvSpPr>
          <p:nvPr>
            <p:ph sz="quarter" idx="12"/>
          </p:nvPr>
        </p:nvSpPr>
        <p:spPr>
          <a:xfrm>
            <a:off x="635002" y="2222501"/>
            <a:ext cx="3683000" cy="4127500"/>
          </a:xfrm>
          <a:prstGeom prst="rect">
            <a:avLst/>
          </a:prstGeom>
        </p:spPr>
        <p:txBody>
          <a:bodyPr/>
          <a:lstStyle>
            <a:lvl1pPr marL="0" indent="0">
              <a:buFontTx/>
              <a:buNone/>
              <a:defRPr sz="1400" b="1">
                <a:latin typeface="+mj-lt"/>
              </a:defRPr>
            </a:lvl1pPr>
            <a:lvl2pPr marL="0" indent="0">
              <a:buFontTx/>
              <a:buNone/>
              <a:defRPr sz="1200"/>
            </a:lvl2pPr>
            <a:lvl3pPr marL="0" indent="0">
              <a:buFontTx/>
              <a:buNone/>
              <a:defRPr sz="1000"/>
            </a:lvl3p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3"/>
          </p:nvPr>
        </p:nvSpPr>
        <p:spPr>
          <a:xfrm>
            <a:off x="4572001" y="2222501"/>
            <a:ext cx="3683000" cy="4127500"/>
          </a:xfrm>
          <a:prstGeom prst="rect">
            <a:avLst/>
          </a:prstGeom>
        </p:spPr>
        <p:txBody>
          <a:bodyPr/>
          <a:lstStyle>
            <a:lvl1pPr marL="0" indent="0">
              <a:buFontTx/>
              <a:buNone/>
              <a:defRPr sz="1400" b="1">
                <a:latin typeface="+mj-lt"/>
              </a:defRPr>
            </a:lvl1pPr>
            <a:lvl2pPr marL="0" indent="0">
              <a:buFontTx/>
              <a:buNone/>
              <a:defRPr sz="1200"/>
            </a:lvl2pPr>
            <a:lvl3pPr marL="0" indent="0">
              <a:buFontTx/>
              <a:buNone/>
              <a:defRPr sz="1000"/>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474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nk - Blue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pic>
        <p:nvPicPr>
          <p:cNvPr id="8" name="Picture 7" descr="EPIC-Lines-3-b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910828"/>
          </a:xfrm>
          <a:prstGeom prst="rect">
            <a:avLst/>
          </a:prstGeom>
        </p:spPr>
      </p:pic>
      <p:pic>
        <p:nvPicPr>
          <p:cNvPr id="9" name="Picture 8" descr="EPIC Logo 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1" y="279401"/>
            <a:ext cx="3367155" cy="383208"/>
          </a:xfrm>
          <a:prstGeom prst="rect">
            <a:avLst/>
          </a:prstGeom>
        </p:spPr>
      </p:pic>
      <p:grpSp>
        <p:nvGrpSpPr>
          <p:cNvPr id="10" name="Group 9"/>
          <p:cNvGrpSpPr/>
          <p:nvPr/>
        </p:nvGrpSpPr>
        <p:grpSpPr>
          <a:xfrm>
            <a:off x="733034" y="1460500"/>
            <a:ext cx="1772655" cy="0"/>
            <a:chOff x="682624" y="1650998"/>
            <a:chExt cx="1772655" cy="0"/>
          </a:xfrm>
        </p:grpSpPr>
        <p:cxnSp>
          <p:nvCxnSpPr>
            <p:cNvPr id="11" name="Straight Connector 10"/>
            <p:cNvCxnSpPr/>
            <p:nvPr/>
          </p:nvCxnSpPr>
          <p:spPr>
            <a:xfrm>
              <a:off x="924929" y="1650998"/>
              <a:ext cx="153035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2624" y="1650998"/>
              <a:ext cx="17780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66076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 Red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pic>
        <p:nvPicPr>
          <p:cNvPr id="8" name="Picture 7" descr="EPIC-Lines-3-b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910828"/>
          </a:xfrm>
          <a:prstGeom prst="rect">
            <a:avLst/>
          </a:prstGeom>
        </p:spPr>
      </p:pic>
      <p:pic>
        <p:nvPicPr>
          <p:cNvPr id="9" name="Picture 8" descr="EPIC Logo 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2" y="275788"/>
            <a:ext cx="3393660" cy="391551"/>
          </a:xfrm>
          <a:prstGeom prst="rect">
            <a:avLst/>
          </a:prstGeom>
        </p:spPr>
      </p:pic>
      <p:grpSp>
        <p:nvGrpSpPr>
          <p:cNvPr id="10" name="Group 9"/>
          <p:cNvGrpSpPr/>
          <p:nvPr/>
        </p:nvGrpSpPr>
        <p:grpSpPr>
          <a:xfrm>
            <a:off x="733034" y="1460500"/>
            <a:ext cx="1772655" cy="0"/>
            <a:chOff x="682624" y="1650998"/>
            <a:chExt cx="1772655" cy="0"/>
          </a:xfrm>
        </p:grpSpPr>
        <p:cxnSp>
          <p:nvCxnSpPr>
            <p:cNvPr id="11" name="Straight Connector 10"/>
            <p:cNvCxnSpPr/>
            <p:nvPr/>
          </p:nvCxnSpPr>
          <p:spPr>
            <a:xfrm>
              <a:off x="924929" y="1650998"/>
              <a:ext cx="153035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2624" y="1650998"/>
              <a:ext cx="17780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62732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Text Top">
    <p:bg>
      <p:bgPr>
        <a:solidFill>
          <a:srgbClr val="CCCCC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0" y="1498615"/>
            <a:ext cx="9144000" cy="558598"/>
          </a:xfrm>
          <a:prstGeom prst="rect">
            <a:avLst/>
          </a:prstGeom>
          <a:solidFill>
            <a:srgbClr val="FFFFFF">
              <a:alpha val="60000"/>
            </a:srgbClr>
          </a:solidFill>
        </p:spPr>
        <p:txBody>
          <a:bodyPr lIns="634055" tIns="38042" rIns="634055" bIns="317034">
            <a:spAutoFit/>
          </a:bodyPr>
          <a:lstStyle>
            <a:lvl1pPr marL="0" indent="0">
              <a:buNone/>
              <a:defRPr sz="1300">
                <a:solidFill>
                  <a:schemeClr val="bg1"/>
                </a:solidFill>
                <a:latin typeface="+mn-lt"/>
              </a:defRPr>
            </a:lvl1pPr>
            <a:lvl2pPr marL="456479" indent="0">
              <a:buNone/>
              <a:defRPr sz="1200"/>
            </a:lvl2pPr>
            <a:lvl3pPr marL="912972" indent="0">
              <a:buNone/>
              <a:defRPr sz="1000"/>
            </a:lvl3pPr>
            <a:lvl4pPr marL="1369468" indent="0">
              <a:buNone/>
              <a:defRPr sz="900"/>
            </a:lvl4pPr>
            <a:lvl5pPr marL="1825953" indent="0">
              <a:buNone/>
              <a:defRPr sz="900"/>
            </a:lvl5pPr>
            <a:lvl6pPr marL="2282438" indent="0">
              <a:buNone/>
              <a:defRPr sz="900"/>
            </a:lvl6pPr>
            <a:lvl7pPr marL="2738930" indent="0">
              <a:buNone/>
              <a:defRPr sz="900"/>
            </a:lvl7pPr>
            <a:lvl8pPr marL="3195413" indent="0">
              <a:buNone/>
              <a:defRPr sz="900"/>
            </a:lvl8pPr>
            <a:lvl9pPr marL="3651903" indent="0">
              <a:buNone/>
              <a:defRPr sz="900"/>
            </a:lvl9pPr>
          </a:lstStyle>
          <a:p>
            <a:pPr lvl="0"/>
            <a:r>
              <a:rPr lang="en-US"/>
              <a:t>Edit Master text styles</a:t>
            </a:r>
          </a:p>
        </p:txBody>
      </p:sp>
      <p:sp>
        <p:nvSpPr>
          <p:cNvPr id="5" name="Title 1"/>
          <p:cNvSpPr>
            <a:spLocks noGrp="1"/>
          </p:cNvSpPr>
          <p:nvPr>
            <p:ph type="title"/>
          </p:nvPr>
        </p:nvSpPr>
        <p:spPr>
          <a:xfrm>
            <a:off x="0" y="893823"/>
            <a:ext cx="9144000" cy="604765"/>
          </a:xfrm>
          <a:prstGeom prst="rect">
            <a:avLst/>
          </a:prstGeom>
          <a:solidFill>
            <a:srgbClr val="FFFFFF">
              <a:alpha val="60000"/>
            </a:srgbClr>
          </a:solidFill>
        </p:spPr>
        <p:txBody>
          <a:bodyPr lIns="634055" tIns="317034" rIns="634055" bIns="38042" anchor="b">
            <a:spAutoFit/>
          </a:bodyPr>
          <a:lstStyle>
            <a:lvl1pPr>
              <a:defRPr sz="1600">
                <a:latin typeface="+mj-lt"/>
              </a:defRPr>
            </a:lvl1pPr>
          </a:lstStyle>
          <a:p>
            <a:r>
              <a:rPr lang="en-US"/>
              <a:t>Click to edit Master title style</a:t>
            </a:r>
            <a:endParaRPr lang="en-US" dirty="0"/>
          </a:p>
        </p:txBody>
      </p:sp>
      <p:sp>
        <p:nvSpPr>
          <p:cNvPr id="6" name="Picture Placeholder 6"/>
          <p:cNvSpPr>
            <a:spLocks noGrp="1"/>
          </p:cNvSpPr>
          <p:nvPr>
            <p:ph type="pic" sz="quarter" idx="10"/>
          </p:nvPr>
        </p:nvSpPr>
        <p:spPr>
          <a:xfrm>
            <a:off x="0" y="0"/>
            <a:ext cx="9144000" cy="6858000"/>
          </a:xfrm>
          <a:prstGeom prst="rect">
            <a:avLst/>
          </a:prstGeom>
        </p:spPr>
        <p:txBody>
          <a:bodyPr vert="horz"/>
          <a:lstStyle>
            <a:lvl1pPr>
              <a:defRPr>
                <a:solidFill>
                  <a:schemeClr val="bg2">
                    <a:lumMod val="50000"/>
                  </a:schemeClr>
                </a:solidFill>
              </a:defRPr>
            </a:lvl1pPr>
          </a:lstStyle>
          <a:p>
            <a:r>
              <a:rPr lang="en-US"/>
              <a:t>Click icon to add picture</a:t>
            </a:r>
            <a:endParaRPr lang="en-US" dirty="0"/>
          </a:p>
        </p:txBody>
      </p:sp>
    </p:spTree>
    <p:extLst>
      <p:ext uri="{BB962C8B-B14F-4D97-AF65-F5344CB8AC3E}">
        <p14:creationId xmlns:p14="http://schemas.microsoft.com/office/powerpoint/2010/main" val="216454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Picture with Text Bottom">
    <p:bg>
      <p:bgPr>
        <a:solidFill>
          <a:srgbClr val="CCCCCC"/>
        </a:solidFill>
        <a:effectLst/>
      </p:bgPr>
    </p:bg>
    <p:spTree>
      <p:nvGrpSpPr>
        <p:cNvPr id="1" name=""/>
        <p:cNvGrpSpPr/>
        <p:nvPr/>
      </p:nvGrpSpPr>
      <p:grpSpPr>
        <a:xfrm>
          <a:off x="0" y="0"/>
          <a:ext cx="0" cy="0"/>
          <a:chOff x="0" y="0"/>
          <a:chExt cx="0" cy="0"/>
        </a:xfrm>
      </p:grpSpPr>
      <p:sp>
        <p:nvSpPr>
          <p:cNvPr id="11" name="Picture Placeholder 6"/>
          <p:cNvSpPr>
            <a:spLocks noGrp="1"/>
          </p:cNvSpPr>
          <p:nvPr>
            <p:ph type="pic" sz="quarter" idx="10"/>
          </p:nvPr>
        </p:nvSpPr>
        <p:spPr>
          <a:xfrm>
            <a:off x="0" y="0"/>
            <a:ext cx="9144000" cy="6858000"/>
          </a:xfrm>
          <a:prstGeom prst="rect">
            <a:avLst/>
          </a:prstGeom>
        </p:spPr>
        <p:txBody>
          <a:bodyPr vert="horz"/>
          <a:lstStyle>
            <a:lvl1pPr>
              <a:defRPr>
                <a:solidFill>
                  <a:schemeClr val="bg2">
                    <a:lumMod val="50000"/>
                  </a:schemeClr>
                </a:solidFill>
              </a:defRPr>
            </a:lvl1pPr>
          </a:lstStyle>
          <a:p>
            <a:r>
              <a:rPr lang="en-US"/>
              <a:t>Click icon to add picture</a:t>
            </a:r>
            <a:endParaRPr lang="en-US" dirty="0"/>
          </a:p>
        </p:txBody>
      </p:sp>
      <p:sp>
        <p:nvSpPr>
          <p:cNvPr id="4" name="Text Placeholder 3"/>
          <p:cNvSpPr>
            <a:spLocks noGrp="1"/>
          </p:cNvSpPr>
          <p:nvPr>
            <p:ph type="body" sz="half" idx="2"/>
          </p:nvPr>
        </p:nvSpPr>
        <p:spPr>
          <a:xfrm>
            <a:off x="0" y="5388079"/>
            <a:ext cx="9144000" cy="558598"/>
          </a:xfrm>
          <a:prstGeom prst="rect">
            <a:avLst/>
          </a:prstGeom>
          <a:solidFill>
            <a:srgbClr val="FFFFFF">
              <a:alpha val="60000"/>
            </a:srgbClr>
          </a:solidFill>
        </p:spPr>
        <p:txBody>
          <a:bodyPr lIns="634055" tIns="38042" rIns="634055" bIns="317034">
            <a:spAutoFit/>
          </a:bodyPr>
          <a:lstStyle>
            <a:lvl1pPr marL="0" indent="0">
              <a:buNone/>
              <a:defRPr sz="1300">
                <a:solidFill>
                  <a:schemeClr val="bg1"/>
                </a:solidFill>
                <a:latin typeface="+mn-lt"/>
              </a:defRPr>
            </a:lvl1pPr>
            <a:lvl2pPr marL="456479" indent="0">
              <a:buNone/>
              <a:defRPr sz="1200"/>
            </a:lvl2pPr>
            <a:lvl3pPr marL="912972" indent="0">
              <a:buNone/>
              <a:defRPr sz="1000"/>
            </a:lvl3pPr>
            <a:lvl4pPr marL="1369468" indent="0">
              <a:buNone/>
              <a:defRPr sz="900"/>
            </a:lvl4pPr>
            <a:lvl5pPr marL="1825953" indent="0">
              <a:buNone/>
              <a:defRPr sz="900"/>
            </a:lvl5pPr>
            <a:lvl6pPr marL="2282438" indent="0">
              <a:buNone/>
              <a:defRPr sz="900"/>
            </a:lvl6pPr>
            <a:lvl7pPr marL="2738930" indent="0">
              <a:buNone/>
              <a:defRPr sz="900"/>
            </a:lvl7pPr>
            <a:lvl8pPr marL="3195413" indent="0">
              <a:buNone/>
              <a:defRPr sz="900"/>
            </a:lvl8pPr>
            <a:lvl9pPr marL="3651903" indent="0">
              <a:buNone/>
              <a:defRPr sz="900"/>
            </a:lvl9pPr>
          </a:lstStyle>
          <a:p>
            <a:pPr lvl="0"/>
            <a:r>
              <a:rPr lang="en-US"/>
              <a:t>Edit Master text styles</a:t>
            </a:r>
          </a:p>
        </p:txBody>
      </p:sp>
      <p:sp>
        <p:nvSpPr>
          <p:cNvPr id="5" name="Title 1"/>
          <p:cNvSpPr>
            <a:spLocks noGrp="1"/>
          </p:cNvSpPr>
          <p:nvPr>
            <p:ph type="title"/>
          </p:nvPr>
        </p:nvSpPr>
        <p:spPr>
          <a:xfrm>
            <a:off x="0" y="4783288"/>
            <a:ext cx="9144000" cy="604765"/>
          </a:xfrm>
          <a:prstGeom prst="rect">
            <a:avLst/>
          </a:prstGeom>
          <a:solidFill>
            <a:srgbClr val="FFFFFF">
              <a:alpha val="60000"/>
            </a:srgbClr>
          </a:solidFill>
        </p:spPr>
        <p:txBody>
          <a:bodyPr lIns="634055" tIns="317034" rIns="634055" bIns="38042" anchor="b">
            <a:spAutoFit/>
          </a:bodyPr>
          <a:lstStyle>
            <a:lvl1pPr>
              <a:defRPr sz="16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692188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635000" y="1524000"/>
            <a:ext cx="7620000" cy="584638"/>
          </a:xfrm>
          <a:prstGeom prst="rect">
            <a:avLst/>
          </a:prstGeom>
        </p:spPr>
        <p:txBody>
          <a:bodyPr vert="horz" wrap="square" lIns="91302" tIns="45652" rIns="91302" bIns="45652" rtlCol="0" anchor="t" anchorCtr="0">
            <a:spAutoFit/>
          </a:bodyPr>
          <a:lstStyle/>
          <a:p>
            <a:r>
              <a:rPr lang="en-US"/>
              <a:t>Click to edit Master title style</a:t>
            </a:r>
            <a:endParaRPr lang="en-US" dirty="0"/>
          </a:p>
        </p:txBody>
      </p:sp>
      <p:pic>
        <p:nvPicPr>
          <p:cNvPr id="19" name="Picture 18" descr="EPIC-Lines-3-ba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1"/>
            <a:ext cx="9144000" cy="910828"/>
          </a:xfrm>
          <a:prstGeom prst="rect">
            <a:avLst/>
          </a:prstGeom>
        </p:spPr>
      </p:pic>
      <p:pic>
        <p:nvPicPr>
          <p:cNvPr id="32" name="Picture 31" descr="EPIC Logo RGB.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5001" y="295502"/>
            <a:ext cx="3102112" cy="319829"/>
          </a:xfrm>
          <a:prstGeom prst="rect">
            <a:avLst/>
          </a:prstGeom>
        </p:spPr>
      </p:pic>
      <p:grpSp>
        <p:nvGrpSpPr>
          <p:cNvPr id="33" name="Group 32"/>
          <p:cNvGrpSpPr/>
          <p:nvPr/>
        </p:nvGrpSpPr>
        <p:grpSpPr>
          <a:xfrm>
            <a:off x="733034" y="1460500"/>
            <a:ext cx="1772655" cy="0"/>
            <a:chOff x="682624" y="1650998"/>
            <a:chExt cx="1772655" cy="0"/>
          </a:xfrm>
        </p:grpSpPr>
        <p:cxnSp>
          <p:nvCxnSpPr>
            <p:cNvPr id="34" name="Straight Connector 33"/>
            <p:cNvCxnSpPr/>
            <p:nvPr/>
          </p:nvCxnSpPr>
          <p:spPr>
            <a:xfrm>
              <a:off x="924929" y="1650998"/>
              <a:ext cx="153035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82624" y="1650998"/>
              <a:ext cx="17780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3"/>
          </p:nvPr>
        </p:nvSpPr>
        <p:spPr>
          <a:xfrm>
            <a:off x="5359401" y="6413537"/>
            <a:ext cx="2895600" cy="365125"/>
          </a:xfrm>
          <a:prstGeom prst="rect">
            <a:avLst/>
          </a:prstGeom>
        </p:spPr>
        <p:txBody>
          <a:bodyPr vert="horz" lIns="91302" tIns="45652" rIns="91302" bIns="45652" rtlCol="0" anchor="ctr"/>
          <a:lstStyle>
            <a:lvl1pPr algn="r">
              <a:defRPr sz="1100">
                <a:solidFill>
                  <a:schemeClr val="bg2">
                    <a:lumMod val="50000"/>
                  </a:schemeClr>
                </a:solidFill>
              </a:defRPr>
            </a:lvl1pPr>
          </a:lstStyle>
          <a:p>
            <a:pPr defTabSz="456479"/>
            <a:endParaRPr lang="en-US" dirty="0">
              <a:solidFill>
                <a:srgbClr val="FFFFFF">
                  <a:lumMod val="50000"/>
                </a:srgbClr>
              </a:solidFill>
            </a:endParaRPr>
          </a:p>
        </p:txBody>
      </p:sp>
      <p:sp>
        <p:nvSpPr>
          <p:cNvPr id="5" name="Slide Number Placeholder 4"/>
          <p:cNvSpPr>
            <a:spLocks noGrp="1"/>
          </p:cNvSpPr>
          <p:nvPr>
            <p:ph type="sldNum" sz="quarter" idx="4"/>
          </p:nvPr>
        </p:nvSpPr>
        <p:spPr>
          <a:xfrm>
            <a:off x="635000" y="6413537"/>
            <a:ext cx="2133600" cy="365125"/>
          </a:xfrm>
          <a:prstGeom prst="rect">
            <a:avLst/>
          </a:prstGeom>
        </p:spPr>
        <p:txBody>
          <a:bodyPr vert="horz" lIns="91302" tIns="45652" rIns="91302" bIns="45652" rtlCol="0" anchor="ctr"/>
          <a:lstStyle>
            <a:lvl1pPr algn="l">
              <a:defRPr sz="1100">
                <a:solidFill>
                  <a:schemeClr val="tx1">
                    <a:tint val="75000"/>
                  </a:schemeClr>
                </a:solidFill>
              </a:defRPr>
            </a:lvl1pPr>
          </a:lstStyle>
          <a:p>
            <a:pPr defTabSz="456479"/>
            <a:fld id="{89CCB5FB-16D9-7C48-89F1-FBC82D9218F8}" type="slidenum">
              <a:rPr lang="en-US" smtClean="0">
                <a:solidFill>
                  <a:srgbClr val="268097">
                    <a:tint val="75000"/>
                  </a:srgbClr>
                </a:solidFill>
              </a:rPr>
              <a:pPr defTabSz="456479"/>
              <a:t>‹#›</a:t>
            </a:fld>
            <a:endParaRPr lang="en-US" dirty="0">
              <a:solidFill>
                <a:srgbClr val="268097">
                  <a:tint val="75000"/>
                </a:srgbClr>
              </a:solidFill>
            </a:endParaRPr>
          </a:p>
        </p:txBody>
      </p:sp>
      <p:sp>
        <p:nvSpPr>
          <p:cNvPr id="7" name="Text Placeholder 6"/>
          <p:cNvSpPr>
            <a:spLocks noGrp="1"/>
          </p:cNvSpPr>
          <p:nvPr>
            <p:ph type="body" idx="1"/>
          </p:nvPr>
        </p:nvSpPr>
        <p:spPr>
          <a:xfrm>
            <a:off x="635000" y="2222501"/>
            <a:ext cx="7620000" cy="4127500"/>
          </a:xfrm>
          <a:prstGeom prst="rect">
            <a:avLst/>
          </a:prstGeom>
        </p:spPr>
        <p:txBody>
          <a:bodyPr vert="horz" lIns="91302" tIns="45652" rIns="91302" bIns="45652"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66289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456479" rtl="0" eaLnBrk="1" latinLnBrk="0" hangingPunct="1">
        <a:spcBef>
          <a:spcPct val="0"/>
        </a:spcBef>
        <a:buNone/>
        <a:defRPr sz="3200" b="0" i="0" kern="1200">
          <a:solidFill>
            <a:schemeClr val="tx1"/>
          </a:solidFill>
          <a:latin typeface="+mj-lt"/>
          <a:ea typeface="+mj-ea"/>
          <a:cs typeface="Gotham-Bold"/>
        </a:defRPr>
      </a:lvl1pPr>
    </p:titleStyle>
    <p:bodyStyle>
      <a:lvl1pPr marL="0" indent="0" algn="l" defTabSz="456479" rtl="0" eaLnBrk="1" latinLnBrk="0" hangingPunct="1">
        <a:spcBef>
          <a:spcPts val="1000"/>
        </a:spcBef>
        <a:buFont typeface="Arial"/>
        <a:buNone/>
        <a:defRPr sz="1400" b="0" i="0" kern="1200">
          <a:solidFill>
            <a:schemeClr val="tx1"/>
          </a:solidFill>
          <a:latin typeface="+mj-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479" rtl="0" eaLnBrk="1" latinLnBrk="0" hangingPunct="1">
        <a:defRPr sz="1800" kern="1200">
          <a:solidFill>
            <a:schemeClr val="tx1"/>
          </a:solidFill>
          <a:latin typeface="+mn-lt"/>
          <a:ea typeface="+mn-ea"/>
          <a:cs typeface="+mn-cs"/>
        </a:defRPr>
      </a:lvl1pPr>
      <a:lvl2pPr marL="456479" algn="l" defTabSz="456479" rtl="0" eaLnBrk="1" latinLnBrk="0" hangingPunct="1">
        <a:defRPr sz="1800" kern="1200">
          <a:solidFill>
            <a:schemeClr val="tx1"/>
          </a:solidFill>
          <a:latin typeface="+mn-lt"/>
          <a:ea typeface="+mn-ea"/>
          <a:cs typeface="+mn-cs"/>
        </a:defRPr>
      </a:lvl2pPr>
      <a:lvl3pPr marL="912972" algn="l" defTabSz="456479" rtl="0" eaLnBrk="1" latinLnBrk="0" hangingPunct="1">
        <a:defRPr sz="1800" kern="1200">
          <a:solidFill>
            <a:schemeClr val="tx1"/>
          </a:solidFill>
          <a:latin typeface="+mn-lt"/>
          <a:ea typeface="+mn-ea"/>
          <a:cs typeface="+mn-cs"/>
        </a:defRPr>
      </a:lvl3pPr>
      <a:lvl4pPr marL="1369468" algn="l" defTabSz="456479" rtl="0" eaLnBrk="1" latinLnBrk="0" hangingPunct="1">
        <a:defRPr sz="1800" kern="1200">
          <a:solidFill>
            <a:schemeClr val="tx1"/>
          </a:solidFill>
          <a:latin typeface="+mn-lt"/>
          <a:ea typeface="+mn-ea"/>
          <a:cs typeface="+mn-cs"/>
        </a:defRPr>
      </a:lvl4pPr>
      <a:lvl5pPr marL="1825953" algn="l" defTabSz="456479" rtl="0" eaLnBrk="1" latinLnBrk="0" hangingPunct="1">
        <a:defRPr sz="1800" kern="1200">
          <a:solidFill>
            <a:schemeClr val="tx1"/>
          </a:solidFill>
          <a:latin typeface="+mn-lt"/>
          <a:ea typeface="+mn-ea"/>
          <a:cs typeface="+mn-cs"/>
        </a:defRPr>
      </a:lvl5pPr>
      <a:lvl6pPr marL="2282438" algn="l" defTabSz="456479" rtl="0" eaLnBrk="1" latinLnBrk="0" hangingPunct="1">
        <a:defRPr sz="1800" kern="1200">
          <a:solidFill>
            <a:schemeClr val="tx1"/>
          </a:solidFill>
          <a:latin typeface="+mn-lt"/>
          <a:ea typeface="+mn-ea"/>
          <a:cs typeface="+mn-cs"/>
        </a:defRPr>
      </a:lvl6pPr>
      <a:lvl7pPr marL="2738930" algn="l" defTabSz="456479" rtl="0" eaLnBrk="1" latinLnBrk="0" hangingPunct="1">
        <a:defRPr sz="1800" kern="1200">
          <a:solidFill>
            <a:schemeClr val="tx1"/>
          </a:solidFill>
          <a:latin typeface="+mn-lt"/>
          <a:ea typeface="+mn-ea"/>
          <a:cs typeface="+mn-cs"/>
        </a:defRPr>
      </a:lvl7pPr>
      <a:lvl8pPr marL="3195413" algn="l" defTabSz="456479" rtl="0" eaLnBrk="1" latinLnBrk="0" hangingPunct="1">
        <a:defRPr sz="1800" kern="1200">
          <a:solidFill>
            <a:schemeClr val="tx1"/>
          </a:solidFill>
          <a:latin typeface="+mn-lt"/>
          <a:ea typeface="+mn-ea"/>
          <a:cs typeface="+mn-cs"/>
        </a:defRPr>
      </a:lvl8pPr>
      <a:lvl9pPr marL="3651903" algn="l" defTabSz="45647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tiff"/><Relationship Id="rId4" Type="http://schemas.openxmlformats.org/officeDocument/2006/relationships/image" Target="../media/image38.tiff"/></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nul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chart" Target="../charts/char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007" y="2777440"/>
            <a:ext cx="7949823" cy="830859"/>
          </a:xfrm>
        </p:spPr>
        <p:txBody>
          <a:bodyPr/>
          <a:lstStyle/>
          <a:p>
            <a:endParaRPr lang="en-US" sz="1600" b="0" dirty="0">
              <a:latin typeface="Gotham Medium" pitchFamily="50" charset="0"/>
              <a:cs typeface="Gotham Medium" pitchFamily="50" charset="0"/>
            </a:endParaRPr>
          </a:p>
          <a:p>
            <a:endParaRPr lang="en-US" sz="1600" b="0" dirty="0">
              <a:solidFill>
                <a:schemeClr val="bg1"/>
              </a:solidFill>
              <a:latin typeface="Gotham Bold" pitchFamily="50" charset="0"/>
              <a:cs typeface="Gotham Bold" pitchFamily="50" charset="0"/>
            </a:endParaRPr>
          </a:p>
          <a:p>
            <a:endParaRPr lang="en-US" sz="1600" b="0" dirty="0">
              <a:latin typeface="Gotham Medium" pitchFamily="50" charset="0"/>
              <a:cs typeface="Gotham Medium" pitchFamily="50" charset="0"/>
            </a:endParaRPr>
          </a:p>
        </p:txBody>
      </p:sp>
      <p:sp>
        <p:nvSpPr>
          <p:cNvPr id="8" name="Text Placeholder 7"/>
          <p:cNvSpPr>
            <a:spLocks noGrp="1"/>
          </p:cNvSpPr>
          <p:nvPr>
            <p:ph type="body" sz="quarter" idx="13"/>
          </p:nvPr>
        </p:nvSpPr>
        <p:spPr>
          <a:xfrm>
            <a:off x="656084" y="4572000"/>
            <a:ext cx="5533188" cy="381000"/>
          </a:xfrm>
        </p:spPr>
        <p:txBody>
          <a:bodyPr/>
          <a:lstStyle/>
          <a:p>
            <a:r>
              <a:rPr lang="en-US" dirty="0"/>
              <a:t>Michael Greenstone</a:t>
            </a:r>
          </a:p>
        </p:txBody>
      </p:sp>
      <p:sp>
        <p:nvSpPr>
          <p:cNvPr id="9" name="Text Placeholder 8"/>
          <p:cNvSpPr>
            <a:spLocks noGrp="1"/>
          </p:cNvSpPr>
          <p:nvPr>
            <p:ph type="body" sz="quarter" idx="16"/>
          </p:nvPr>
        </p:nvSpPr>
        <p:spPr>
          <a:xfrm>
            <a:off x="656083" y="4953006"/>
            <a:ext cx="6616928" cy="1104393"/>
          </a:xfrm>
        </p:spPr>
        <p:txBody>
          <a:bodyPr/>
          <a:lstStyle/>
          <a:p>
            <a:pPr>
              <a:spcAft>
                <a:spcPts val="0"/>
              </a:spcAft>
            </a:pPr>
            <a:r>
              <a:rPr lang="en-US" b="0" dirty="0">
                <a:solidFill>
                  <a:schemeClr val="bg1"/>
                </a:solidFill>
                <a:latin typeface="Gotham Bold" pitchFamily="50" charset="0"/>
                <a:cs typeface="Gotham Bold" pitchFamily="50" charset="0"/>
              </a:rPr>
              <a:t>Milton Friedman Professor in Economics and the College</a:t>
            </a:r>
          </a:p>
          <a:p>
            <a:r>
              <a:rPr lang="en-US" b="0" dirty="0">
                <a:solidFill>
                  <a:schemeClr val="bg1"/>
                </a:solidFill>
                <a:latin typeface="Gotham Book" pitchFamily="50" charset="0"/>
                <a:cs typeface="Gotham Book" pitchFamily="50" charset="0"/>
              </a:rPr>
              <a:t>University of Chicago</a:t>
            </a:r>
          </a:p>
          <a:p>
            <a:r>
              <a:rPr lang="en-US" b="0" dirty="0">
                <a:solidFill>
                  <a:schemeClr val="bg1"/>
                </a:solidFill>
                <a:latin typeface="Gotham Bold" pitchFamily="50" charset="0"/>
                <a:cs typeface="Gotham Bold" pitchFamily="50" charset="0"/>
              </a:rPr>
              <a:t>Director</a:t>
            </a:r>
            <a:br>
              <a:rPr lang="en-US" b="0" dirty="0">
                <a:solidFill>
                  <a:schemeClr val="bg1"/>
                </a:solidFill>
                <a:latin typeface="Gotham Medium" pitchFamily="50" charset="0"/>
                <a:cs typeface="Gotham Medium" pitchFamily="50" charset="0"/>
              </a:rPr>
            </a:br>
            <a:r>
              <a:rPr lang="en-US" b="0" dirty="0">
                <a:solidFill>
                  <a:schemeClr val="bg1"/>
                </a:solidFill>
                <a:latin typeface="Gotham Book" pitchFamily="50" charset="0"/>
                <a:cs typeface="Gotham Book" pitchFamily="50" charset="0"/>
              </a:rPr>
              <a:t>Energy Policy Institute at the University of Chicago</a:t>
            </a:r>
          </a:p>
        </p:txBody>
      </p:sp>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1</a:t>
            </a:fld>
            <a:endParaRPr lang="en-US" dirty="0">
              <a:solidFill>
                <a:srgbClr val="268097">
                  <a:tint val="75000"/>
                </a:srgbClr>
              </a:solidFill>
            </a:endParaRPr>
          </a:p>
        </p:txBody>
      </p:sp>
      <p:sp>
        <p:nvSpPr>
          <p:cNvPr id="5" name="TextBox 4">
            <a:extLst>
              <a:ext uri="{FF2B5EF4-FFF2-40B4-BE49-F238E27FC236}">
                <a16:creationId xmlns:a16="http://schemas.microsoft.com/office/drawing/2014/main" id="{B444B58B-1493-CA40-A7E8-169E86C42BE6}"/>
              </a:ext>
            </a:extLst>
          </p:cNvPr>
          <p:cNvSpPr txBox="1"/>
          <p:nvPr/>
        </p:nvSpPr>
        <p:spPr>
          <a:xfrm>
            <a:off x="656083" y="1853248"/>
            <a:ext cx="8128153" cy="2185214"/>
          </a:xfrm>
          <a:prstGeom prst="rect">
            <a:avLst/>
          </a:prstGeom>
          <a:noFill/>
        </p:spPr>
        <p:txBody>
          <a:bodyPr wrap="square" rtlCol="0">
            <a:spAutoFit/>
          </a:bodyPr>
          <a:lstStyle/>
          <a:p>
            <a:pPr>
              <a:spcAft>
                <a:spcPts val="1000"/>
              </a:spcAft>
            </a:pPr>
            <a:r>
              <a:rPr lang="en-US" sz="3400" dirty="0">
                <a:solidFill>
                  <a:srgbClr val="941100"/>
                </a:solidFill>
                <a:latin typeface="Gotham Bold" pitchFamily="50" charset="0"/>
                <a:cs typeface="Gotham Bold" pitchFamily="50" charset="0"/>
              </a:rPr>
              <a:t>The Central Role of Incentives and Information in Determining </a:t>
            </a:r>
            <a:r>
              <a:rPr lang="en-US" sz="3400">
                <a:solidFill>
                  <a:srgbClr val="941100"/>
                </a:solidFill>
                <a:latin typeface="Gotham Bold" pitchFamily="50" charset="0"/>
                <a:cs typeface="Gotham Bold" pitchFamily="50" charset="0"/>
              </a:rPr>
              <a:t>the Efficiency of </a:t>
            </a:r>
            <a:r>
              <a:rPr lang="en-US" sz="3400" dirty="0">
                <a:solidFill>
                  <a:srgbClr val="941100"/>
                </a:solidFill>
                <a:latin typeface="Gotham Bold" pitchFamily="50" charset="0"/>
                <a:cs typeface="Gotham Bold" pitchFamily="50" charset="0"/>
              </a:rPr>
              <a:t>Environmental Regulations</a:t>
            </a:r>
            <a:endParaRPr lang="en-US" sz="3600" dirty="0"/>
          </a:p>
        </p:txBody>
      </p:sp>
    </p:spTree>
    <p:extLst>
      <p:ext uri="{BB962C8B-B14F-4D97-AF65-F5344CB8AC3E}">
        <p14:creationId xmlns:p14="http://schemas.microsoft.com/office/powerpoint/2010/main" val="835935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59E5-1B71-7B4B-9949-A48BA41183AA}"/>
              </a:ext>
            </a:extLst>
          </p:cNvPr>
          <p:cNvSpPr>
            <a:spLocks noGrp="1"/>
          </p:cNvSpPr>
          <p:nvPr>
            <p:ph type="title"/>
          </p:nvPr>
        </p:nvSpPr>
        <p:spPr/>
        <p:txBody>
          <a:bodyPr/>
          <a:lstStyle/>
          <a:p>
            <a:r>
              <a:rPr lang="en-US" dirty="0"/>
              <a:t>1970 Clean Air Act Amendments</a:t>
            </a:r>
          </a:p>
        </p:txBody>
      </p:sp>
      <p:sp>
        <p:nvSpPr>
          <p:cNvPr id="3" name="Slide Number Placeholder 2">
            <a:extLst>
              <a:ext uri="{FF2B5EF4-FFF2-40B4-BE49-F238E27FC236}">
                <a16:creationId xmlns:a16="http://schemas.microsoft.com/office/drawing/2014/main" id="{D6093551-0867-9642-A22D-8DD310669B3F}"/>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10</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18FA34BB-4C91-C347-966C-4DE969E51311}"/>
              </a:ext>
            </a:extLst>
          </p:cNvPr>
          <p:cNvSpPr>
            <a:spLocks noGrp="1"/>
          </p:cNvSpPr>
          <p:nvPr>
            <p:ph sz="quarter" idx="12"/>
          </p:nvPr>
        </p:nvSpPr>
        <p:spPr>
          <a:xfrm>
            <a:off x="634999" y="2222501"/>
            <a:ext cx="8041167" cy="1904326"/>
          </a:xfrm>
        </p:spPr>
        <p:txBody>
          <a:bodyPr/>
          <a:lstStyle/>
          <a:p>
            <a:pPr marL="285750" indent="-285750">
              <a:buFont typeface="Arial" panose="020B0604020202020204" pitchFamily="34" charset="0"/>
              <a:buChar char="•"/>
            </a:pPr>
            <a:r>
              <a:rPr lang="en-US" sz="2000" dirty="0"/>
              <a:t>EPA established national ambient air quality standards</a:t>
            </a:r>
          </a:p>
          <a:p>
            <a:pPr marL="707450" lvl="1" indent="-342900">
              <a:buClr>
                <a:schemeClr val="bg1"/>
              </a:buClr>
              <a:buFont typeface=".AppleSystemUIFont" charset="-120"/>
              <a:buChar char="»"/>
            </a:pPr>
            <a:r>
              <a:rPr lang="en-US" sz="2000" dirty="0"/>
              <a:t>CO, O</a:t>
            </a:r>
            <a:r>
              <a:rPr lang="en-US" sz="2000" baseline="-25000" dirty="0"/>
              <a:t>3</a:t>
            </a:r>
            <a:r>
              <a:rPr lang="en-US" sz="2000" dirty="0"/>
              <a:t>, SO</a:t>
            </a:r>
            <a:r>
              <a:rPr lang="en-US" sz="2000" baseline="-25000" dirty="0"/>
              <a:t>2</a:t>
            </a:r>
            <a:r>
              <a:rPr lang="en-US" sz="2000" dirty="0"/>
              <a:t>, and TSPs</a:t>
            </a:r>
            <a:endParaRPr lang="en-US" sz="2000" dirty="0">
              <a:latin typeface="+mn-lt"/>
            </a:endParaRPr>
          </a:p>
          <a:p>
            <a:pPr marL="285750" indent="-285750">
              <a:buFont typeface="Arial" panose="020B0604020202020204" pitchFamily="34" charset="0"/>
              <a:buChar char="•"/>
            </a:pPr>
            <a:r>
              <a:rPr lang="en-US" sz="2000" dirty="0"/>
              <a:t>County-level variation: Attainment status &amp; emissions caps</a:t>
            </a:r>
          </a:p>
          <a:p>
            <a:pPr marL="285750" indent="-285750">
              <a:buFont typeface="Arial" panose="020B0604020202020204" pitchFamily="34" charset="0"/>
              <a:buChar char="•"/>
            </a:pPr>
            <a:r>
              <a:rPr lang="en-US" sz="2000" dirty="0"/>
              <a:t>Plant-level variation: Specific standards in non-attainment counties</a:t>
            </a:r>
          </a:p>
        </p:txBody>
      </p:sp>
      <p:pic>
        <p:nvPicPr>
          <p:cNvPr id="5" name="Picture 4">
            <a:extLst>
              <a:ext uri="{FF2B5EF4-FFF2-40B4-BE49-F238E27FC236}">
                <a16:creationId xmlns:a16="http://schemas.microsoft.com/office/drawing/2014/main" id="{DF1340A9-028C-5B41-BB16-5CFD4A44E032}"/>
              </a:ext>
            </a:extLst>
          </p:cNvPr>
          <p:cNvPicPr>
            <a:picLocks noChangeAspect="1"/>
          </p:cNvPicPr>
          <p:nvPr/>
        </p:nvPicPr>
        <p:blipFill rotWithShape="1">
          <a:blip r:embed="rId3"/>
          <a:srcRect l="517"/>
          <a:stretch/>
        </p:blipFill>
        <p:spPr>
          <a:xfrm>
            <a:off x="742950" y="4395349"/>
            <a:ext cx="8067008" cy="1382620"/>
          </a:xfrm>
          <a:prstGeom prst="rect">
            <a:avLst/>
          </a:prstGeom>
        </p:spPr>
      </p:pic>
    </p:spTree>
    <p:extLst>
      <p:ext uri="{BB962C8B-B14F-4D97-AF65-F5344CB8AC3E}">
        <p14:creationId xmlns:p14="http://schemas.microsoft.com/office/powerpoint/2010/main" val="8754190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8FF1-4E04-DB40-9A4C-FE40D6028955}"/>
              </a:ext>
            </a:extLst>
          </p:cNvPr>
          <p:cNvSpPr>
            <a:spLocks noGrp="1"/>
          </p:cNvSpPr>
          <p:nvPr>
            <p:ph type="title"/>
          </p:nvPr>
        </p:nvSpPr>
        <p:spPr>
          <a:xfrm>
            <a:off x="635000" y="1524000"/>
            <a:ext cx="7620000" cy="830859"/>
          </a:xfrm>
        </p:spPr>
        <p:txBody>
          <a:bodyPr/>
          <a:lstStyle/>
          <a:p>
            <a:r>
              <a:rPr lang="en-US" sz="2400" dirty="0"/>
              <a:t>Cost of Environmental Regulation for Regulated Plants (t=6)</a:t>
            </a:r>
          </a:p>
        </p:txBody>
      </p:sp>
      <p:sp>
        <p:nvSpPr>
          <p:cNvPr id="3" name="Slide Number Placeholder 2">
            <a:extLst>
              <a:ext uri="{FF2B5EF4-FFF2-40B4-BE49-F238E27FC236}">
                <a16:creationId xmlns:a16="http://schemas.microsoft.com/office/drawing/2014/main" id="{2A5C6AC0-B9B7-0A41-9531-BD98DCCF980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100</a:t>
            </a:fld>
            <a:endParaRPr lang="en-US" dirty="0">
              <a:solidFill>
                <a:srgbClr val="268097">
                  <a:tint val="75000"/>
                </a:srgbClr>
              </a:solidFill>
            </a:endParaRPr>
          </a:p>
        </p:txBody>
      </p:sp>
      <p:pic>
        <p:nvPicPr>
          <p:cNvPr id="5" name="Picture 4">
            <a:extLst>
              <a:ext uri="{FF2B5EF4-FFF2-40B4-BE49-F238E27FC236}">
                <a16:creationId xmlns:a16="http://schemas.microsoft.com/office/drawing/2014/main" id="{697FC1EC-6AA3-1343-B834-2E9ED4BBF5D4}"/>
              </a:ext>
            </a:extLst>
          </p:cNvPr>
          <p:cNvPicPr>
            <a:picLocks noChangeAspect="1"/>
          </p:cNvPicPr>
          <p:nvPr/>
        </p:nvPicPr>
        <p:blipFill>
          <a:blip r:embed="rId3"/>
          <a:stretch>
            <a:fillRect/>
          </a:stretch>
        </p:blipFill>
        <p:spPr>
          <a:xfrm>
            <a:off x="1783132" y="2354859"/>
            <a:ext cx="5323735" cy="4363441"/>
          </a:xfrm>
          <a:prstGeom prst="rect">
            <a:avLst/>
          </a:prstGeom>
        </p:spPr>
      </p:pic>
    </p:spTree>
    <p:extLst>
      <p:ext uri="{BB962C8B-B14F-4D97-AF65-F5344CB8AC3E}">
        <p14:creationId xmlns:p14="http://schemas.microsoft.com/office/powerpoint/2010/main" val="2706533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8FF1-4E04-DB40-9A4C-FE40D6028955}"/>
              </a:ext>
            </a:extLst>
          </p:cNvPr>
          <p:cNvSpPr>
            <a:spLocks noGrp="1"/>
          </p:cNvSpPr>
          <p:nvPr>
            <p:ph type="title"/>
          </p:nvPr>
        </p:nvSpPr>
        <p:spPr>
          <a:xfrm>
            <a:off x="635000" y="1524000"/>
            <a:ext cx="7620000" cy="492305"/>
          </a:xfrm>
        </p:spPr>
        <p:txBody>
          <a:bodyPr/>
          <a:lstStyle/>
          <a:p>
            <a:r>
              <a:rPr lang="en-US" sz="2600" dirty="0"/>
              <a:t>Regulatory Penalties Significant in Context</a:t>
            </a:r>
          </a:p>
        </p:txBody>
      </p:sp>
      <p:sp>
        <p:nvSpPr>
          <p:cNvPr id="3" name="Slide Number Placeholder 2">
            <a:extLst>
              <a:ext uri="{FF2B5EF4-FFF2-40B4-BE49-F238E27FC236}">
                <a16:creationId xmlns:a16="http://schemas.microsoft.com/office/drawing/2014/main" id="{2A5C6AC0-B9B7-0A41-9531-BD98DCCF980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101</a:t>
            </a:fld>
            <a:endParaRPr lang="en-US" dirty="0">
              <a:solidFill>
                <a:srgbClr val="268097">
                  <a:tint val="75000"/>
                </a:srgbClr>
              </a:solidFill>
            </a:endParaRPr>
          </a:p>
        </p:txBody>
      </p:sp>
      <p:sp>
        <p:nvSpPr>
          <p:cNvPr id="5" name="TextBox 4">
            <a:extLst>
              <a:ext uri="{FF2B5EF4-FFF2-40B4-BE49-F238E27FC236}">
                <a16:creationId xmlns:a16="http://schemas.microsoft.com/office/drawing/2014/main" id="{C2B7F5E3-FA9F-F146-8208-0E56E85C5214}"/>
              </a:ext>
            </a:extLst>
          </p:cNvPr>
          <p:cNvSpPr txBox="1"/>
          <p:nvPr/>
        </p:nvSpPr>
        <p:spPr>
          <a:xfrm>
            <a:off x="742950" y="2257425"/>
            <a:ext cx="7643813" cy="340093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Regulatory penalties consistent with loss of profits</a:t>
            </a:r>
          </a:p>
          <a:p>
            <a:pPr marL="754063" lvl="1" indent="-352425">
              <a:spcAft>
                <a:spcPts val="600"/>
              </a:spcAft>
              <a:buSzPct val="90000"/>
              <a:buFont typeface=".AppleSystemUIFont" charset="-120"/>
              <a:buChar char="»"/>
            </a:pPr>
            <a:r>
              <a:rPr lang="en-US" sz="2000" dirty="0">
                <a:solidFill>
                  <a:schemeClr val="bg1"/>
                </a:solidFill>
              </a:rPr>
              <a:t>Mean plant annual sales are US $2.9 million</a:t>
            </a:r>
          </a:p>
          <a:p>
            <a:pPr marL="754063" lvl="1" indent="-352425">
              <a:spcAft>
                <a:spcPts val="600"/>
              </a:spcAft>
              <a:buSzPct val="90000"/>
              <a:buFont typeface=".AppleSystemUIFont" charset="-120"/>
              <a:buChar char="»"/>
            </a:pPr>
            <a:r>
              <a:rPr lang="en-US" sz="2000" dirty="0">
                <a:solidFill>
                  <a:schemeClr val="bg1"/>
                </a:solidFill>
              </a:rPr>
              <a:t>Mean penalty of 24.5 days closure</a:t>
            </a:r>
          </a:p>
          <a:p>
            <a:pPr marL="754063" lvl="1" indent="-352425">
              <a:spcAft>
                <a:spcPts val="600"/>
              </a:spcAft>
              <a:buSzPct val="90000"/>
              <a:buFont typeface=".AppleSystemUIFont" charset="-120"/>
              <a:buChar char="»"/>
            </a:pPr>
            <a:r>
              <a:rPr lang="en-US" sz="2000" dirty="0">
                <a:solidFill>
                  <a:schemeClr val="bg1"/>
                </a:solidFill>
              </a:rPr>
              <a:t>Assuming 10% profit margin and no substitution, loss of profits of US $20,000</a:t>
            </a:r>
          </a:p>
          <a:p>
            <a:pPr marL="342900" indent="-342900">
              <a:spcAft>
                <a:spcPts val="600"/>
              </a:spcAft>
              <a:buFont typeface="Arial" panose="020B0604020202020204" pitchFamily="34" charset="0"/>
              <a:buChar char="•"/>
            </a:pPr>
            <a:r>
              <a:rPr lang="en-US" sz="2000" dirty="0"/>
              <a:t>Expected value of penalties much lower</a:t>
            </a:r>
          </a:p>
          <a:p>
            <a:pPr marL="342900" indent="-342900">
              <a:spcAft>
                <a:spcPts val="600"/>
              </a:spcAft>
              <a:buFont typeface="Arial" panose="020B0604020202020204" pitchFamily="34" charset="0"/>
              <a:buChar char="•"/>
            </a:pPr>
            <a:r>
              <a:rPr lang="en-US" sz="2000" dirty="0"/>
              <a:t>Conditional on initial inspection, E[V(p) | t = 2] = -$2,131.</a:t>
            </a:r>
          </a:p>
          <a:p>
            <a:pPr marL="342900" indent="-342900">
              <a:spcAft>
                <a:spcPts val="600"/>
              </a:spcAft>
              <a:buFont typeface="Arial" panose="020B0604020202020204" pitchFamily="34" charset="0"/>
              <a:buChar char="•"/>
            </a:pPr>
            <a:r>
              <a:rPr lang="en-US" sz="2000" dirty="0"/>
              <a:t>Regulatory process means punishment is remote</a:t>
            </a:r>
          </a:p>
          <a:p>
            <a:pPr marL="342900" indent="-342900">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32059599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8FF1-4E04-DB40-9A4C-FE40D6028955}"/>
              </a:ext>
            </a:extLst>
          </p:cNvPr>
          <p:cNvSpPr>
            <a:spLocks noGrp="1"/>
          </p:cNvSpPr>
          <p:nvPr>
            <p:ph type="title"/>
          </p:nvPr>
        </p:nvSpPr>
        <p:spPr>
          <a:xfrm>
            <a:off x="635000" y="1524000"/>
            <a:ext cx="7620000" cy="523083"/>
          </a:xfrm>
        </p:spPr>
        <p:txBody>
          <a:bodyPr/>
          <a:lstStyle/>
          <a:p>
            <a:r>
              <a:rPr lang="en-US" sz="2800" dirty="0"/>
              <a:t>Conclusions for Regulation Efficacy </a:t>
            </a:r>
          </a:p>
        </p:txBody>
      </p:sp>
      <p:sp>
        <p:nvSpPr>
          <p:cNvPr id="3" name="Slide Number Placeholder 2">
            <a:extLst>
              <a:ext uri="{FF2B5EF4-FFF2-40B4-BE49-F238E27FC236}">
                <a16:creationId xmlns:a16="http://schemas.microsoft.com/office/drawing/2014/main" id="{2A5C6AC0-B9B7-0A41-9531-BD98DCCF980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102</a:t>
            </a:fld>
            <a:endParaRPr lang="en-US" dirty="0">
              <a:solidFill>
                <a:srgbClr val="268097">
                  <a:tint val="75000"/>
                </a:srgbClr>
              </a:solidFill>
            </a:endParaRPr>
          </a:p>
        </p:txBody>
      </p:sp>
      <p:sp>
        <p:nvSpPr>
          <p:cNvPr id="5" name="TextBox 4">
            <a:extLst>
              <a:ext uri="{FF2B5EF4-FFF2-40B4-BE49-F238E27FC236}">
                <a16:creationId xmlns:a16="http://schemas.microsoft.com/office/drawing/2014/main" id="{C2B7F5E3-FA9F-F146-8208-0E56E85C5214}"/>
              </a:ext>
            </a:extLst>
          </p:cNvPr>
          <p:cNvSpPr txBox="1"/>
          <p:nvPr/>
        </p:nvSpPr>
        <p:spPr>
          <a:xfrm>
            <a:off x="742950" y="2257425"/>
            <a:ext cx="7643813" cy="2169825"/>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Higher inspection frequency leads to modest costs and modest compliance impacts for plants near the margin</a:t>
            </a:r>
          </a:p>
          <a:p>
            <a:pPr marL="342900" indent="-342900">
              <a:spcAft>
                <a:spcPts val="600"/>
              </a:spcAft>
              <a:buFont typeface="Arial" panose="020B0604020202020204" pitchFamily="34" charset="0"/>
              <a:buChar char="•"/>
            </a:pPr>
            <a:r>
              <a:rPr lang="en-US" sz="2000" dirty="0"/>
              <a:t>High polluters engage in lengthy interaction with regulator and very high polluters are penalized</a:t>
            </a:r>
          </a:p>
          <a:p>
            <a:pPr marL="628650" lvl="1" indent="-277813">
              <a:spcAft>
                <a:spcPts val="600"/>
              </a:spcAft>
              <a:buSzPct val="90000"/>
              <a:buFont typeface=".AppleSystemUIFont" charset="-120"/>
              <a:buChar char="»"/>
            </a:pPr>
            <a:r>
              <a:rPr lang="en-US" sz="2000" dirty="0">
                <a:solidFill>
                  <a:schemeClr val="bg1"/>
                </a:solidFill>
              </a:rPr>
              <a:t>Cost of penalties </a:t>
            </a:r>
            <a:r>
              <a:rPr lang="en-US" sz="2000" b="1" dirty="0">
                <a:solidFill>
                  <a:schemeClr val="bg1"/>
                </a:solidFill>
              </a:rPr>
              <a:t>40%</a:t>
            </a:r>
            <a:r>
              <a:rPr lang="en-US" sz="2000" dirty="0">
                <a:solidFill>
                  <a:schemeClr val="bg1"/>
                </a:solidFill>
              </a:rPr>
              <a:t> of the total cost of regulation</a:t>
            </a:r>
          </a:p>
          <a:p>
            <a:pPr marL="342900" indent="-342900">
              <a:spcAft>
                <a:spcPts val="600"/>
              </a:spcAft>
              <a:buFont typeface="Arial" panose="020B0604020202020204" pitchFamily="34" charset="0"/>
              <a:buChar char="•"/>
            </a:pPr>
            <a:r>
              <a:rPr lang="en-US" sz="2000" dirty="0"/>
              <a:t>Yet, response seems weak</a:t>
            </a:r>
          </a:p>
        </p:txBody>
      </p:sp>
    </p:spTree>
    <p:extLst>
      <p:ext uri="{BB962C8B-B14F-4D97-AF65-F5344CB8AC3E}">
        <p14:creationId xmlns:p14="http://schemas.microsoft.com/office/powerpoint/2010/main" val="3789317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8FF1-4E04-DB40-9A4C-FE40D6028955}"/>
              </a:ext>
            </a:extLst>
          </p:cNvPr>
          <p:cNvSpPr>
            <a:spLocks noGrp="1"/>
          </p:cNvSpPr>
          <p:nvPr>
            <p:ph type="title"/>
          </p:nvPr>
        </p:nvSpPr>
        <p:spPr>
          <a:xfrm>
            <a:off x="635000" y="1524000"/>
            <a:ext cx="7620000" cy="523083"/>
          </a:xfrm>
        </p:spPr>
        <p:txBody>
          <a:bodyPr/>
          <a:lstStyle/>
          <a:p>
            <a:r>
              <a:rPr lang="en-US" sz="2800" dirty="0"/>
              <a:t>Conclusions for Regulation Efficacy </a:t>
            </a:r>
          </a:p>
        </p:txBody>
      </p:sp>
      <p:sp>
        <p:nvSpPr>
          <p:cNvPr id="3" name="Slide Number Placeholder 2">
            <a:extLst>
              <a:ext uri="{FF2B5EF4-FFF2-40B4-BE49-F238E27FC236}">
                <a16:creationId xmlns:a16="http://schemas.microsoft.com/office/drawing/2014/main" id="{2A5C6AC0-B9B7-0A41-9531-BD98DCCF980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103</a:t>
            </a:fld>
            <a:endParaRPr lang="en-US" dirty="0">
              <a:solidFill>
                <a:srgbClr val="268097">
                  <a:tint val="75000"/>
                </a:srgbClr>
              </a:solidFill>
            </a:endParaRPr>
          </a:p>
        </p:txBody>
      </p:sp>
      <p:sp>
        <p:nvSpPr>
          <p:cNvPr id="5" name="TextBox 4">
            <a:extLst>
              <a:ext uri="{FF2B5EF4-FFF2-40B4-BE49-F238E27FC236}">
                <a16:creationId xmlns:a16="http://schemas.microsoft.com/office/drawing/2014/main" id="{C2B7F5E3-FA9F-F146-8208-0E56E85C5214}"/>
              </a:ext>
            </a:extLst>
          </p:cNvPr>
          <p:cNvSpPr txBox="1"/>
          <p:nvPr/>
        </p:nvSpPr>
        <p:spPr>
          <a:xfrm>
            <a:off x="635000" y="2260540"/>
            <a:ext cx="7643813" cy="3939540"/>
          </a:xfrm>
          <a:prstGeom prst="rect">
            <a:avLst/>
          </a:prstGeom>
          <a:noFill/>
        </p:spPr>
        <p:txBody>
          <a:bodyPr wrap="square" rtlCol="0">
            <a:spAutoFit/>
          </a:bodyPr>
          <a:lstStyle/>
          <a:p>
            <a:pPr>
              <a:spcAft>
                <a:spcPts val="600"/>
              </a:spcAft>
            </a:pPr>
            <a:r>
              <a:rPr lang="en-US" sz="2000" dirty="0">
                <a:latin typeface="+mj-lt"/>
              </a:rPr>
              <a:t>Why is the regulatory response weak?</a:t>
            </a:r>
          </a:p>
          <a:p>
            <a:pPr marL="342900" indent="-342900">
              <a:spcAft>
                <a:spcPts val="600"/>
              </a:spcAft>
              <a:buFont typeface="Arial" panose="020B0604020202020204" pitchFamily="34" charset="0"/>
              <a:buChar char="•"/>
            </a:pPr>
            <a:r>
              <a:rPr lang="en-US" sz="2000" dirty="0"/>
              <a:t>Large, but distant, penalties</a:t>
            </a:r>
          </a:p>
          <a:p>
            <a:pPr marL="754063" lvl="1" indent="-352425">
              <a:spcAft>
                <a:spcPts val="600"/>
              </a:spcAft>
              <a:buSzPct val="90000"/>
              <a:buFont typeface=".AppleSystemUIFont" charset="-120"/>
              <a:buChar char="»"/>
            </a:pPr>
            <a:r>
              <a:rPr lang="en-US" sz="2000" dirty="0">
                <a:solidFill>
                  <a:schemeClr val="bg1"/>
                </a:solidFill>
              </a:rPr>
              <a:t>Due to the costly screening of plants</a:t>
            </a:r>
          </a:p>
          <a:p>
            <a:pPr marL="342900" indent="-342900">
              <a:spcAft>
                <a:spcPts val="600"/>
              </a:spcAft>
              <a:buFont typeface="Arial" panose="020B0604020202020204" pitchFamily="34" charset="0"/>
              <a:buChar char="•"/>
            </a:pPr>
            <a:r>
              <a:rPr lang="en-US" sz="2000" dirty="0"/>
              <a:t>Some evidence for regulatory targeting: </a:t>
            </a:r>
          </a:p>
          <a:p>
            <a:pPr marL="754063" lvl="1" indent="-352425">
              <a:spcAft>
                <a:spcPts val="600"/>
              </a:spcAft>
              <a:buSzPct val="90000"/>
              <a:buFont typeface=".AppleSystemUIFont" charset="-120"/>
              <a:buChar char="»"/>
            </a:pPr>
            <a:r>
              <a:rPr lang="en-US" sz="2000" dirty="0">
                <a:solidFill>
                  <a:schemeClr val="bg1"/>
                </a:solidFill>
              </a:rPr>
              <a:t>Control inspections yield more penalties than treatment</a:t>
            </a:r>
          </a:p>
          <a:p>
            <a:pPr marL="342900" indent="-342900">
              <a:spcAft>
                <a:spcPts val="600"/>
              </a:spcAft>
              <a:buFont typeface="Arial" panose="020B0604020202020204" pitchFamily="34" charset="0"/>
              <a:buChar char="•"/>
            </a:pPr>
            <a:r>
              <a:rPr lang="en-US" sz="2000" dirty="0"/>
              <a:t>Alternatively, may be due to diminishing returns to inspections, given penalty regime</a:t>
            </a:r>
          </a:p>
          <a:p>
            <a:pPr marL="342900" indent="-342900">
              <a:spcAft>
                <a:spcPts val="600"/>
              </a:spcAft>
              <a:buFont typeface="Arial" panose="020B0604020202020204" pitchFamily="34" charset="0"/>
              <a:buChar char="•"/>
            </a:pPr>
            <a:r>
              <a:rPr lang="en-US" sz="2000" dirty="0"/>
              <a:t>We incorporate the regulator’s inability to perfectly observe pollution into the game between them and the plant…. </a:t>
            </a:r>
          </a:p>
        </p:txBody>
      </p:sp>
    </p:spTree>
    <p:extLst>
      <p:ext uri="{BB962C8B-B14F-4D97-AF65-F5344CB8AC3E}">
        <p14:creationId xmlns:p14="http://schemas.microsoft.com/office/powerpoint/2010/main" val="28291090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08677-84A1-D841-B228-CB1A43C22082}"/>
              </a:ext>
            </a:extLst>
          </p:cNvPr>
          <p:cNvSpPr>
            <a:spLocks noGrp="1"/>
          </p:cNvSpPr>
          <p:nvPr>
            <p:ph type="title"/>
          </p:nvPr>
        </p:nvSpPr>
        <p:spPr>
          <a:xfrm>
            <a:off x="635000" y="1524000"/>
            <a:ext cx="7620000" cy="1384857"/>
          </a:xfrm>
        </p:spPr>
        <p:txBody>
          <a:bodyPr/>
          <a:lstStyle/>
          <a:p>
            <a:r>
              <a:rPr lang="en-US" sz="2800" dirty="0"/>
              <a:t>The Value of Discretion: Counterfactual Pollution Abatement by Targeting Regime</a:t>
            </a:r>
          </a:p>
        </p:txBody>
      </p:sp>
      <p:sp>
        <p:nvSpPr>
          <p:cNvPr id="3" name="Slide Number Placeholder 2">
            <a:extLst>
              <a:ext uri="{FF2B5EF4-FFF2-40B4-BE49-F238E27FC236}">
                <a16:creationId xmlns:a16="http://schemas.microsoft.com/office/drawing/2014/main" id="{27944796-9A8C-1D48-910F-6E1DC2057F53}"/>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104</a:t>
            </a:fld>
            <a:endParaRPr lang="en-US" dirty="0">
              <a:solidFill>
                <a:srgbClr val="268097">
                  <a:tint val="75000"/>
                </a:srgbClr>
              </a:solidFill>
            </a:endParaRPr>
          </a:p>
        </p:txBody>
      </p:sp>
      <p:pic>
        <p:nvPicPr>
          <p:cNvPr id="5" name="Picture 4">
            <a:extLst>
              <a:ext uri="{FF2B5EF4-FFF2-40B4-BE49-F238E27FC236}">
                <a16:creationId xmlns:a16="http://schemas.microsoft.com/office/drawing/2014/main" id="{866151C4-72CA-2548-AF3E-CF9C4E33DAFA}"/>
              </a:ext>
            </a:extLst>
          </p:cNvPr>
          <p:cNvPicPr>
            <a:picLocks noChangeAspect="1"/>
          </p:cNvPicPr>
          <p:nvPr/>
        </p:nvPicPr>
        <p:blipFill rotWithShape="1">
          <a:blip r:embed="rId3"/>
          <a:srcRect b="19266"/>
          <a:stretch/>
        </p:blipFill>
        <p:spPr>
          <a:xfrm>
            <a:off x="635000" y="2477970"/>
            <a:ext cx="5448300" cy="4347371"/>
          </a:xfrm>
          <a:prstGeom prst="rect">
            <a:avLst/>
          </a:prstGeom>
        </p:spPr>
      </p:pic>
      <p:pic>
        <p:nvPicPr>
          <p:cNvPr id="7" name="Picture 6">
            <a:extLst>
              <a:ext uri="{FF2B5EF4-FFF2-40B4-BE49-F238E27FC236}">
                <a16:creationId xmlns:a16="http://schemas.microsoft.com/office/drawing/2014/main" id="{1ADF3FA3-9059-034B-A2DB-479497683AE9}"/>
              </a:ext>
            </a:extLst>
          </p:cNvPr>
          <p:cNvPicPr>
            <a:picLocks noChangeAspect="1"/>
          </p:cNvPicPr>
          <p:nvPr/>
        </p:nvPicPr>
        <p:blipFill rotWithShape="1">
          <a:blip r:embed="rId3"/>
          <a:srcRect l="4927" t="82915" r="8130"/>
          <a:stretch/>
        </p:blipFill>
        <p:spPr>
          <a:xfrm>
            <a:off x="4122295" y="5176311"/>
            <a:ext cx="4586990" cy="920006"/>
          </a:xfrm>
          <a:prstGeom prst="rect">
            <a:avLst/>
          </a:prstGeom>
        </p:spPr>
      </p:pic>
    </p:spTree>
    <p:extLst>
      <p:ext uri="{BB962C8B-B14F-4D97-AF65-F5344CB8AC3E}">
        <p14:creationId xmlns:p14="http://schemas.microsoft.com/office/powerpoint/2010/main" val="28759776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from 2 Gujarat Studies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105</a:t>
            </a:fld>
            <a:endParaRPr lang="en-US" dirty="0">
              <a:solidFill>
                <a:srgbClr val="268097">
                  <a:tint val="75000"/>
                </a:srgbClr>
              </a:solidFill>
            </a:endParaRPr>
          </a:p>
        </p:txBody>
      </p:sp>
      <p:sp>
        <p:nvSpPr>
          <p:cNvPr id="4" name="Content Placeholder 3"/>
          <p:cNvSpPr>
            <a:spLocks noGrp="1"/>
          </p:cNvSpPr>
          <p:nvPr>
            <p:ph sz="quarter" idx="12"/>
          </p:nvPr>
        </p:nvSpPr>
        <p:spPr/>
        <p:txBody>
          <a:bodyPr/>
          <a:lstStyle/>
          <a:p>
            <a:pPr marL="457200" indent="-457200">
              <a:buFont typeface="+mj-lt"/>
              <a:buAutoNum type="arabicPeriod"/>
            </a:pPr>
            <a:r>
              <a:rPr lang="en-US" sz="2000" dirty="0">
                <a:latin typeface="+mn-lt"/>
              </a:rPr>
              <a:t>Resolving conflict of interest in audit system improved information flows and induced heavy polluters to cut pollution</a:t>
            </a:r>
          </a:p>
          <a:p>
            <a:pPr marL="457200" indent="-457200">
              <a:buFont typeface="+mj-lt"/>
              <a:buAutoNum type="arabicPeriod"/>
            </a:pPr>
            <a:r>
              <a:rPr lang="en-US" sz="2000" dirty="0">
                <a:latin typeface="+mn-lt"/>
              </a:rPr>
              <a:t>Introducing rule-based inspector assignment in a system with costly penalties increases social cost with limited gains in terms of pollution compliance</a:t>
            </a:r>
            <a:endParaRPr lang="en-US" sz="2000" dirty="0">
              <a:solidFill>
                <a:schemeClr val="bg1"/>
              </a:solidFill>
              <a:latin typeface="+mn-lt"/>
            </a:endParaRPr>
          </a:p>
          <a:p>
            <a:pPr marL="754063" lvl="1" indent="-352425">
              <a:buClr>
                <a:schemeClr val="bg1"/>
              </a:buClr>
            </a:pPr>
            <a:r>
              <a:rPr lang="en-US" sz="2000" dirty="0">
                <a:latin typeface="+mn-lt"/>
              </a:rPr>
              <a:t>The </a:t>
            </a:r>
            <a:r>
              <a:rPr lang="en-US" sz="2000" dirty="0"/>
              <a:t>poor information environment greatly undermines the regulator’s effectiveness.  </a:t>
            </a:r>
          </a:p>
          <a:p>
            <a:pPr marL="754063" lvl="1" indent="-352425">
              <a:buClr>
                <a:schemeClr val="bg1"/>
              </a:buClr>
            </a:pPr>
            <a:r>
              <a:rPr lang="en-US" sz="2000" dirty="0">
                <a:latin typeface="+mn-lt"/>
              </a:rPr>
              <a:t>Little justification for purely random inspection</a:t>
            </a:r>
          </a:p>
          <a:p>
            <a:pPr marL="754063" lvl="1" indent="-352425">
              <a:buClr>
                <a:schemeClr val="bg1"/>
              </a:buClr>
            </a:pPr>
            <a:r>
              <a:rPr lang="en-US" sz="2000" dirty="0">
                <a:latin typeface="+mn-lt"/>
              </a:rPr>
              <a:t>The problem seems more complex than plain corruption explanation </a:t>
            </a:r>
          </a:p>
        </p:txBody>
      </p:sp>
    </p:spTree>
    <p:extLst>
      <p:ext uri="{BB962C8B-B14F-4D97-AF65-F5344CB8AC3E}">
        <p14:creationId xmlns:p14="http://schemas.microsoft.com/office/powerpoint/2010/main" val="4668284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1" y="2475390"/>
            <a:ext cx="7933265" cy="3400931"/>
          </a:xfrm>
          <a:prstGeom prst="rect">
            <a:avLst/>
          </a:prstGeom>
          <a:noFill/>
        </p:spPr>
        <p:txBody>
          <a:bodyPr wrap="square" rtlCol="0">
            <a:spAutoFit/>
          </a:bodyPr>
          <a:lstStyle/>
          <a:p>
            <a:pPr marL="460375" indent="-460375">
              <a:spcAft>
                <a:spcPts val="600"/>
              </a:spcAft>
              <a:buFont typeface="+mj-lt"/>
              <a:buAutoNum type="romanUcPeriod"/>
            </a:pPr>
            <a:r>
              <a:rPr lang="en-US" sz="2000" dirty="0">
                <a:solidFill>
                  <a:schemeClr val="bg2">
                    <a:lumMod val="50000"/>
                  </a:schemeClr>
                </a:solidFill>
              </a:rPr>
              <a:t>Environmental regulations have had substantial benefits</a:t>
            </a:r>
          </a:p>
          <a:p>
            <a:pPr marL="457189" indent="-457189">
              <a:spcAft>
                <a:spcPts val="600"/>
              </a:spcAft>
              <a:buFont typeface="+mj-lt"/>
              <a:buAutoNum type="romanUcPeriod"/>
            </a:pPr>
            <a:r>
              <a:rPr lang="en-US" sz="2000" dirty="0">
                <a:solidFill>
                  <a:schemeClr val="bg2">
                    <a:lumMod val="50000"/>
                  </a:schemeClr>
                </a:solidFill>
              </a:rPr>
              <a:t>Environmental regulations have had substantial costs</a:t>
            </a:r>
          </a:p>
          <a:p>
            <a:pPr marL="457189" indent="-457189">
              <a:spcAft>
                <a:spcPts val="600"/>
              </a:spcAft>
              <a:buFont typeface="+mj-lt"/>
              <a:buAutoNum type="romanUcPeriod"/>
            </a:pPr>
            <a:r>
              <a:rPr lang="en-US" sz="2000" dirty="0">
                <a:solidFill>
                  <a:schemeClr val="bg2"/>
                </a:solidFill>
              </a:rPr>
              <a:t>Information &amp; incentives are critical for efficiency</a:t>
            </a:r>
          </a:p>
          <a:p>
            <a:pPr marL="1066785" lvl="1" indent="-457200">
              <a:spcAft>
                <a:spcPts val="600"/>
              </a:spcAft>
              <a:buFont typeface="+mj-lt"/>
              <a:buAutoNum type="alphaLcParenR"/>
            </a:pPr>
            <a:r>
              <a:rPr lang="en-US" sz="2000" dirty="0">
                <a:solidFill>
                  <a:schemeClr val="bg2">
                    <a:lumMod val="50000"/>
                  </a:schemeClr>
                </a:solidFill>
              </a:rPr>
              <a:t>Incentivizing the Delivery of Reliable Information to Regulators</a:t>
            </a:r>
          </a:p>
          <a:p>
            <a:pPr marL="1066785" lvl="1" indent="-457200">
              <a:spcAft>
                <a:spcPts val="600"/>
              </a:spcAft>
              <a:buFont typeface="+mj-lt"/>
              <a:buAutoNum type="alphaLcParenR"/>
            </a:pPr>
            <a:r>
              <a:rPr lang="en-US" sz="2000" dirty="0">
                <a:solidFill>
                  <a:schemeClr val="bg2">
                    <a:lumMod val="50000"/>
                  </a:schemeClr>
                </a:solidFill>
              </a:rPr>
              <a:t>The Benefits of Regulatory Discretion</a:t>
            </a:r>
          </a:p>
          <a:p>
            <a:pPr marL="1066785" lvl="1" indent="-457200">
              <a:spcAft>
                <a:spcPts val="600"/>
              </a:spcAft>
              <a:buFont typeface="+mj-lt"/>
              <a:buAutoNum type="alphaLcParenR"/>
            </a:pPr>
            <a:r>
              <a:rPr lang="en-US" sz="2000" dirty="0">
                <a:solidFill>
                  <a:schemeClr val="bg2"/>
                </a:solidFill>
              </a:rPr>
              <a:t>Targeting Inspections</a:t>
            </a:r>
          </a:p>
          <a:p>
            <a:pPr marL="1066785" lvl="1" indent="-457200">
              <a:spcAft>
                <a:spcPts val="600"/>
              </a:spcAft>
              <a:buFont typeface="+mj-lt"/>
              <a:buAutoNum type="alphaLcParenR"/>
            </a:pPr>
            <a:r>
              <a:rPr lang="en-US" sz="2000" dirty="0">
                <a:solidFill>
                  <a:schemeClr val="bg2">
                    <a:lumMod val="50000"/>
                  </a:schemeClr>
                </a:solidFill>
              </a:rPr>
              <a:t>The MIT Solution – “Technology”</a:t>
            </a:r>
          </a:p>
          <a:p>
            <a:pPr marL="1066785" lvl="1" indent="-457200">
              <a:spcAft>
                <a:spcPts val="600"/>
              </a:spcAft>
              <a:buFont typeface="+mj-lt"/>
              <a:buAutoNum type="alphaLcParenR"/>
            </a:pPr>
            <a:r>
              <a:rPr lang="en-US" sz="2000" dirty="0">
                <a:solidFill>
                  <a:schemeClr val="bg2">
                    <a:lumMod val="50000"/>
                  </a:schemeClr>
                </a:solidFill>
              </a:rPr>
              <a:t>Leveraging Citizen Engagement</a:t>
            </a:r>
          </a:p>
        </p:txBody>
      </p:sp>
    </p:spTree>
    <p:extLst>
      <p:ext uri="{BB962C8B-B14F-4D97-AF65-F5344CB8AC3E}">
        <p14:creationId xmlns:p14="http://schemas.microsoft.com/office/powerpoint/2010/main" val="4109690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107</a:t>
            </a:fld>
            <a:endParaRPr lang="en-US" dirty="0">
              <a:solidFill>
                <a:srgbClr val="268097">
                  <a:tint val="75000"/>
                </a:srgbClr>
              </a:solidFill>
            </a:endParaRPr>
          </a:p>
        </p:txBody>
      </p:sp>
      <p:sp>
        <p:nvSpPr>
          <p:cNvPr id="11" name="Rectangle 10">
            <a:extLst>
              <a:ext uri="{FF2B5EF4-FFF2-40B4-BE49-F238E27FC236}">
                <a16:creationId xmlns:a16="http://schemas.microsoft.com/office/drawing/2014/main" id="{B18E11FC-3B00-414F-99C5-0E3CA1CFBAF3}"/>
              </a:ext>
            </a:extLst>
          </p:cNvPr>
          <p:cNvSpPr/>
          <p:nvPr/>
        </p:nvSpPr>
        <p:spPr>
          <a:xfrm>
            <a:off x="660400" y="4533996"/>
            <a:ext cx="7924430" cy="746358"/>
          </a:xfrm>
          <a:prstGeom prst="rect">
            <a:avLst/>
          </a:prstGeom>
        </p:spPr>
        <p:txBody>
          <a:bodyPr wrap="square">
            <a:spAutoFit/>
          </a:bodyPr>
          <a:lstStyle/>
          <a:p>
            <a:pPr defTabSz="456445">
              <a:spcBef>
                <a:spcPts val="300"/>
              </a:spcBef>
              <a:defRPr sz="1800"/>
            </a:pPr>
            <a:r>
              <a:rPr lang="en-US" sz="2000" b="1" dirty="0">
                <a:solidFill>
                  <a:schemeClr val="bg1"/>
                </a:solidFill>
                <a:ea typeface="Gotham"/>
                <a:cs typeface="Gotham"/>
                <a:sym typeface="Gotham"/>
              </a:rPr>
              <a:t>Michael Greenstone</a:t>
            </a:r>
            <a:endParaRPr lang="en-US" sz="2000" dirty="0">
              <a:solidFill>
                <a:schemeClr val="bg1"/>
              </a:solidFill>
              <a:ea typeface="Gotham"/>
              <a:cs typeface="Gotham"/>
              <a:sym typeface="Gotham"/>
            </a:endParaRPr>
          </a:p>
          <a:p>
            <a:pPr defTabSz="456445">
              <a:spcBef>
                <a:spcPts val="300"/>
              </a:spcBef>
              <a:defRPr sz="1800"/>
            </a:pPr>
            <a:r>
              <a:rPr lang="en-US" sz="2000" b="1" dirty="0">
                <a:solidFill>
                  <a:schemeClr val="bg1"/>
                </a:solidFill>
                <a:ea typeface="Gotham"/>
                <a:cs typeface="Gotham"/>
                <a:sym typeface="Gotham"/>
              </a:rPr>
              <a:t>Katherine Meckel</a:t>
            </a:r>
            <a:endParaRPr lang="en-US" sz="2000" dirty="0">
              <a:solidFill>
                <a:srgbClr val="941100"/>
              </a:solidFill>
              <a:ea typeface="Gotham"/>
              <a:cs typeface="Gotham"/>
              <a:sym typeface="Gotham"/>
            </a:endParaRPr>
          </a:p>
        </p:txBody>
      </p:sp>
      <p:sp>
        <p:nvSpPr>
          <p:cNvPr id="14" name="Subtitle 2">
            <a:extLst>
              <a:ext uri="{FF2B5EF4-FFF2-40B4-BE49-F238E27FC236}">
                <a16:creationId xmlns:a16="http://schemas.microsoft.com/office/drawing/2014/main" id="{624AC5BD-A33D-1242-99BF-08A952E0EAEC}"/>
              </a:ext>
            </a:extLst>
          </p:cNvPr>
          <p:cNvSpPr txBox="1">
            <a:spLocks/>
          </p:cNvSpPr>
          <p:nvPr/>
        </p:nvSpPr>
        <p:spPr>
          <a:xfrm>
            <a:off x="635000" y="2035336"/>
            <a:ext cx="7949823" cy="1846641"/>
          </a:xfrm>
          <a:prstGeom prst="rect">
            <a:avLst/>
          </a:prstGeom>
        </p:spPr>
        <p:txBody>
          <a:bodyPr vert="horz" lIns="91421" tIns="45711" rIns="91421" bIns="45711" rtlCol="0">
            <a:spAutoFit/>
          </a:bodyPr>
          <a:lstStyle>
            <a:lvl1pPr marL="0" indent="0" algn="l" defTabSz="457106" rtl="0" eaLnBrk="1" latinLnBrk="0" hangingPunct="1">
              <a:spcBef>
                <a:spcPts val="0"/>
              </a:spcBef>
              <a:buFont typeface="Arial"/>
              <a:buNone/>
              <a:defRPr sz="2400" b="1" i="0" kern="1200">
                <a:solidFill>
                  <a:schemeClr val="tx1"/>
                </a:solidFill>
                <a:latin typeface="+mn-lt"/>
                <a:ea typeface="+mn-ea"/>
                <a:cs typeface="Gotham-Book"/>
              </a:defRPr>
            </a:lvl1pPr>
            <a:lvl2pPr marL="457106" indent="0" algn="ctr" defTabSz="457106" rtl="0" eaLnBrk="1" latinLnBrk="0" hangingPunct="1">
              <a:spcBef>
                <a:spcPts val="384"/>
              </a:spcBef>
              <a:buClr>
                <a:schemeClr val="tx1"/>
              </a:buClr>
              <a:buSzPct val="90000"/>
              <a:buFont typeface="Lucida Grande"/>
              <a:buNone/>
              <a:defRPr sz="1400" b="0" i="0" kern="1200">
                <a:solidFill>
                  <a:schemeClr val="tx1">
                    <a:tint val="75000"/>
                  </a:schemeClr>
                </a:solidFill>
                <a:latin typeface="+mn-lt"/>
                <a:ea typeface="+mn-ea"/>
                <a:cs typeface="Gotham-Book"/>
              </a:defRPr>
            </a:lvl2pPr>
            <a:lvl3pPr marL="914212" indent="0" algn="ctr" defTabSz="457106" rtl="0" eaLnBrk="1" latinLnBrk="0" hangingPunct="1">
              <a:spcBef>
                <a:spcPct val="20000"/>
              </a:spcBef>
              <a:buClr>
                <a:schemeClr val="bg2">
                  <a:lumMod val="50000"/>
                </a:schemeClr>
              </a:buClr>
              <a:buSzPct val="80000"/>
              <a:buFont typeface="Arial"/>
              <a:buNone/>
              <a:defRPr sz="1200" b="0" i="0" kern="1200">
                <a:solidFill>
                  <a:schemeClr val="tx1">
                    <a:tint val="75000"/>
                  </a:schemeClr>
                </a:solidFill>
                <a:latin typeface="+mn-lt"/>
                <a:ea typeface="+mn-ea"/>
                <a:cs typeface="Gotham-Book"/>
              </a:defRPr>
            </a:lvl3pPr>
            <a:lvl4pPr marL="1371320" indent="0" algn="ctr" defTabSz="457106" rtl="0" eaLnBrk="1" latinLnBrk="0" hangingPunct="1">
              <a:spcBef>
                <a:spcPct val="20000"/>
              </a:spcBef>
              <a:buFontTx/>
              <a:buNone/>
              <a:defRPr sz="1000" b="0" i="0" kern="1200">
                <a:solidFill>
                  <a:schemeClr val="tx1">
                    <a:tint val="75000"/>
                  </a:schemeClr>
                </a:solidFill>
                <a:latin typeface="Gotham-Book"/>
                <a:ea typeface="+mn-ea"/>
                <a:cs typeface="Gotham-Book"/>
              </a:defRPr>
            </a:lvl4pPr>
            <a:lvl5pPr marL="1828426" indent="0" algn="ctr" defTabSz="457106" rtl="0" eaLnBrk="1" latinLnBrk="0" hangingPunct="1">
              <a:spcBef>
                <a:spcPct val="20000"/>
              </a:spcBef>
              <a:buFontTx/>
              <a:buNone/>
              <a:defRPr sz="800" b="0" i="0" kern="1200">
                <a:solidFill>
                  <a:schemeClr val="tx1">
                    <a:tint val="75000"/>
                  </a:schemeClr>
                </a:solidFill>
                <a:latin typeface="Gotham-Book"/>
                <a:ea typeface="+mn-ea"/>
                <a:cs typeface="Gotham-Book"/>
              </a:defRPr>
            </a:lvl5pPr>
            <a:lvl6pPr marL="228553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2640"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9744"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685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2800" b="0" dirty="0">
                <a:solidFill>
                  <a:schemeClr val="tx2"/>
                </a:solidFill>
                <a:latin typeface="+mj-lt"/>
                <a:cs typeface="Gotham Medium" pitchFamily="50" charset="0"/>
              </a:rPr>
              <a:t>Woman vs. Machine: Improving EPA Regulatory Compliance with Machine Learning</a:t>
            </a:r>
          </a:p>
          <a:p>
            <a:pPr>
              <a:spcAft>
                <a:spcPts val="1200"/>
              </a:spcAft>
            </a:pPr>
            <a:r>
              <a:rPr lang="en-US" sz="2000" b="0" i="1" dirty="0">
                <a:solidFill>
                  <a:schemeClr val="tx2"/>
                </a:solidFill>
                <a:cs typeface="Gotham Medium" pitchFamily="50" charset="0"/>
              </a:rPr>
              <a:t>In progress</a:t>
            </a:r>
          </a:p>
        </p:txBody>
      </p:sp>
    </p:spTree>
    <p:extLst>
      <p:ext uri="{BB962C8B-B14F-4D97-AF65-F5344CB8AC3E}">
        <p14:creationId xmlns:p14="http://schemas.microsoft.com/office/powerpoint/2010/main" val="16441898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EPA Inspections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108</a:t>
            </a:fld>
            <a:endParaRPr lang="en-US" dirty="0">
              <a:solidFill>
                <a:srgbClr val="268097">
                  <a:tint val="75000"/>
                </a:srgbClr>
              </a:solidFill>
            </a:endParaRPr>
          </a:p>
        </p:txBody>
      </p:sp>
      <p:sp>
        <p:nvSpPr>
          <p:cNvPr id="4" name="Content Placeholder 3"/>
          <p:cNvSpPr>
            <a:spLocks noGrp="1"/>
          </p:cNvSpPr>
          <p:nvPr>
            <p:ph sz="quarter" idx="12"/>
          </p:nvPr>
        </p:nvSpPr>
        <p:spPr/>
        <p:txBody>
          <a:bodyPr/>
          <a:lstStyle/>
          <a:p>
            <a:pPr marL="285750" indent="-285750">
              <a:buFont typeface="Arial" panose="020B0604020202020204" pitchFamily="34" charset="0"/>
              <a:buChar char="•"/>
            </a:pPr>
            <a:r>
              <a:rPr lang="en-US" sz="2000" dirty="0">
                <a:latin typeface="+mn-lt"/>
              </a:rPr>
              <a:t>EPA only has resources to annually inspect 2% of regulated facilities for violations of the Resource and Recovery Act (1976)</a:t>
            </a:r>
          </a:p>
          <a:p>
            <a:pPr marL="285750" indent="-285750">
              <a:buFont typeface="Arial" panose="020B0604020202020204" pitchFamily="34" charset="0"/>
              <a:buChar char="•"/>
            </a:pPr>
            <a:r>
              <a:rPr lang="en-US" sz="2000" dirty="0">
                <a:latin typeface="+mn-lt"/>
              </a:rPr>
              <a:t>With a machine learning (ML) predictive model, determine the best way to target facilities given data on 10,000 variables</a:t>
            </a:r>
          </a:p>
          <a:p>
            <a:pPr marL="285750" indent="-285750">
              <a:buFont typeface="Arial" panose="020B0604020202020204" pitchFamily="34" charset="0"/>
              <a:buChar char="•"/>
            </a:pPr>
            <a:r>
              <a:rPr lang="en-US" sz="2000" dirty="0">
                <a:latin typeface="+mn-lt"/>
              </a:rPr>
              <a:t>National Field Test in 2017 with the EPA, reducing the cost of enforcing regulations</a:t>
            </a:r>
          </a:p>
          <a:p>
            <a:endParaRPr lang="en-US" dirty="0"/>
          </a:p>
        </p:txBody>
      </p:sp>
    </p:spTree>
    <p:extLst>
      <p:ext uri="{BB962C8B-B14F-4D97-AF65-F5344CB8AC3E}">
        <p14:creationId xmlns:p14="http://schemas.microsoft.com/office/powerpoint/2010/main" val="19860596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F66D8B-4B5B-E442-B5E5-D8206FEEDA70}"/>
              </a:ext>
            </a:extLst>
          </p:cNvPr>
          <p:cNvPicPr>
            <a:picLocks noChangeAspect="1"/>
          </p:cNvPicPr>
          <p:nvPr/>
        </p:nvPicPr>
        <p:blipFill>
          <a:blip r:embed="rId2"/>
          <a:stretch>
            <a:fillRect/>
          </a:stretch>
        </p:blipFill>
        <p:spPr>
          <a:xfrm>
            <a:off x="635000" y="2197337"/>
            <a:ext cx="6121400" cy="4127500"/>
          </a:xfrm>
          <a:prstGeom prst="rect">
            <a:avLst/>
          </a:prstGeom>
        </p:spPr>
      </p:pic>
      <p:sp>
        <p:nvSpPr>
          <p:cNvPr id="2" name="Title 1">
            <a:extLst>
              <a:ext uri="{FF2B5EF4-FFF2-40B4-BE49-F238E27FC236}">
                <a16:creationId xmlns:a16="http://schemas.microsoft.com/office/drawing/2014/main" id="{0AEAC979-1300-B649-AFD5-7F40BA9D8786}"/>
              </a:ext>
            </a:extLst>
          </p:cNvPr>
          <p:cNvSpPr>
            <a:spLocks noGrp="1"/>
          </p:cNvSpPr>
          <p:nvPr>
            <p:ph type="title"/>
          </p:nvPr>
        </p:nvSpPr>
        <p:spPr/>
        <p:txBody>
          <a:bodyPr/>
          <a:lstStyle/>
          <a:p>
            <a:r>
              <a:rPr lang="en-US" dirty="0"/>
              <a:t>Are inspections properly targeted?</a:t>
            </a:r>
          </a:p>
        </p:txBody>
      </p:sp>
      <p:sp>
        <p:nvSpPr>
          <p:cNvPr id="3" name="Slide Number Placeholder 2">
            <a:extLst>
              <a:ext uri="{FF2B5EF4-FFF2-40B4-BE49-F238E27FC236}">
                <a16:creationId xmlns:a16="http://schemas.microsoft.com/office/drawing/2014/main" id="{97D56D0C-B089-7E47-A4C4-301E1D0F63B4}"/>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109</a:t>
            </a:fld>
            <a:endParaRPr lang="en-US" dirty="0">
              <a:solidFill>
                <a:srgbClr val="268097">
                  <a:tint val="75000"/>
                </a:srgbClr>
              </a:solidFill>
            </a:endParaRPr>
          </a:p>
        </p:txBody>
      </p:sp>
      <p:sp>
        <p:nvSpPr>
          <p:cNvPr id="6" name="TextBox 1">
            <a:extLst>
              <a:ext uri="{FF2B5EF4-FFF2-40B4-BE49-F238E27FC236}">
                <a16:creationId xmlns:a16="http://schemas.microsoft.com/office/drawing/2014/main" id="{D43C74B3-39C8-3945-94D9-ED28E6DCDD39}"/>
              </a:ext>
            </a:extLst>
          </p:cNvPr>
          <p:cNvSpPr txBox="1"/>
          <p:nvPr/>
        </p:nvSpPr>
        <p:spPr>
          <a:xfrm flipH="1">
            <a:off x="5853526" y="4079432"/>
            <a:ext cx="333103" cy="391886"/>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400" dirty="0">
                <a:solidFill>
                  <a:schemeClr val="tx2"/>
                </a:solidFill>
                <a:latin typeface="+mj-lt"/>
              </a:rPr>
              <a:t>?</a:t>
            </a:r>
          </a:p>
        </p:txBody>
      </p:sp>
      <p:sp>
        <p:nvSpPr>
          <p:cNvPr id="10" name="Text Placeholder 3"/>
          <p:cNvSpPr txBox="1">
            <a:spLocks/>
          </p:cNvSpPr>
          <p:nvPr/>
        </p:nvSpPr>
        <p:spPr>
          <a:xfrm>
            <a:off x="6571807" y="2336800"/>
            <a:ext cx="2259368" cy="2264342"/>
          </a:xfrm>
          <a:prstGeom prst="rect">
            <a:avLst/>
          </a:prstGeom>
        </p:spPr>
        <p:txBody>
          <a:bodyPr vert="horz" lIns="91302" tIns="45652" rIns="91302" bIns="45652" rtlCol="0">
            <a:noAutofit/>
          </a:bodyPr>
          <a:lstStyle>
            <a:lvl1pPr marL="120466" indent="-120466" algn="l" defTabSz="456479" rtl="0" eaLnBrk="1" latinLnBrk="0" hangingPunct="1">
              <a:spcBef>
                <a:spcPts val="0"/>
              </a:spcBef>
              <a:spcAft>
                <a:spcPts val="800"/>
              </a:spcAft>
              <a:buClr>
                <a:schemeClr val="tx1"/>
              </a:buClr>
              <a:buSzPct val="90000"/>
              <a:buFont typeface="Lucida Grande"/>
              <a:buChar char="›"/>
              <a:defRPr sz="1200" b="0" i="0" kern="1200" baseline="0">
                <a:solidFill>
                  <a:schemeClr val="bg1"/>
                </a:solidFill>
                <a:latin typeface="+mn-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1"/>
              </a:buClr>
            </a:pPr>
            <a:r>
              <a:rPr lang="en-US" sz="1400" dirty="0"/>
              <a:t>Over 2005-2015, only 2% of plants were inspected per year</a:t>
            </a:r>
          </a:p>
          <a:p>
            <a:pPr>
              <a:buClr>
                <a:schemeClr val="bg1"/>
              </a:buClr>
            </a:pPr>
            <a:r>
              <a:rPr lang="en-US" sz="1400" dirty="0"/>
              <a:t>68% of inspections found violations</a:t>
            </a:r>
          </a:p>
          <a:p>
            <a:pPr>
              <a:buClr>
                <a:schemeClr val="bg1"/>
              </a:buClr>
            </a:pPr>
            <a:r>
              <a:rPr lang="en-US" sz="1400" dirty="0"/>
              <a:t>39% of inspections found severe violations</a:t>
            </a:r>
          </a:p>
          <a:p>
            <a:pPr>
              <a:buClr>
                <a:schemeClr val="bg1"/>
              </a:buClr>
            </a:pPr>
            <a:r>
              <a:rPr lang="en-US" sz="1400" dirty="0"/>
              <a:t>With only 2% of plants inspected, what was the true number of violating plants? </a:t>
            </a:r>
          </a:p>
          <a:p>
            <a:pPr>
              <a:buClr>
                <a:schemeClr val="bg1"/>
              </a:buClr>
            </a:pPr>
            <a:endParaRPr lang="en-US" sz="1400" dirty="0"/>
          </a:p>
          <a:p>
            <a:pPr>
              <a:buClr>
                <a:schemeClr val="bg1"/>
              </a:buClr>
            </a:pPr>
            <a:endParaRPr lang="en-US" sz="1600" dirty="0"/>
          </a:p>
          <a:p>
            <a:pPr>
              <a:buClr>
                <a:schemeClr val="bg1"/>
              </a:buClr>
            </a:pPr>
            <a:endParaRPr lang="en-US" sz="1600" dirty="0"/>
          </a:p>
          <a:p>
            <a:pPr marL="230188" indent="-230188">
              <a:buClr>
                <a:schemeClr val="bg1"/>
              </a:buClr>
              <a:buFont typeface="LucidaGrande" charset="0"/>
              <a:buChar char="»"/>
            </a:pPr>
            <a:endParaRPr lang="en-US" sz="1600" dirty="0"/>
          </a:p>
          <a:p>
            <a:endParaRPr lang="en-US" sz="1600" dirty="0"/>
          </a:p>
        </p:txBody>
      </p:sp>
    </p:spTree>
    <p:extLst>
      <p:ext uri="{BB962C8B-B14F-4D97-AF65-F5344CB8AC3E}">
        <p14:creationId xmlns:p14="http://schemas.microsoft.com/office/powerpoint/2010/main" val="171755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73EB-53D0-6B45-9534-05A6944E4E78}"/>
              </a:ext>
            </a:extLst>
          </p:cNvPr>
          <p:cNvSpPr>
            <a:spLocks noGrp="1"/>
          </p:cNvSpPr>
          <p:nvPr>
            <p:ph type="title"/>
          </p:nvPr>
        </p:nvSpPr>
        <p:spPr/>
        <p:txBody>
          <a:bodyPr/>
          <a:lstStyle/>
          <a:p>
            <a:r>
              <a:rPr lang="en-US" dirty="0"/>
              <a:t>TSPs Attainment Status</a:t>
            </a:r>
          </a:p>
        </p:txBody>
      </p:sp>
      <p:sp>
        <p:nvSpPr>
          <p:cNvPr id="3" name="Slide Number Placeholder 2">
            <a:extLst>
              <a:ext uri="{FF2B5EF4-FFF2-40B4-BE49-F238E27FC236}">
                <a16:creationId xmlns:a16="http://schemas.microsoft.com/office/drawing/2014/main" id="{42E2FAA2-0657-3042-87B7-127BA948EFD2}"/>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11</a:t>
            </a:fld>
            <a:endParaRPr lang="en-US" dirty="0">
              <a:solidFill>
                <a:srgbClr val="268097">
                  <a:tint val="75000"/>
                </a:srgbClr>
              </a:solidFill>
            </a:endParaRPr>
          </a:p>
        </p:txBody>
      </p:sp>
      <p:pic>
        <p:nvPicPr>
          <p:cNvPr id="5" name="Picture 4">
            <a:extLst>
              <a:ext uri="{FF2B5EF4-FFF2-40B4-BE49-F238E27FC236}">
                <a16:creationId xmlns:a16="http://schemas.microsoft.com/office/drawing/2014/main" id="{B76C80AA-401C-9D44-B741-DF23985EA9C2}"/>
              </a:ext>
            </a:extLst>
          </p:cNvPr>
          <p:cNvPicPr>
            <a:picLocks noChangeAspect="1"/>
          </p:cNvPicPr>
          <p:nvPr/>
        </p:nvPicPr>
        <p:blipFill rotWithShape="1">
          <a:blip r:embed="rId2"/>
          <a:srcRect t="5566"/>
          <a:stretch/>
        </p:blipFill>
        <p:spPr>
          <a:xfrm>
            <a:off x="999067" y="2108638"/>
            <a:ext cx="7255933" cy="4669460"/>
          </a:xfrm>
          <a:prstGeom prst="rect">
            <a:avLst/>
          </a:prstGeom>
        </p:spPr>
      </p:pic>
    </p:spTree>
    <p:extLst>
      <p:ext uri="{BB962C8B-B14F-4D97-AF65-F5344CB8AC3E}">
        <p14:creationId xmlns:p14="http://schemas.microsoft.com/office/powerpoint/2010/main" val="36949246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F98870-F0A0-A24F-AD14-D4933BCF3F81}"/>
              </a:ext>
            </a:extLst>
          </p:cNvPr>
          <p:cNvSpPr>
            <a:spLocks noGrp="1"/>
          </p:cNvSpPr>
          <p:nvPr>
            <p:ph type="title"/>
          </p:nvPr>
        </p:nvSpPr>
        <p:spPr>
          <a:xfrm>
            <a:off x="635000" y="1524000"/>
            <a:ext cx="7620000" cy="523083"/>
          </a:xfrm>
        </p:spPr>
        <p:txBody>
          <a:bodyPr/>
          <a:lstStyle/>
          <a:p>
            <a:r>
              <a:rPr lang="en-US" sz="2800" dirty="0"/>
              <a:t>Machine learning method</a:t>
            </a:r>
          </a:p>
        </p:txBody>
      </p:sp>
      <p:sp>
        <p:nvSpPr>
          <p:cNvPr id="5" name="Content Placeholder 4">
            <a:extLst>
              <a:ext uri="{FF2B5EF4-FFF2-40B4-BE49-F238E27FC236}">
                <a16:creationId xmlns:a16="http://schemas.microsoft.com/office/drawing/2014/main" id="{A5E64056-30B2-EF49-9F91-BE165F81DB67}"/>
              </a:ext>
            </a:extLst>
          </p:cNvPr>
          <p:cNvSpPr>
            <a:spLocks noGrp="1"/>
          </p:cNvSpPr>
          <p:nvPr>
            <p:ph sz="quarter" idx="12"/>
          </p:nvPr>
        </p:nvSpPr>
        <p:spPr/>
        <p:txBody>
          <a:bodyPr/>
          <a:lstStyle/>
          <a:p>
            <a:pPr marL="285750" indent="-285750">
              <a:buFont typeface="Arial" panose="020B0604020202020204" pitchFamily="34" charset="0"/>
              <a:buChar char="•"/>
            </a:pPr>
            <a:r>
              <a:rPr lang="en-US" sz="2000" dirty="0">
                <a:latin typeface="+mn-lt"/>
              </a:rPr>
              <a:t>Random forests: average over many decision trees</a:t>
            </a:r>
          </a:p>
          <a:p>
            <a:pPr marL="285750" indent="-285750">
              <a:buFont typeface="Arial" panose="020B0604020202020204" pitchFamily="34" charset="0"/>
              <a:buChar char="•"/>
            </a:pPr>
            <a:r>
              <a:rPr lang="en-US" sz="2000" dirty="0">
                <a:latin typeface="+mn-lt"/>
              </a:rPr>
              <a:t>Example:</a:t>
            </a:r>
          </a:p>
          <a:p>
            <a:pPr marL="650300" lvl="1" indent="-285750">
              <a:buFont typeface="Arial" panose="020B0604020202020204" pitchFamily="34" charset="0"/>
              <a:buChar char="•"/>
            </a:pPr>
            <a:endParaRPr lang="en-US" sz="2000" dirty="0">
              <a:latin typeface="+mn-lt"/>
            </a:endParaRPr>
          </a:p>
        </p:txBody>
      </p:sp>
      <p:pic>
        <p:nvPicPr>
          <p:cNvPr id="6" name="Picture 5">
            <a:extLst>
              <a:ext uri="{FF2B5EF4-FFF2-40B4-BE49-F238E27FC236}">
                <a16:creationId xmlns:a16="http://schemas.microsoft.com/office/drawing/2014/main" id="{6A7529BA-D24B-AB4D-AF8A-F6FC0DB4E14F}"/>
              </a:ext>
            </a:extLst>
          </p:cNvPr>
          <p:cNvPicPr>
            <a:picLocks noChangeAspect="1"/>
          </p:cNvPicPr>
          <p:nvPr/>
        </p:nvPicPr>
        <p:blipFill>
          <a:blip r:embed="rId2"/>
          <a:stretch>
            <a:fillRect/>
          </a:stretch>
        </p:blipFill>
        <p:spPr>
          <a:xfrm>
            <a:off x="0" y="3154510"/>
            <a:ext cx="9144000" cy="2929011"/>
          </a:xfrm>
          <a:prstGeom prst="rect">
            <a:avLst/>
          </a:prstGeom>
        </p:spPr>
      </p:pic>
      <p:sp>
        <p:nvSpPr>
          <p:cNvPr id="7" name="Slide Number Placeholder 2">
            <a:extLst>
              <a:ext uri="{FF2B5EF4-FFF2-40B4-BE49-F238E27FC236}">
                <a16:creationId xmlns:a16="http://schemas.microsoft.com/office/drawing/2014/main" id="{4FD74C53-0347-884B-A943-E844AAAEF3E9}"/>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110</a:t>
            </a:fld>
            <a:endParaRPr lang="en-US" dirty="0">
              <a:solidFill>
                <a:srgbClr val="268097">
                  <a:tint val="75000"/>
                </a:srgbClr>
              </a:solidFill>
            </a:endParaRPr>
          </a:p>
        </p:txBody>
      </p:sp>
    </p:spTree>
    <p:extLst>
      <p:ext uri="{BB962C8B-B14F-4D97-AF65-F5344CB8AC3E}">
        <p14:creationId xmlns:p14="http://schemas.microsoft.com/office/powerpoint/2010/main" val="4025308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EC5EB5-C515-A147-953F-A029BD6B01CF}"/>
              </a:ext>
            </a:extLst>
          </p:cNvPr>
          <p:cNvPicPr>
            <a:picLocks noChangeAspect="1"/>
          </p:cNvPicPr>
          <p:nvPr/>
        </p:nvPicPr>
        <p:blipFill>
          <a:blip r:embed="rId2"/>
          <a:stretch>
            <a:fillRect/>
          </a:stretch>
        </p:blipFill>
        <p:spPr>
          <a:xfrm>
            <a:off x="0" y="1971083"/>
            <a:ext cx="9144000" cy="4886917"/>
          </a:xfrm>
          <a:prstGeom prst="rect">
            <a:avLst/>
          </a:prstGeom>
        </p:spPr>
      </p:pic>
      <p:sp>
        <p:nvSpPr>
          <p:cNvPr id="2" name="Title 1">
            <a:extLst>
              <a:ext uri="{FF2B5EF4-FFF2-40B4-BE49-F238E27FC236}">
                <a16:creationId xmlns:a16="http://schemas.microsoft.com/office/drawing/2014/main" id="{BD0B044B-4FD1-0D4E-A534-9E9F20E1287C}"/>
              </a:ext>
            </a:extLst>
          </p:cNvPr>
          <p:cNvSpPr>
            <a:spLocks noGrp="1"/>
          </p:cNvSpPr>
          <p:nvPr>
            <p:ph type="title"/>
          </p:nvPr>
        </p:nvSpPr>
        <p:spPr/>
        <p:txBody>
          <a:bodyPr/>
          <a:lstStyle/>
          <a:p>
            <a:r>
              <a:rPr lang="en-US" dirty="0"/>
              <a:t>ML Model 10 Top Variables</a:t>
            </a:r>
          </a:p>
        </p:txBody>
      </p:sp>
      <p:sp>
        <p:nvSpPr>
          <p:cNvPr id="3" name="Slide Number Placeholder 2">
            <a:extLst>
              <a:ext uri="{FF2B5EF4-FFF2-40B4-BE49-F238E27FC236}">
                <a16:creationId xmlns:a16="http://schemas.microsoft.com/office/drawing/2014/main" id="{2F86A562-5631-C445-A98B-CC55D7185F23}"/>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111</a:t>
            </a:fld>
            <a:endParaRPr lang="en-US" dirty="0">
              <a:solidFill>
                <a:srgbClr val="268097">
                  <a:tint val="75000"/>
                </a:srgbClr>
              </a:solidFill>
            </a:endParaRPr>
          </a:p>
        </p:txBody>
      </p:sp>
    </p:spTree>
    <p:extLst>
      <p:ext uri="{BB962C8B-B14F-4D97-AF65-F5344CB8AC3E}">
        <p14:creationId xmlns:p14="http://schemas.microsoft.com/office/powerpoint/2010/main" val="32486809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AE84-4A7A-F347-8BF8-103973105D36}"/>
              </a:ext>
            </a:extLst>
          </p:cNvPr>
          <p:cNvSpPr>
            <a:spLocks noGrp="1"/>
          </p:cNvSpPr>
          <p:nvPr>
            <p:ph type="title"/>
          </p:nvPr>
        </p:nvSpPr>
        <p:spPr/>
        <p:txBody>
          <a:bodyPr/>
          <a:lstStyle/>
          <a:p>
            <a:r>
              <a:rPr lang="en-US" dirty="0"/>
              <a:t>Preliminary Results</a:t>
            </a:r>
          </a:p>
        </p:txBody>
      </p:sp>
      <p:sp>
        <p:nvSpPr>
          <p:cNvPr id="3" name="Slide Number Placeholder 2">
            <a:extLst>
              <a:ext uri="{FF2B5EF4-FFF2-40B4-BE49-F238E27FC236}">
                <a16:creationId xmlns:a16="http://schemas.microsoft.com/office/drawing/2014/main" id="{255791AA-71B3-C54A-B439-9B627453067F}"/>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112</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81BB539E-0848-6442-B95D-715331C62BA3}"/>
              </a:ext>
            </a:extLst>
          </p:cNvPr>
          <p:cNvSpPr>
            <a:spLocks noGrp="1"/>
          </p:cNvSpPr>
          <p:nvPr>
            <p:ph sz="quarter" idx="12"/>
          </p:nvPr>
        </p:nvSpPr>
        <p:spPr/>
        <p:txBody>
          <a:bodyPr/>
          <a:lstStyle/>
          <a:p>
            <a:pPr marL="285750" indent="-285750">
              <a:buFont typeface="Arial" panose="020B0604020202020204" pitchFamily="34" charset="0"/>
              <a:buChar char="•"/>
            </a:pPr>
            <a:r>
              <a:rPr lang="en-US" sz="2000" dirty="0">
                <a:latin typeface="+mn-lt"/>
              </a:rPr>
              <a:t>Our model’s inspections uncover 47.4% more violations than the EPA’s</a:t>
            </a:r>
          </a:p>
          <a:p>
            <a:pPr marL="707450" lvl="1" indent="-342900">
              <a:buClr>
                <a:schemeClr val="bg1"/>
              </a:buClr>
              <a:buFont typeface=".AppleSystemUIFont" charset="-120"/>
              <a:buChar char="»"/>
            </a:pPr>
            <a:r>
              <a:rPr lang="en-US" sz="2000" dirty="0"/>
              <a:t>Estimates range from 38% to 56%</a:t>
            </a:r>
          </a:p>
          <a:p>
            <a:pPr marL="285750" indent="-285750">
              <a:buFont typeface="Arial" panose="020B0604020202020204" pitchFamily="34" charset="0"/>
              <a:buChar char="•"/>
            </a:pPr>
            <a:r>
              <a:rPr lang="en-US" sz="2000" dirty="0">
                <a:latin typeface="+mn-lt"/>
              </a:rPr>
              <a:t>Preliminary estimates from field test suggest that the model is doing even better</a:t>
            </a:r>
          </a:p>
          <a:p>
            <a:endParaRPr lang="en-US" sz="2000" dirty="0">
              <a:latin typeface="+mn-lt"/>
            </a:endParaRPr>
          </a:p>
        </p:txBody>
      </p:sp>
    </p:spTree>
    <p:extLst>
      <p:ext uri="{BB962C8B-B14F-4D97-AF65-F5344CB8AC3E}">
        <p14:creationId xmlns:p14="http://schemas.microsoft.com/office/powerpoint/2010/main" val="34966405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1" y="2475390"/>
            <a:ext cx="7933265" cy="3400931"/>
          </a:xfrm>
          <a:prstGeom prst="rect">
            <a:avLst/>
          </a:prstGeom>
          <a:noFill/>
        </p:spPr>
        <p:txBody>
          <a:bodyPr wrap="square" rtlCol="0">
            <a:spAutoFit/>
          </a:bodyPr>
          <a:lstStyle/>
          <a:p>
            <a:pPr marL="460375" indent="-460375">
              <a:spcAft>
                <a:spcPts val="600"/>
              </a:spcAft>
              <a:buFont typeface="+mj-lt"/>
              <a:buAutoNum type="romanUcPeriod"/>
            </a:pPr>
            <a:r>
              <a:rPr lang="en-US" sz="2000" dirty="0">
                <a:solidFill>
                  <a:schemeClr val="bg2">
                    <a:lumMod val="50000"/>
                  </a:schemeClr>
                </a:solidFill>
              </a:rPr>
              <a:t>Environmental regulations have had substantial benefits</a:t>
            </a:r>
          </a:p>
          <a:p>
            <a:pPr marL="457189" indent="-457189">
              <a:spcAft>
                <a:spcPts val="600"/>
              </a:spcAft>
              <a:buFont typeface="+mj-lt"/>
              <a:buAutoNum type="romanUcPeriod"/>
            </a:pPr>
            <a:r>
              <a:rPr lang="en-US" sz="2000" dirty="0">
                <a:solidFill>
                  <a:schemeClr val="bg2">
                    <a:lumMod val="50000"/>
                  </a:schemeClr>
                </a:solidFill>
              </a:rPr>
              <a:t>Environmental regulations have had substantial costs</a:t>
            </a:r>
          </a:p>
          <a:p>
            <a:pPr marL="457189" indent="-457189">
              <a:spcAft>
                <a:spcPts val="600"/>
              </a:spcAft>
              <a:buFont typeface="+mj-lt"/>
              <a:buAutoNum type="romanUcPeriod"/>
            </a:pPr>
            <a:r>
              <a:rPr lang="en-US" sz="2000" dirty="0">
                <a:solidFill>
                  <a:schemeClr val="bg2"/>
                </a:solidFill>
              </a:rPr>
              <a:t>Information &amp; incentives are critical for efficiency</a:t>
            </a:r>
          </a:p>
          <a:p>
            <a:pPr marL="1066785" lvl="1" indent="-457200">
              <a:spcAft>
                <a:spcPts val="600"/>
              </a:spcAft>
              <a:buFont typeface="+mj-lt"/>
              <a:buAutoNum type="alphaLcParenR"/>
            </a:pPr>
            <a:r>
              <a:rPr lang="en-US" sz="2000" dirty="0">
                <a:solidFill>
                  <a:schemeClr val="bg2">
                    <a:lumMod val="50000"/>
                  </a:schemeClr>
                </a:solidFill>
              </a:rPr>
              <a:t>Incentivizing the Delivery of Reliable Information to Regulators</a:t>
            </a:r>
          </a:p>
          <a:p>
            <a:pPr marL="1066785" lvl="1" indent="-457200">
              <a:spcAft>
                <a:spcPts val="600"/>
              </a:spcAft>
              <a:buFont typeface="+mj-lt"/>
              <a:buAutoNum type="alphaLcParenR"/>
            </a:pPr>
            <a:r>
              <a:rPr lang="en-US" sz="2000" dirty="0">
                <a:solidFill>
                  <a:schemeClr val="bg2">
                    <a:lumMod val="50000"/>
                  </a:schemeClr>
                </a:solidFill>
              </a:rPr>
              <a:t>The Benefits of Regulatory Discretion</a:t>
            </a:r>
          </a:p>
          <a:p>
            <a:pPr marL="1066785" lvl="1" indent="-457200">
              <a:spcAft>
                <a:spcPts val="600"/>
              </a:spcAft>
              <a:buFont typeface="+mj-lt"/>
              <a:buAutoNum type="alphaLcParenR"/>
            </a:pPr>
            <a:r>
              <a:rPr lang="en-US" sz="2000" dirty="0">
                <a:solidFill>
                  <a:schemeClr val="bg2">
                    <a:lumMod val="50000"/>
                  </a:schemeClr>
                </a:solidFill>
              </a:rPr>
              <a:t>Targeting Inspections</a:t>
            </a:r>
          </a:p>
          <a:p>
            <a:pPr marL="1066785" lvl="1" indent="-457200">
              <a:spcAft>
                <a:spcPts val="600"/>
              </a:spcAft>
              <a:buFont typeface="+mj-lt"/>
              <a:buAutoNum type="alphaLcParenR"/>
            </a:pPr>
            <a:r>
              <a:rPr lang="en-US" sz="2000" dirty="0">
                <a:solidFill>
                  <a:schemeClr val="bg2"/>
                </a:solidFill>
              </a:rPr>
              <a:t>The MIT Solution – “Technology”</a:t>
            </a:r>
          </a:p>
          <a:p>
            <a:pPr marL="1066785" lvl="1" indent="-457200">
              <a:spcAft>
                <a:spcPts val="600"/>
              </a:spcAft>
              <a:buFont typeface="+mj-lt"/>
              <a:buAutoNum type="alphaLcParenR"/>
            </a:pPr>
            <a:r>
              <a:rPr lang="en-US" sz="2000" dirty="0">
                <a:solidFill>
                  <a:schemeClr val="bg2">
                    <a:lumMod val="50000"/>
                  </a:schemeClr>
                </a:solidFill>
              </a:rPr>
              <a:t>Leveraging Citizen Engagement</a:t>
            </a:r>
          </a:p>
        </p:txBody>
      </p:sp>
    </p:spTree>
    <p:extLst>
      <p:ext uri="{BB962C8B-B14F-4D97-AF65-F5344CB8AC3E}">
        <p14:creationId xmlns:p14="http://schemas.microsoft.com/office/powerpoint/2010/main" val="4155355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114</a:t>
            </a:fld>
            <a:endParaRPr lang="en-US" dirty="0">
              <a:solidFill>
                <a:srgbClr val="268097">
                  <a:tint val="75000"/>
                </a:srgbClr>
              </a:solidFill>
            </a:endParaRPr>
          </a:p>
        </p:txBody>
      </p:sp>
      <p:sp>
        <p:nvSpPr>
          <p:cNvPr id="11" name="Rectangle 10">
            <a:extLst>
              <a:ext uri="{FF2B5EF4-FFF2-40B4-BE49-F238E27FC236}">
                <a16:creationId xmlns:a16="http://schemas.microsoft.com/office/drawing/2014/main" id="{B18E11FC-3B00-414F-99C5-0E3CA1CFBAF3}"/>
              </a:ext>
            </a:extLst>
          </p:cNvPr>
          <p:cNvSpPr/>
          <p:nvPr/>
        </p:nvSpPr>
        <p:spPr>
          <a:xfrm>
            <a:off x="660400" y="4533996"/>
            <a:ext cx="7924430" cy="1438855"/>
          </a:xfrm>
          <a:prstGeom prst="rect">
            <a:avLst/>
          </a:prstGeom>
        </p:spPr>
        <p:txBody>
          <a:bodyPr wrap="square">
            <a:spAutoFit/>
          </a:bodyPr>
          <a:lstStyle/>
          <a:p>
            <a:pPr defTabSz="456445">
              <a:spcBef>
                <a:spcPts val="300"/>
              </a:spcBef>
              <a:defRPr sz="1800"/>
            </a:pPr>
            <a:r>
              <a:rPr lang="en-US" sz="2000" b="1" dirty="0">
                <a:solidFill>
                  <a:schemeClr val="bg1"/>
                </a:solidFill>
                <a:ea typeface="Gotham"/>
                <a:cs typeface="Gotham"/>
                <a:sym typeface="Gotham"/>
              </a:rPr>
              <a:t>Michael Greenstone</a:t>
            </a:r>
          </a:p>
          <a:p>
            <a:pPr defTabSz="456445">
              <a:spcBef>
                <a:spcPts val="300"/>
              </a:spcBef>
              <a:defRPr sz="1800"/>
            </a:pPr>
            <a:r>
              <a:rPr lang="en-US" sz="2000" b="1" dirty="0" err="1">
                <a:solidFill>
                  <a:schemeClr val="bg1"/>
                </a:solidFill>
                <a:ea typeface="Gotham"/>
                <a:cs typeface="Gotham"/>
                <a:sym typeface="Gotham"/>
              </a:rPr>
              <a:t>Rohini</a:t>
            </a:r>
            <a:r>
              <a:rPr lang="en-US" sz="2000" b="1" dirty="0">
                <a:solidFill>
                  <a:schemeClr val="bg1"/>
                </a:solidFill>
                <a:ea typeface="Gotham"/>
                <a:cs typeface="Gotham"/>
                <a:sym typeface="Gotham"/>
              </a:rPr>
              <a:t> </a:t>
            </a:r>
            <a:r>
              <a:rPr lang="en-US" sz="2000" b="1" dirty="0" err="1">
                <a:solidFill>
                  <a:schemeClr val="bg1"/>
                </a:solidFill>
                <a:ea typeface="Gotham"/>
                <a:cs typeface="Gotham"/>
                <a:sym typeface="Gotham"/>
              </a:rPr>
              <a:t>Pande</a:t>
            </a:r>
            <a:endParaRPr lang="en-US" sz="2000" b="1" dirty="0">
              <a:solidFill>
                <a:schemeClr val="bg1"/>
              </a:solidFill>
              <a:ea typeface="Gotham"/>
              <a:cs typeface="Gotham"/>
              <a:sym typeface="Gotham"/>
            </a:endParaRPr>
          </a:p>
          <a:p>
            <a:pPr defTabSz="456445">
              <a:spcBef>
                <a:spcPts val="300"/>
              </a:spcBef>
              <a:defRPr sz="1800"/>
            </a:pPr>
            <a:r>
              <a:rPr lang="en-US" sz="2000" b="1" dirty="0">
                <a:solidFill>
                  <a:schemeClr val="bg1"/>
                </a:solidFill>
                <a:ea typeface="Gotham"/>
                <a:cs typeface="Gotham"/>
                <a:sym typeface="Gotham"/>
              </a:rPr>
              <a:t>Nicholas Ryan</a:t>
            </a:r>
          </a:p>
          <a:p>
            <a:pPr defTabSz="456445">
              <a:spcBef>
                <a:spcPts val="300"/>
              </a:spcBef>
              <a:defRPr sz="1800"/>
            </a:pPr>
            <a:r>
              <a:rPr lang="en-US" sz="2000" b="1" dirty="0" err="1">
                <a:solidFill>
                  <a:schemeClr val="bg1"/>
                </a:solidFill>
                <a:ea typeface="Gotham"/>
                <a:cs typeface="Gotham"/>
                <a:sym typeface="Gotham"/>
              </a:rPr>
              <a:t>Anant</a:t>
            </a:r>
            <a:r>
              <a:rPr lang="en-US" sz="2000" b="1" dirty="0">
                <a:solidFill>
                  <a:schemeClr val="bg1"/>
                </a:solidFill>
                <a:ea typeface="Gotham"/>
                <a:cs typeface="Gotham"/>
                <a:sym typeface="Gotham"/>
              </a:rPr>
              <a:t> </a:t>
            </a:r>
            <a:r>
              <a:rPr lang="en-US" sz="2000" b="1" dirty="0" err="1">
                <a:solidFill>
                  <a:schemeClr val="bg1"/>
                </a:solidFill>
                <a:ea typeface="Gotham"/>
                <a:cs typeface="Gotham"/>
                <a:sym typeface="Gotham"/>
              </a:rPr>
              <a:t>Sudarshan</a:t>
            </a:r>
            <a:endParaRPr lang="en-US" sz="2000" dirty="0">
              <a:solidFill>
                <a:srgbClr val="941100"/>
              </a:solidFill>
              <a:ea typeface="Gotham"/>
              <a:cs typeface="Gotham"/>
              <a:sym typeface="Gotham"/>
            </a:endParaRPr>
          </a:p>
        </p:txBody>
      </p:sp>
      <p:sp>
        <p:nvSpPr>
          <p:cNvPr id="14" name="Subtitle 2">
            <a:extLst>
              <a:ext uri="{FF2B5EF4-FFF2-40B4-BE49-F238E27FC236}">
                <a16:creationId xmlns:a16="http://schemas.microsoft.com/office/drawing/2014/main" id="{624AC5BD-A33D-1242-99BF-08A952E0EAEC}"/>
              </a:ext>
            </a:extLst>
          </p:cNvPr>
          <p:cNvSpPr txBox="1">
            <a:spLocks/>
          </p:cNvSpPr>
          <p:nvPr/>
        </p:nvSpPr>
        <p:spPr>
          <a:xfrm>
            <a:off x="647703" y="1992613"/>
            <a:ext cx="7949823" cy="1846641"/>
          </a:xfrm>
          <a:prstGeom prst="rect">
            <a:avLst/>
          </a:prstGeom>
        </p:spPr>
        <p:txBody>
          <a:bodyPr vert="horz" lIns="91421" tIns="45711" rIns="91421" bIns="45711" rtlCol="0">
            <a:spAutoFit/>
          </a:bodyPr>
          <a:lstStyle>
            <a:lvl1pPr marL="0" indent="0" algn="l" defTabSz="457106" rtl="0" eaLnBrk="1" latinLnBrk="0" hangingPunct="1">
              <a:spcBef>
                <a:spcPts val="0"/>
              </a:spcBef>
              <a:buFont typeface="Arial"/>
              <a:buNone/>
              <a:defRPr sz="2400" b="1" i="0" kern="1200">
                <a:solidFill>
                  <a:schemeClr val="tx1"/>
                </a:solidFill>
                <a:latin typeface="+mn-lt"/>
                <a:ea typeface="+mn-ea"/>
                <a:cs typeface="Gotham-Book"/>
              </a:defRPr>
            </a:lvl1pPr>
            <a:lvl2pPr marL="457106" indent="0" algn="ctr" defTabSz="457106" rtl="0" eaLnBrk="1" latinLnBrk="0" hangingPunct="1">
              <a:spcBef>
                <a:spcPts val="384"/>
              </a:spcBef>
              <a:buClr>
                <a:schemeClr val="tx1"/>
              </a:buClr>
              <a:buSzPct val="90000"/>
              <a:buFont typeface="Lucida Grande"/>
              <a:buNone/>
              <a:defRPr sz="1400" b="0" i="0" kern="1200">
                <a:solidFill>
                  <a:schemeClr val="tx1">
                    <a:tint val="75000"/>
                  </a:schemeClr>
                </a:solidFill>
                <a:latin typeface="+mn-lt"/>
                <a:ea typeface="+mn-ea"/>
                <a:cs typeface="Gotham-Book"/>
              </a:defRPr>
            </a:lvl2pPr>
            <a:lvl3pPr marL="914212" indent="0" algn="ctr" defTabSz="457106" rtl="0" eaLnBrk="1" latinLnBrk="0" hangingPunct="1">
              <a:spcBef>
                <a:spcPct val="20000"/>
              </a:spcBef>
              <a:buClr>
                <a:schemeClr val="bg2">
                  <a:lumMod val="50000"/>
                </a:schemeClr>
              </a:buClr>
              <a:buSzPct val="80000"/>
              <a:buFont typeface="Arial"/>
              <a:buNone/>
              <a:defRPr sz="1200" b="0" i="0" kern="1200">
                <a:solidFill>
                  <a:schemeClr val="tx1">
                    <a:tint val="75000"/>
                  </a:schemeClr>
                </a:solidFill>
                <a:latin typeface="+mn-lt"/>
                <a:ea typeface="+mn-ea"/>
                <a:cs typeface="Gotham-Book"/>
              </a:defRPr>
            </a:lvl3pPr>
            <a:lvl4pPr marL="1371320" indent="0" algn="ctr" defTabSz="457106" rtl="0" eaLnBrk="1" latinLnBrk="0" hangingPunct="1">
              <a:spcBef>
                <a:spcPct val="20000"/>
              </a:spcBef>
              <a:buFontTx/>
              <a:buNone/>
              <a:defRPr sz="1000" b="0" i="0" kern="1200">
                <a:solidFill>
                  <a:schemeClr val="tx1">
                    <a:tint val="75000"/>
                  </a:schemeClr>
                </a:solidFill>
                <a:latin typeface="Gotham-Book"/>
                <a:ea typeface="+mn-ea"/>
                <a:cs typeface="Gotham-Book"/>
              </a:defRPr>
            </a:lvl4pPr>
            <a:lvl5pPr marL="1828426" indent="0" algn="ctr" defTabSz="457106" rtl="0" eaLnBrk="1" latinLnBrk="0" hangingPunct="1">
              <a:spcBef>
                <a:spcPct val="20000"/>
              </a:spcBef>
              <a:buFontTx/>
              <a:buNone/>
              <a:defRPr sz="800" b="0" i="0" kern="1200">
                <a:solidFill>
                  <a:schemeClr val="tx1">
                    <a:tint val="75000"/>
                  </a:schemeClr>
                </a:solidFill>
                <a:latin typeface="Gotham-Book"/>
                <a:ea typeface="+mn-ea"/>
                <a:cs typeface="Gotham-Book"/>
              </a:defRPr>
            </a:lvl5pPr>
            <a:lvl6pPr marL="228553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2640"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9744"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685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2800" b="0" dirty="0">
                <a:solidFill>
                  <a:schemeClr val="tx2"/>
                </a:solidFill>
                <a:latin typeface="+mj-lt"/>
                <a:cs typeface="Gotham Medium" pitchFamily="50" charset="0"/>
              </a:rPr>
              <a:t>Is Technology a Solution? Evaluating the Impacts of Providing Reliable Emissions Information to Environmental Regulators</a:t>
            </a:r>
          </a:p>
          <a:p>
            <a:r>
              <a:rPr lang="en-US" sz="2000" b="0" i="1" dirty="0">
                <a:solidFill>
                  <a:schemeClr val="tx2"/>
                </a:solidFill>
                <a:cs typeface="Gotham Medium" pitchFamily="50" charset="0"/>
              </a:rPr>
              <a:t>In progress</a:t>
            </a:r>
          </a:p>
        </p:txBody>
      </p:sp>
    </p:spTree>
    <p:extLst>
      <p:ext uri="{BB962C8B-B14F-4D97-AF65-F5344CB8AC3E}">
        <p14:creationId xmlns:p14="http://schemas.microsoft.com/office/powerpoint/2010/main" val="37870513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 xmlns:p14="http://schemas.microsoft.com/office/powerpoint/2010/main" xmlns:pr="smNativeData" val="SMDATA_13_pZHKWhMAAAAlAAAAZAAAAE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YARgAMAAAAEAAAAAAAAAAAAAAAAAAAAAAAAAAeAAAAaAAAAAAAAAAAAAAAAAAAAAAAAAAAAAAAECcAABAnAAAAAAAAAAAAAAAAAAAAAAAAAAAAAAAAAAAAAAAAAAAAABQAAAAAAAAAwMD/AAAAAABkAAAAMgAAAAAAAABkAAAAAAAAAH9/fwAKAAAAHwAAAFQAAACht20FR1RcAQAAAAAAAAAAAAAAAAAAAAAAAAAAAAAAAAAAAAAAAAAAJoCXAn9/fwD///8DzMzMAMDA/wB/f38AAAAAAAAAAAAAAAAAAAAAAAAAAAAhAAAAGAAAABQAAADoAwAAYAkAAMgyAADwDwAAACAAACYAAAAIAAAAAQAAAAAAAAA="/>
              </a:ext>
            </a:extLst>
          </p:cNvSpPr>
          <p:nvPr>
            <p:ph type="title"/>
          </p:nvPr>
        </p:nvSpPr>
        <p:spPr>
          <a:xfrm>
            <a:off x="635000" y="1524000"/>
            <a:ext cx="7620000" cy="1066800"/>
          </a:xfrm>
        </p:spPr>
        <p:txBody>
          <a:bodyPr/>
          <a:lstStyle/>
          <a:p>
            <a:pPr marL="0" marR="0" indent="0" algn="l" defTabSz="457200">
              <a:lnSpc>
                <a:spcPct val="100000"/>
              </a:lnSpc>
              <a:spcBef>
                <a:spcPts val="0"/>
              </a:spcBef>
              <a:spcAft>
                <a:spcPts val="0"/>
              </a:spcAft>
              <a:buNone/>
              <a:tabLst/>
              <a:defRPr lang="x-none"/>
            </a:pPr>
            <a:r>
              <a:t>Does better information improve environmental regulation?</a:t>
            </a:r>
          </a:p>
        </p:txBody>
      </p:sp>
      <p:sp>
        <p:nvSpPr>
          <p:cNvPr id="3" name="AutoShape1"/>
          <p:cNvSpPr>
            <a:extLst>
              <a:ext uri="smNativeData">
                <pr:smNativeData xmlns="" xmlns:p14="http://schemas.microsoft.com/office/powerpoint/2010/main" xmlns:pr="smNativeData" val="SMDATA_13_pZHKWhMAAAAlAAAAyAAAAA0AAAAAkAAAAEgAAACQAAAASAAAAAAAAAABAAAAAAAAAAEAAABQAAAA8QsDdfpM6z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gAAAE+BvQwo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R1RcAQAAAAAAAAAAAAAAAAAAAAAAAAAAAAAAAAAAAAAAAAAAobdtBX9/fwD///8DzMzMAMDA/wB/f38AAAAAAAAAAAAAAAAAAAAAAAAAAAAhAAAAGAAAABQAAABtGAAAORkAAPsfAAAJHQAAEAAAACYAAAAIAAAA//////////8="/>
              </a:ext>
            </a:extLst>
          </p:cNvSpPr>
          <p:nvPr/>
        </p:nvSpPr>
        <p:spPr>
          <a:xfrm>
            <a:off x="3970655" y="4100195"/>
            <a:ext cx="1228090" cy="619760"/>
          </a:xfrm>
          <a:prstGeom prst="rightArrow">
            <a:avLst>
              <a:gd name="adj1" fmla="val 50000"/>
              <a:gd name="adj2" fmla="val 29100"/>
            </a:avLst>
          </a:prstGeom>
          <a:solidFill>
            <a:srgbClr val="FFFFFF"/>
          </a:solidFill>
          <a:ln w="25400" cap="flat" cmpd="sng" algn="ctr">
            <a:solidFill>
              <a:schemeClr val="accent1"/>
            </a:solidFill>
            <a:prstDash val="sysDash"/>
            <a:headEnd type="none"/>
            <a:tailEnd type="none"/>
          </a:ln>
          <a:effectLst/>
        </p:spPr>
        <p:txBody>
          <a:bodyPr vert="horz" wrap="square" lIns="91440" tIns="45720" rIns="91440" bIns="45720" numCol="1" anchor="ctr"/>
          <a:lstStyle/>
          <a:p>
            <a:pPr algn="ctr">
              <a:defRPr lang="x-none">
                <a:solidFill>
                  <a:srgbClr val="000000"/>
                </a:solidFill>
                <a:latin typeface="Century Gothic" charset="0"/>
                <a:ea typeface="Gotham-Book" charset="0"/>
                <a:cs typeface="Gotham-Book" charset="0"/>
              </a:defRPr>
            </a:pPr>
            <a:r>
              <a:rPr lang="x-none" b="1" dirty="0"/>
              <a:t>CEMS</a:t>
            </a:r>
          </a:p>
        </p:txBody>
      </p:sp>
      <p:graphicFrame>
        <p:nvGraphicFramePr>
          <p:cNvPr id="4" name="SlideText2"/>
          <p:cNvGraphicFramePr/>
          <p:nvPr>
            <p:extLst/>
          </p:nvPr>
        </p:nvGraphicFramePr>
        <p:xfrm>
          <a:off x="457200" y="2727325"/>
          <a:ext cx="4038600" cy="4130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0" name="SlideText3"/>
          <p:cNvGraphicFramePr/>
          <p:nvPr>
            <p:extLst/>
          </p:nvPr>
        </p:nvGraphicFramePr>
        <p:xfrm>
          <a:off x="4648200" y="2698750"/>
          <a:ext cx="4038600" cy="41306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Slide Number Placeholder 2">
            <a:extLst>
              <a:ext uri="{FF2B5EF4-FFF2-40B4-BE49-F238E27FC236}">
                <a16:creationId xmlns:a16="http://schemas.microsoft.com/office/drawing/2014/main" id="{980D8372-14C3-A842-80FB-B409ABB3BA05}"/>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115</a:t>
            </a:fld>
            <a:endParaRPr lang="en-US" dirty="0">
              <a:solidFill>
                <a:srgbClr val="268097">
                  <a:tint val="75000"/>
                </a:srgbClr>
              </a:solidFill>
            </a:endParaRPr>
          </a:p>
        </p:txBody>
      </p:sp>
    </p:spTree>
    <p:extLst>
      <p:ext uri="{BB962C8B-B14F-4D97-AF65-F5344CB8AC3E}">
        <p14:creationId xmlns:p14="http://schemas.microsoft.com/office/powerpoint/2010/main" val="2043958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 xmlns:p14="http://schemas.microsoft.com/office/powerpoint/2010/main" xmlns:pr="smNativeData" val="SMDATA_13_pZHKWhMAAAAlAAAAZAAAAE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8dAAAMAAAAEAAAAAAAAAAAAAAAAAAAAAAAAAAeAAAAaAAAAAAAAAAAAAAAAAAAAAAAAAAAAAAAECcAABAnAAAAAAAAAAAAAAAAAAAAAAAAAAAAAAAAAAAAAAAAAAAAABQAAAAAAAAAwMD/AAAAAABkAAAAMgAAAAAAAABkAAAAAAAAAH9/fwAKAAAAHwAAAFQAAACht20FR1RcAQAAAAAAAAAAAAAAAAAAAAAAAAAAAAAAAAAAAAAAAAAAJoCXAn9/fwD///8DzMzMAMDA/wB/f38AAAAAAAAAAAAAAAAAAAAAAAAAAAAhAAAAGAAAABQAAADoAwAAYAkAAMgyAAAwDAAAACAAACYAAAAIAAAAAQAAAAAAAAA="/>
              </a:ext>
            </a:extLst>
          </p:cNvSpPr>
          <p:nvPr>
            <p:ph type="title"/>
          </p:nvPr>
        </p:nvSpPr>
        <p:spPr>
          <a:xfrm>
            <a:off x="635000" y="1524000"/>
            <a:ext cx="7620000" cy="457200"/>
          </a:xfrm>
        </p:spPr>
        <p:txBody>
          <a:bodyPr/>
          <a:lstStyle/>
          <a:p>
            <a:pPr>
              <a:defRPr lang="x-none" sz="2400"/>
            </a:pPr>
            <a:r>
              <a:rPr lang="en-US" dirty="0"/>
              <a:t>CEMS - S</a:t>
            </a:r>
            <a:r>
              <a:rPr dirty="0"/>
              <a:t>everal years </a:t>
            </a:r>
            <a:r>
              <a:rPr lang="en-US" dirty="0"/>
              <a:t>in the making</a:t>
            </a:r>
            <a:endParaRPr dirty="0"/>
          </a:p>
        </p:txBody>
      </p:sp>
      <p:graphicFrame>
        <p:nvGraphicFramePr>
          <p:cNvPr id="3" name="SlideText1"/>
          <p:cNvGraphicFramePr/>
          <p:nvPr>
            <p:extLst/>
          </p:nvPr>
        </p:nvGraphicFramePr>
        <p:xfrm>
          <a:off x="457200" y="2026920"/>
          <a:ext cx="8229600" cy="4709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9982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 xmlns:p14="http://schemas.microsoft.com/office/powerpoint/2010/main" xmlns:pr="smNativeData" val="SMDATA_13_pZHKWhMAAAAlAAAAZAAAAE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8BAAAMAAAAEAAAAAAAAAAAAAAAAAAAAAAAAAAeAAAAaAAAAAAAAAAAAAAAAAAAAAAAAAAAAAAAECcAABAnAAAAAAAAAAAAAAAAAAAAAAAAAAAAAAAAAAAAAAAAAAAAABQAAAAAAAAAwMD/AAAAAABkAAAAMgAAAAAAAABkAAAAAAAAAH9/fwAKAAAAHwAAAFQAAACht20FR1RcAQAAAAAAAAAAAAAAAAAAAAAAAAAAAAAAAAAAAAAAAAAAJoCXAn9/fwD///8DzMzMAMDA/wB/f38AAAAAAAAAAAAAAAAAAAAAAAAAAAAhAAAAGAAAABQAAADoAwAAYAkAAMgyAADwDAAAACAAACYAAAAIAAAAAQAAAAAAAAA="/>
              </a:ext>
            </a:extLst>
          </p:cNvSpPr>
          <p:nvPr>
            <p:ph type="title"/>
          </p:nvPr>
        </p:nvSpPr>
        <p:spPr>
          <a:xfrm>
            <a:off x="635000" y="1524000"/>
            <a:ext cx="7620000" cy="1077081"/>
          </a:xfrm>
        </p:spPr>
        <p:txBody>
          <a:bodyPr/>
          <a:lstStyle/>
          <a:p>
            <a:pPr>
              <a:defRPr lang="x-none"/>
            </a:pPr>
            <a:r>
              <a:rPr dirty="0"/>
              <a:t>Regulatory use of CEMS data</a:t>
            </a:r>
            <a:r>
              <a:rPr lang="en-US" dirty="0"/>
              <a:t> and RCT</a:t>
            </a:r>
            <a:endParaRPr dirty="0"/>
          </a:p>
        </p:txBody>
      </p:sp>
      <p:sp>
        <p:nvSpPr>
          <p:cNvPr id="3" name="SlideText1"/>
          <p:cNvSpPr>
            <a:spLocks noGrp="1" noChangeArrowheads="1"/>
            <a:extLst>
              <a:ext uri="smNativeData">
                <pr:smNativeData xmlns="" xmlns:p14="http://schemas.microsoft.com/office/powerpoint/2010/main" xmlns:pr="smNativeData" val="SMDATA_13_pZHKWh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ht20FR1RcAQAAAAAAAAAAAAAAAAAAAAAAAAAAAAAAAAAAAAAAAAAAAAAAAH9/fwD///8DzMzMAMDA/wB/f38AAAAAAAAAAAAAAAAAAAAAAAAAAAAhAAAAGAAAABQAAADoAwAArA0AAJAaAAAQJwAAAAAAACYAAAAIAAAAAQAAAAAAAAA="/>
              </a:ext>
            </a:extLst>
          </p:cNvSpPr>
          <p:nvPr>
            <p:ph type="body" idx="12"/>
          </p:nvPr>
        </p:nvSpPr>
        <p:spPr>
          <a:xfrm>
            <a:off x="635000" y="2641282"/>
            <a:ext cx="4222750" cy="3524250"/>
          </a:xfrm>
        </p:spPr>
        <p:txBody>
          <a:bodyPr/>
          <a:lstStyle/>
          <a:p>
            <a:pPr marL="285750" indent="-285750">
              <a:buFont typeface="Arial" panose="020B0604020202020204" pitchFamily="34" charset="0"/>
              <a:buChar char="•"/>
              <a:defRPr lang="x-none" sz="1800"/>
            </a:pPr>
            <a:r>
              <a:rPr lang="en-US" dirty="0">
                <a:latin typeface="+mn-lt"/>
              </a:rPr>
              <a:t>Interactive online application (see right)</a:t>
            </a:r>
          </a:p>
          <a:p>
            <a:pPr marL="285750" indent="-285750">
              <a:buFont typeface="Arial" panose="020B0604020202020204" pitchFamily="34" charset="0"/>
              <a:buChar char="•"/>
              <a:defRPr lang="x-none" sz="1800"/>
            </a:pPr>
            <a:r>
              <a:rPr lang="en-US" dirty="0">
                <a:latin typeface="+mn-lt"/>
              </a:rPr>
              <a:t>Regulator has CEMS division to link pollution readings to inspection</a:t>
            </a:r>
          </a:p>
          <a:p>
            <a:pPr marL="285750" indent="-285750">
              <a:buFont typeface="Arial" panose="020B0604020202020204" pitchFamily="34" charset="0"/>
              <a:buChar char="•"/>
              <a:defRPr lang="x-none" sz="1800"/>
            </a:pPr>
            <a:r>
              <a:rPr lang="en-US" dirty="0">
                <a:latin typeface="+mn-lt"/>
              </a:rPr>
              <a:t>Randomized Roll-out and Evaluation of Impacts on Pollution Emissions and Violations</a:t>
            </a:r>
          </a:p>
          <a:p>
            <a:pPr marL="285750" indent="-285750">
              <a:buFont typeface="Arial" panose="020B0604020202020204" pitchFamily="34" charset="0"/>
              <a:buChar char="•"/>
              <a:defRPr lang="x-none" sz="1800"/>
            </a:pPr>
            <a:endParaRPr lang="en-US" dirty="0">
              <a:latin typeface="+mn-lt"/>
            </a:endParaRPr>
          </a:p>
          <a:p>
            <a:pPr>
              <a:defRPr lang="x-none" sz="1800"/>
            </a:pPr>
            <a:endParaRPr dirty="0">
              <a:latin typeface="+mn-lt"/>
            </a:endParaRPr>
          </a:p>
        </p:txBody>
      </p:sp>
      <p:pic>
        <p:nvPicPr>
          <p:cNvPr id="4" name="Object1" descr="C:\Users\Rashmi\Downloads\Screenshot_20180126-180000.png"/>
          <p:cNvPicPr>
            <a:picLocks noChangeAspect="1"/>
            <a:extLst>
              <a:ext uri="smNativeData">
                <pr:smNativeData xmlns="" xmlns:p14="http://schemas.microsoft.com/office/powerpoint/2010/main" xmlns:pr="smNativeData" val="SMDATA_15_pZHKWh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0CAAAAAAAAFw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obdtBUdUXAEAAAAAAAAAAAAAAAAAAAAAAAAAAAAAAAAAAAAAAAAAACaAlwJ/f38A////A8zMzADAwP8Af39/AAAAAAAAAAAAAAAAAP///wAAAAAAIQAAABgAAAAUAAAAdx8AAKwNAABwLwAAgSgAABAAAAAmAAAACAAAAP//////////"/>
              </a:ext>
            </a:extLst>
          </p:cNvPicPr>
          <p:nvPr/>
        </p:nvPicPr>
        <p:blipFill>
          <a:blip r:embed="rId2"/>
          <a:srcRect t="5250" b="230"/>
          <a:stretch>
            <a:fillRect/>
          </a:stretch>
        </p:blipFill>
        <p:spPr>
          <a:xfrm>
            <a:off x="5114925" y="2222500"/>
            <a:ext cx="2596515" cy="4361815"/>
          </a:xfrm>
          <a:prstGeom prst="rect">
            <a:avLst/>
          </a:prstGeom>
          <a:noFill/>
          <a:ln>
            <a:noFill/>
          </a:ln>
          <a:effectLst/>
        </p:spPr>
      </p:pic>
      <p:sp>
        <p:nvSpPr>
          <p:cNvPr id="5" name="Slide Number Placeholder 2">
            <a:extLst>
              <a:ext uri="{FF2B5EF4-FFF2-40B4-BE49-F238E27FC236}">
                <a16:creationId xmlns:a16="http://schemas.microsoft.com/office/drawing/2014/main" id="{BFB3457F-402D-CF4C-9AFF-4BD63DFBACF4}"/>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117</a:t>
            </a:fld>
            <a:endParaRPr lang="en-US" dirty="0">
              <a:solidFill>
                <a:srgbClr val="268097">
                  <a:tint val="75000"/>
                </a:srgbClr>
              </a:solidFill>
            </a:endParaRPr>
          </a:p>
        </p:txBody>
      </p:sp>
    </p:spTree>
    <p:extLst>
      <p:ext uri="{BB962C8B-B14F-4D97-AF65-F5344CB8AC3E}">
        <p14:creationId xmlns:p14="http://schemas.microsoft.com/office/powerpoint/2010/main" val="19185796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1" y="2475390"/>
            <a:ext cx="7933265" cy="3400931"/>
          </a:xfrm>
          <a:prstGeom prst="rect">
            <a:avLst/>
          </a:prstGeom>
          <a:noFill/>
        </p:spPr>
        <p:txBody>
          <a:bodyPr wrap="square" rtlCol="0">
            <a:spAutoFit/>
          </a:bodyPr>
          <a:lstStyle/>
          <a:p>
            <a:pPr marL="460375" indent="-460375">
              <a:spcAft>
                <a:spcPts val="600"/>
              </a:spcAft>
              <a:buFont typeface="+mj-lt"/>
              <a:buAutoNum type="romanUcPeriod"/>
            </a:pPr>
            <a:r>
              <a:rPr lang="en-US" sz="2000" dirty="0">
                <a:solidFill>
                  <a:schemeClr val="bg2">
                    <a:lumMod val="50000"/>
                  </a:schemeClr>
                </a:solidFill>
              </a:rPr>
              <a:t>Environmental regulations have had substantial benefits</a:t>
            </a:r>
          </a:p>
          <a:p>
            <a:pPr marL="457189" indent="-457189">
              <a:spcAft>
                <a:spcPts val="600"/>
              </a:spcAft>
              <a:buFont typeface="+mj-lt"/>
              <a:buAutoNum type="romanUcPeriod"/>
            </a:pPr>
            <a:r>
              <a:rPr lang="en-US" sz="2000" dirty="0">
                <a:solidFill>
                  <a:schemeClr val="bg2">
                    <a:lumMod val="50000"/>
                  </a:schemeClr>
                </a:solidFill>
              </a:rPr>
              <a:t>Environmental regulations have had substantial costs</a:t>
            </a:r>
          </a:p>
          <a:p>
            <a:pPr marL="457189" indent="-457189">
              <a:spcAft>
                <a:spcPts val="600"/>
              </a:spcAft>
              <a:buFont typeface="+mj-lt"/>
              <a:buAutoNum type="romanUcPeriod"/>
            </a:pPr>
            <a:r>
              <a:rPr lang="en-US" sz="2000" dirty="0">
                <a:solidFill>
                  <a:schemeClr val="bg2"/>
                </a:solidFill>
              </a:rPr>
              <a:t>Information &amp; incentives are critical for efficiency</a:t>
            </a:r>
          </a:p>
          <a:p>
            <a:pPr marL="1066785" lvl="1" indent="-457200">
              <a:spcAft>
                <a:spcPts val="600"/>
              </a:spcAft>
              <a:buFont typeface="+mj-lt"/>
              <a:buAutoNum type="alphaLcParenR"/>
            </a:pPr>
            <a:r>
              <a:rPr lang="en-US" sz="2000" dirty="0">
                <a:solidFill>
                  <a:schemeClr val="bg2">
                    <a:lumMod val="50000"/>
                  </a:schemeClr>
                </a:solidFill>
              </a:rPr>
              <a:t>Incentivizing the Delivery of Reliable Information to Regulators</a:t>
            </a:r>
          </a:p>
          <a:p>
            <a:pPr marL="1066785" lvl="1" indent="-457200">
              <a:spcAft>
                <a:spcPts val="600"/>
              </a:spcAft>
              <a:buFont typeface="+mj-lt"/>
              <a:buAutoNum type="alphaLcParenR"/>
            </a:pPr>
            <a:r>
              <a:rPr lang="en-US" sz="2000" dirty="0">
                <a:solidFill>
                  <a:schemeClr val="bg2">
                    <a:lumMod val="50000"/>
                  </a:schemeClr>
                </a:solidFill>
              </a:rPr>
              <a:t>The Benefits of Regulatory Discretion</a:t>
            </a:r>
          </a:p>
          <a:p>
            <a:pPr marL="1066785" lvl="1" indent="-457200">
              <a:spcAft>
                <a:spcPts val="600"/>
              </a:spcAft>
              <a:buFont typeface="+mj-lt"/>
              <a:buAutoNum type="alphaLcParenR"/>
            </a:pPr>
            <a:r>
              <a:rPr lang="en-US" sz="2000" dirty="0">
                <a:solidFill>
                  <a:schemeClr val="bg2">
                    <a:lumMod val="50000"/>
                  </a:schemeClr>
                </a:solidFill>
              </a:rPr>
              <a:t>Targeting Inspections</a:t>
            </a:r>
          </a:p>
          <a:p>
            <a:pPr marL="1066785" lvl="1" indent="-457200">
              <a:spcAft>
                <a:spcPts val="600"/>
              </a:spcAft>
              <a:buFont typeface="+mj-lt"/>
              <a:buAutoNum type="alphaLcParenR"/>
            </a:pPr>
            <a:r>
              <a:rPr lang="en-US" sz="2000" dirty="0">
                <a:solidFill>
                  <a:schemeClr val="bg2">
                    <a:lumMod val="50000"/>
                  </a:schemeClr>
                </a:solidFill>
              </a:rPr>
              <a:t>The MIT Solution – “Technology”</a:t>
            </a:r>
          </a:p>
          <a:p>
            <a:pPr marL="1066785" lvl="1" indent="-457200">
              <a:spcAft>
                <a:spcPts val="600"/>
              </a:spcAft>
              <a:buFont typeface="+mj-lt"/>
              <a:buAutoNum type="alphaLcParenR"/>
            </a:pPr>
            <a:r>
              <a:rPr lang="en-US" sz="2000" dirty="0">
                <a:solidFill>
                  <a:schemeClr val="bg2"/>
                </a:solidFill>
              </a:rPr>
              <a:t>Leveraging Citizen Engagement</a:t>
            </a:r>
          </a:p>
        </p:txBody>
      </p:sp>
    </p:spTree>
    <p:extLst>
      <p:ext uri="{BB962C8B-B14F-4D97-AF65-F5344CB8AC3E}">
        <p14:creationId xmlns:p14="http://schemas.microsoft.com/office/powerpoint/2010/main" val="804448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119</a:t>
            </a:fld>
            <a:endParaRPr lang="en-US" dirty="0">
              <a:solidFill>
                <a:srgbClr val="268097">
                  <a:tint val="75000"/>
                </a:srgbClr>
              </a:solidFill>
            </a:endParaRPr>
          </a:p>
        </p:txBody>
      </p:sp>
      <p:sp>
        <p:nvSpPr>
          <p:cNvPr id="11" name="Rectangle 10">
            <a:extLst>
              <a:ext uri="{FF2B5EF4-FFF2-40B4-BE49-F238E27FC236}">
                <a16:creationId xmlns:a16="http://schemas.microsoft.com/office/drawing/2014/main" id="{B18E11FC-3B00-414F-99C5-0E3CA1CFBAF3}"/>
              </a:ext>
            </a:extLst>
          </p:cNvPr>
          <p:cNvSpPr/>
          <p:nvPr/>
        </p:nvSpPr>
        <p:spPr>
          <a:xfrm>
            <a:off x="660400" y="4533996"/>
            <a:ext cx="7924430" cy="1438855"/>
          </a:xfrm>
          <a:prstGeom prst="rect">
            <a:avLst/>
          </a:prstGeom>
        </p:spPr>
        <p:txBody>
          <a:bodyPr wrap="square">
            <a:spAutoFit/>
          </a:bodyPr>
          <a:lstStyle/>
          <a:p>
            <a:pPr defTabSz="456445">
              <a:spcBef>
                <a:spcPts val="300"/>
              </a:spcBef>
              <a:defRPr sz="1800"/>
            </a:pPr>
            <a:r>
              <a:rPr lang="en-US" sz="2000" b="1" dirty="0">
                <a:solidFill>
                  <a:schemeClr val="bg1"/>
                </a:solidFill>
                <a:ea typeface="Gotham"/>
                <a:cs typeface="Gotham"/>
                <a:sym typeface="Gotham"/>
              </a:rPr>
              <a:t>Michael Greenstone</a:t>
            </a:r>
          </a:p>
          <a:p>
            <a:pPr defTabSz="456445">
              <a:spcBef>
                <a:spcPts val="300"/>
              </a:spcBef>
              <a:defRPr sz="1800"/>
            </a:pPr>
            <a:r>
              <a:rPr lang="en-US" sz="2000" b="1" dirty="0" err="1">
                <a:solidFill>
                  <a:schemeClr val="bg1"/>
                </a:solidFill>
                <a:ea typeface="Gotham"/>
                <a:cs typeface="Gotham"/>
                <a:sym typeface="Gotham"/>
              </a:rPr>
              <a:t>Rohini</a:t>
            </a:r>
            <a:r>
              <a:rPr lang="en-US" sz="2000" b="1" dirty="0">
                <a:solidFill>
                  <a:schemeClr val="bg1"/>
                </a:solidFill>
                <a:ea typeface="Gotham"/>
                <a:cs typeface="Gotham"/>
                <a:sym typeface="Gotham"/>
              </a:rPr>
              <a:t> </a:t>
            </a:r>
            <a:r>
              <a:rPr lang="en-US" sz="2000" b="1" dirty="0" err="1">
                <a:solidFill>
                  <a:schemeClr val="bg1"/>
                </a:solidFill>
                <a:ea typeface="Gotham"/>
                <a:cs typeface="Gotham"/>
                <a:sym typeface="Gotham"/>
              </a:rPr>
              <a:t>Pande</a:t>
            </a:r>
            <a:endParaRPr lang="en-US" sz="2000" b="1" dirty="0">
              <a:solidFill>
                <a:schemeClr val="bg1"/>
              </a:solidFill>
              <a:ea typeface="Gotham"/>
              <a:cs typeface="Gotham"/>
              <a:sym typeface="Gotham"/>
            </a:endParaRPr>
          </a:p>
          <a:p>
            <a:pPr defTabSz="456445">
              <a:spcBef>
                <a:spcPts val="300"/>
              </a:spcBef>
              <a:defRPr sz="1800"/>
            </a:pPr>
            <a:r>
              <a:rPr lang="en-US" sz="2000" b="1" dirty="0">
                <a:solidFill>
                  <a:schemeClr val="bg1"/>
                </a:solidFill>
                <a:ea typeface="Gotham"/>
                <a:cs typeface="Gotham"/>
                <a:sym typeface="Gotham"/>
              </a:rPr>
              <a:t>Nicholas Ryan</a:t>
            </a:r>
          </a:p>
          <a:p>
            <a:pPr defTabSz="456445">
              <a:spcBef>
                <a:spcPts val="300"/>
              </a:spcBef>
              <a:defRPr sz="1800"/>
            </a:pPr>
            <a:r>
              <a:rPr lang="en-US" sz="2000" b="1" dirty="0" err="1">
                <a:solidFill>
                  <a:schemeClr val="bg1"/>
                </a:solidFill>
                <a:ea typeface="Gotham"/>
                <a:cs typeface="Gotham"/>
                <a:sym typeface="Gotham"/>
              </a:rPr>
              <a:t>Anant</a:t>
            </a:r>
            <a:r>
              <a:rPr lang="en-US" sz="2000" b="1" dirty="0">
                <a:solidFill>
                  <a:schemeClr val="bg1"/>
                </a:solidFill>
                <a:ea typeface="Gotham"/>
                <a:cs typeface="Gotham"/>
                <a:sym typeface="Gotham"/>
              </a:rPr>
              <a:t> </a:t>
            </a:r>
            <a:r>
              <a:rPr lang="en-US" sz="2000" b="1" dirty="0" err="1">
                <a:solidFill>
                  <a:schemeClr val="bg1"/>
                </a:solidFill>
                <a:ea typeface="Gotham"/>
                <a:cs typeface="Gotham"/>
                <a:sym typeface="Gotham"/>
              </a:rPr>
              <a:t>Sudarshan</a:t>
            </a:r>
            <a:endParaRPr lang="en-US" sz="2000" dirty="0">
              <a:solidFill>
                <a:srgbClr val="941100"/>
              </a:solidFill>
              <a:ea typeface="Gotham"/>
              <a:cs typeface="Gotham"/>
              <a:sym typeface="Gotham"/>
            </a:endParaRPr>
          </a:p>
        </p:txBody>
      </p:sp>
      <p:sp>
        <p:nvSpPr>
          <p:cNvPr id="14" name="Subtitle 2">
            <a:extLst>
              <a:ext uri="{FF2B5EF4-FFF2-40B4-BE49-F238E27FC236}">
                <a16:creationId xmlns:a16="http://schemas.microsoft.com/office/drawing/2014/main" id="{624AC5BD-A33D-1242-99BF-08A952E0EAEC}"/>
              </a:ext>
            </a:extLst>
          </p:cNvPr>
          <p:cNvSpPr txBox="1">
            <a:spLocks/>
          </p:cNvSpPr>
          <p:nvPr/>
        </p:nvSpPr>
        <p:spPr>
          <a:xfrm>
            <a:off x="647703" y="1992613"/>
            <a:ext cx="7949823" cy="1846641"/>
          </a:xfrm>
          <a:prstGeom prst="rect">
            <a:avLst/>
          </a:prstGeom>
        </p:spPr>
        <p:txBody>
          <a:bodyPr vert="horz" lIns="91421" tIns="45711" rIns="91421" bIns="45711" rtlCol="0">
            <a:spAutoFit/>
          </a:bodyPr>
          <a:lstStyle>
            <a:lvl1pPr marL="0" indent="0" algn="l" defTabSz="457106" rtl="0" eaLnBrk="1" latinLnBrk="0" hangingPunct="1">
              <a:spcBef>
                <a:spcPts val="0"/>
              </a:spcBef>
              <a:buFont typeface="Arial"/>
              <a:buNone/>
              <a:defRPr sz="2400" b="1" i="0" kern="1200">
                <a:solidFill>
                  <a:schemeClr val="tx1"/>
                </a:solidFill>
                <a:latin typeface="+mn-lt"/>
                <a:ea typeface="+mn-ea"/>
                <a:cs typeface="Gotham-Book"/>
              </a:defRPr>
            </a:lvl1pPr>
            <a:lvl2pPr marL="457106" indent="0" algn="ctr" defTabSz="457106" rtl="0" eaLnBrk="1" latinLnBrk="0" hangingPunct="1">
              <a:spcBef>
                <a:spcPts val="384"/>
              </a:spcBef>
              <a:buClr>
                <a:schemeClr val="tx1"/>
              </a:buClr>
              <a:buSzPct val="90000"/>
              <a:buFont typeface="Lucida Grande"/>
              <a:buNone/>
              <a:defRPr sz="1400" b="0" i="0" kern="1200">
                <a:solidFill>
                  <a:schemeClr val="tx1">
                    <a:tint val="75000"/>
                  </a:schemeClr>
                </a:solidFill>
                <a:latin typeface="+mn-lt"/>
                <a:ea typeface="+mn-ea"/>
                <a:cs typeface="Gotham-Book"/>
              </a:defRPr>
            </a:lvl2pPr>
            <a:lvl3pPr marL="914212" indent="0" algn="ctr" defTabSz="457106" rtl="0" eaLnBrk="1" latinLnBrk="0" hangingPunct="1">
              <a:spcBef>
                <a:spcPct val="20000"/>
              </a:spcBef>
              <a:buClr>
                <a:schemeClr val="bg2">
                  <a:lumMod val="50000"/>
                </a:schemeClr>
              </a:buClr>
              <a:buSzPct val="80000"/>
              <a:buFont typeface="Arial"/>
              <a:buNone/>
              <a:defRPr sz="1200" b="0" i="0" kern="1200">
                <a:solidFill>
                  <a:schemeClr val="tx1">
                    <a:tint val="75000"/>
                  </a:schemeClr>
                </a:solidFill>
                <a:latin typeface="+mn-lt"/>
                <a:ea typeface="+mn-ea"/>
                <a:cs typeface="Gotham-Book"/>
              </a:defRPr>
            </a:lvl3pPr>
            <a:lvl4pPr marL="1371320" indent="0" algn="ctr" defTabSz="457106" rtl="0" eaLnBrk="1" latinLnBrk="0" hangingPunct="1">
              <a:spcBef>
                <a:spcPct val="20000"/>
              </a:spcBef>
              <a:buFontTx/>
              <a:buNone/>
              <a:defRPr sz="1000" b="0" i="0" kern="1200">
                <a:solidFill>
                  <a:schemeClr val="tx1">
                    <a:tint val="75000"/>
                  </a:schemeClr>
                </a:solidFill>
                <a:latin typeface="Gotham-Book"/>
                <a:ea typeface="+mn-ea"/>
                <a:cs typeface="Gotham-Book"/>
              </a:defRPr>
            </a:lvl4pPr>
            <a:lvl5pPr marL="1828426" indent="0" algn="ctr" defTabSz="457106" rtl="0" eaLnBrk="1" latinLnBrk="0" hangingPunct="1">
              <a:spcBef>
                <a:spcPct val="20000"/>
              </a:spcBef>
              <a:buFontTx/>
              <a:buNone/>
              <a:defRPr sz="800" b="0" i="0" kern="1200">
                <a:solidFill>
                  <a:schemeClr val="tx1">
                    <a:tint val="75000"/>
                  </a:schemeClr>
                </a:solidFill>
                <a:latin typeface="Gotham-Book"/>
                <a:ea typeface="+mn-ea"/>
                <a:cs typeface="Gotham-Book"/>
              </a:defRPr>
            </a:lvl5pPr>
            <a:lvl6pPr marL="228553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2640"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9744"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685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2800" b="0" dirty="0">
                <a:solidFill>
                  <a:schemeClr val="tx2"/>
                </a:solidFill>
                <a:latin typeface="+mj-lt"/>
                <a:cs typeface="Gotham Medium" pitchFamily="50" charset="0"/>
              </a:rPr>
              <a:t>Can the Public Police Polluters? Evaluating the Impacts of a Pollution Information Disclosure Program in India</a:t>
            </a:r>
          </a:p>
          <a:p>
            <a:r>
              <a:rPr lang="en-US" sz="2000" b="0" i="1" dirty="0">
                <a:solidFill>
                  <a:schemeClr val="tx2"/>
                </a:solidFill>
                <a:cs typeface="Gotham Medium" pitchFamily="50" charset="0"/>
              </a:rPr>
              <a:t>In progress</a:t>
            </a:r>
          </a:p>
        </p:txBody>
      </p:sp>
    </p:spTree>
    <p:extLst>
      <p:ext uri="{BB962C8B-B14F-4D97-AF65-F5344CB8AC3E}">
        <p14:creationId xmlns:p14="http://schemas.microsoft.com/office/powerpoint/2010/main" val="226256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563339-93F9-E342-8814-E17CCBCA5CA5}"/>
              </a:ext>
            </a:extLst>
          </p:cNvPr>
          <p:cNvPicPr>
            <a:picLocks noChangeAspect="1"/>
          </p:cNvPicPr>
          <p:nvPr/>
        </p:nvPicPr>
        <p:blipFill>
          <a:blip r:embed="rId3"/>
          <a:stretch>
            <a:fillRect/>
          </a:stretch>
        </p:blipFill>
        <p:spPr>
          <a:xfrm>
            <a:off x="800805" y="2093249"/>
            <a:ext cx="7285553" cy="4499462"/>
          </a:xfrm>
          <a:prstGeom prst="rect">
            <a:avLst/>
          </a:prstGeom>
        </p:spPr>
      </p:pic>
      <p:sp>
        <p:nvSpPr>
          <p:cNvPr id="2" name="Title 1">
            <a:extLst>
              <a:ext uri="{FF2B5EF4-FFF2-40B4-BE49-F238E27FC236}">
                <a16:creationId xmlns:a16="http://schemas.microsoft.com/office/drawing/2014/main" id="{1166E904-7CFA-1949-AA2E-1AC7F1CCD1FD}"/>
              </a:ext>
            </a:extLst>
          </p:cNvPr>
          <p:cNvSpPr>
            <a:spLocks noGrp="1"/>
          </p:cNvSpPr>
          <p:nvPr>
            <p:ph type="title"/>
          </p:nvPr>
        </p:nvSpPr>
        <p:spPr>
          <a:xfrm>
            <a:off x="635000" y="1524000"/>
            <a:ext cx="7620000" cy="569249"/>
          </a:xfrm>
        </p:spPr>
        <p:txBody>
          <a:bodyPr/>
          <a:lstStyle/>
          <a:p>
            <a:r>
              <a:rPr lang="en-US" sz="3100" dirty="0"/>
              <a:t>Trends in TSPs by Attainment Status</a:t>
            </a:r>
          </a:p>
        </p:txBody>
      </p:sp>
      <p:sp>
        <p:nvSpPr>
          <p:cNvPr id="3" name="Slide Number Placeholder 2">
            <a:extLst>
              <a:ext uri="{FF2B5EF4-FFF2-40B4-BE49-F238E27FC236}">
                <a16:creationId xmlns:a16="http://schemas.microsoft.com/office/drawing/2014/main" id="{A8A1F17D-8345-D445-9743-8C14D78D538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12</a:t>
            </a:fld>
            <a:endParaRPr lang="en-US" dirty="0">
              <a:solidFill>
                <a:srgbClr val="268097">
                  <a:tint val="75000"/>
                </a:srgbClr>
              </a:solidFill>
            </a:endParaRPr>
          </a:p>
        </p:txBody>
      </p:sp>
    </p:spTree>
    <p:extLst>
      <p:ext uri="{BB962C8B-B14F-4D97-AF65-F5344CB8AC3E}">
        <p14:creationId xmlns:p14="http://schemas.microsoft.com/office/powerpoint/2010/main" val="14591669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F98870-F0A0-A24F-AD14-D4933BCF3F81}"/>
              </a:ext>
            </a:extLst>
          </p:cNvPr>
          <p:cNvSpPr>
            <a:spLocks noGrp="1"/>
          </p:cNvSpPr>
          <p:nvPr>
            <p:ph type="title"/>
          </p:nvPr>
        </p:nvSpPr>
        <p:spPr/>
        <p:txBody>
          <a:bodyPr/>
          <a:lstStyle/>
          <a:p>
            <a:r>
              <a:rPr lang="en-US" dirty="0"/>
              <a:t>Maharashtra Star-Rating Program</a:t>
            </a:r>
          </a:p>
        </p:txBody>
      </p:sp>
      <p:sp>
        <p:nvSpPr>
          <p:cNvPr id="5" name="Content Placeholder 4">
            <a:extLst>
              <a:ext uri="{FF2B5EF4-FFF2-40B4-BE49-F238E27FC236}">
                <a16:creationId xmlns:a16="http://schemas.microsoft.com/office/drawing/2014/main" id="{A5E64056-30B2-EF49-9F91-BE165F81DB67}"/>
              </a:ext>
            </a:extLst>
          </p:cNvPr>
          <p:cNvSpPr>
            <a:spLocks noGrp="1"/>
          </p:cNvSpPr>
          <p:nvPr>
            <p:ph sz="quarter" idx="12"/>
          </p:nvPr>
        </p:nvSpPr>
        <p:spPr/>
        <p:txBody>
          <a:bodyPr/>
          <a:lstStyle/>
          <a:p>
            <a:pPr marL="342900" indent="-342900">
              <a:buFont typeface="Arial" panose="020B0604020202020204" pitchFamily="34" charset="0"/>
              <a:buChar char="•"/>
            </a:pPr>
            <a:r>
              <a:rPr lang="en-US" sz="2000" dirty="0">
                <a:latin typeface="+mn-lt"/>
              </a:rPr>
              <a:t>Disseminates pollution compliance information in an easy-to-understand manner, and allow for comparative performance within and across industries</a:t>
            </a:r>
          </a:p>
          <a:p>
            <a:pPr marL="342900" indent="-342900">
              <a:buFont typeface="Arial" panose="020B0604020202020204" pitchFamily="34" charset="0"/>
              <a:buChar char="•"/>
            </a:pPr>
            <a:r>
              <a:rPr lang="en-US" sz="2000" dirty="0">
                <a:latin typeface="+mn-lt"/>
              </a:rPr>
              <a:t>Goal is </a:t>
            </a:r>
            <a:r>
              <a:rPr lang="en-US" sz="2000" b="1" dirty="0">
                <a:latin typeface="+mn-lt"/>
              </a:rPr>
              <a:t>transparency</a:t>
            </a:r>
            <a:r>
              <a:rPr lang="en-US" sz="2000" dirty="0">
                <a:latin typeface="+mn-lt"/>
              </a:rPr>
              <a:t>, for the public and for industry</a:t>
            </a:r>
            <a:endParaRPr lang="en-US" sz="2000" b="1" dirty="0">
              <a:latin typeface="+mn-lt"/>
            </a:endParaRPr>
          </a:p>
          <a:p>
            <a:pPr marL="342900" indent="-342900">
              <a:buFont typeface="Arial" panose="020B0604020202020204" pitchFamily="34" charset="0"/>
              <a:buChar char="•"/>
            </a:pPr>
            <a:r>
              <a:rPr lang="en-US" sz="2000" dirty="0">
                <a:latin typeface="+mn-lt"/>
              </a:rPr>
              <a:t>Similar to the Toxic Release Inventory (TRI) in the US</a:t>
            </a:r>
          </a:p>
          <a:p>
            <a:pPr marL="342900" indent="-342900">
              <a:buFont typeface="Arial" panose="020B0604020202020204" pitchFamily="34" charset="0"/>
              <a:buChar char="•"/>
            </a:pPr>
            <a:r>
              <a:rPr lang="en-US" sz="2000" dirty="0">
                <a:latin typeface="+mn-lt"/>
              </a:rPr>
              <a:t>We believe that this is the first experimental evaluation of a public information program</a:t>
            </a:r>
          </a:p>
        </p:txBody>
      </p:sp>
      <p:sp>
        <p:nvSpPr>
          <p:cNvPr id="6" name="Slide Number Placeholder 2">
            <a:extLst>
              <a:ext uri="{FF2B5EF4-FFF2-40B4-BE49-F238E27FC236}">
                <a16:creationId xmlns:a16="http://schemas.microsoft.com/office/drawing/2014/main" id="{F365BC8E-4FC1-3342-A9BA-08C52F05161E}"/>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120</a:t>
            </a:fld>
            <a:endParaRPr lang="en-US" dirty="0">
              <a:solidFill>
                <a:srgbClr val="268097">
                  <a:tint val="75000"/>
                </a:srgbClr>
              </a:solidFill>
            </a:endParaRPr>
          </a:p>
        </p:txBody>
      </p:sp>
    </p:spTree>
    <p:extLst>
      <p:ext uri="{BB962C8B-B14F-4D97-AF65-F5344CB8AC3E}">
        <p14:creationId xmlns:p14="http://schemas.microsoft.com/office/powerpoint/2010/main" val="16059689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F98870-F0A0-A24F-AD14-D4933BCF3F81}"/>
              </a:ext>
            </a:extLst>
          </p:cNvPr>
          <p:cNvSpPr>
            <a:spLocks noGrp="1"/>
          </p:cNvSpPr>
          <p:nvPr>
            <p:ph type="title"/>
          </p:nvPr>
        </p:nvSpPr>
        <p:spPr/>
        <p:txBody>
          <a:bodyPr/>
          <a:lstStyle/>
          <a:p>
            <a:r>
              <a:rPr lang="en-US" dirty="0"/>
              <a:t>Star-Rating Method</a:t>
            </a:r>
          </a:p>
        </p:txBody>
      </p:sp>
      <p:sp>
        <p:nvSpPr>
          <p:cNvPr id="5" name="Content Placeholder 4">
            <a:extLst>
              <a:ext uri="{FF2B5EF4-FFF2-40B4-BE49-F238E27FC236}">
                <a16:creationId xmlns:a16="http://schemas.microsoft.com/office/drawing/2014/main" id="{A5E64056-30B2-EF49-9F91-BE165F81DB67}"/>
              </a:ext>
            </a:extLst>
          </p:cNvPr>
          <p:cNvSpPr>
            <a:spLocks noGrp="1"/>
          </p:cNvSpPr>
          <p:nvPr>
            <p:ph sz="quarter" idx="12"/>
          </p:nvPr>
        </p:nvSpPr>
        <p:spPr/>
        <p:txBody>
          <a:bodyPr/>
          <a:lstStyle/>
          <a:p>
            <a:pPr marL="342900" indent="-342900">
              <a:buFont typeface="Arial" panose="020B0604020202020204" pitchFamily="34" charset="0"/>
              <a:buChar char="•"/>
            </a:pPr>
            <a:r>
              <a:rPr lang="en-US" sz="2000" dirty="0">
                <a:latin typeface="+mn-lt"/>
              </a:rPr>
              <a:t>Rating based on median PM concentration of the four most recent stack exhaust samples</a:t>
            </a:r>
          </a:p>
        </p:txBody>
      </p:sp>
      <p:graphicFrame>
        <p:nvGraphicFramePr>
          <p:cNvPr id="7" name="Content Placeholder 4">
            <a:extLst>
              <a:ext uri="{FF2B5EF4-FFF2-40B4-BE49-F238E27FC236}">
                <a16:creationId xmlns:a16="http://schemas.microsoft.com/office/drawing/2014/main" id="{179F6B89-F05D-194E-8B0D-8A08F66C91CF}"/>
              </a:ext>
            </a:extLst>
          </p:cNvPr>
          <p:cNvGraphicFramePr>
            <a:graphicFrameLocks/>
          </p:cNvGraphicFramePr>
          <p:nvPr>
            <p:extLst/>
          </p:nvPr>
        </p:nvGraphicFramePr>
        <p:xfrm>
          <a:off x="635000" y="3100058"/>
          <a:ext cx="7931224" cy="3127528"/>
        </p:xfrm>
        <a:graphic>
          <a:graphicData uri="http://schemas.openxmlformats.org/drawingml/2006/table">
            <a:tbl>
              <a:tblPr firstRow="1" bandRow="1">
                <a:tableStyleId>{7E9639D4-E3E2-4D34-9284-5A2195B3D0D7}</a:tableStyleId>
              </a:tblPr>
              <a:tblGrid>
                <a:gridCol w="1586245">
                  <a:extLst>
                    <a:ext uri="{9D8B030D-6E8A-4147-A177-3AD203B41FA5}">
                      <a16:colId xmlns:a16="http://schemas.microsoft.com/office/drawing/2014/main" val="20000"/>
                    </a:ext>
                  </a:extLst>
                </a:gridCol>
                <a:gridCol w="1586245">
                  <a:extLst>
                    <a:ext uri="{9D8B030D-6E8A-4147-A177-3AD203B41FA5}">
                      <a16:colId xmlns:a16="http://schemas.microsoft.com/office/drawing/2014/main" val="20001"/>
                    </a:ext>
                  </a:extLst>
                </a:gridCol>
                <a:gridCol w="1586245">
                  <a:extLst>
                    <a:ext uri="{9D8B030D-6E8A-4147-A177-3AD203B41FA5}">
                      <a16:colId xmlns:a16="http://schemas.microsoft.com/office/drawing/2014/main" val="20002"/>
                    </a:ext>
                  </a:extLst>
                </a:gridCol>
                <a:gridCol w="1336558">
                  <a:extLst>
                    <a:ext uri="{9D8B030D-6E8A-4147-A177-3AD203B41FA5}">
                      <a16:colId xmlns:a16="http://schemas.microsoft.com/office/drawing/2014/main" val="20003"/>
                    </a:ext>
                  </a:extLst>
                </a:gridCol>
                <a:gridCol w="1835931">
                  <a:extLst>
                    <a:ext uri="{9D8B030D-6E8A-4147-A177-3AD203B41FA5}">
                      <a16:colId xmlns:a16="http://schemas.microsoft.com/office/drawing/2014/main" val="20004"/>
                    </a:ext>
                  </a:extLst>
                </a:gridCol>
              </a:tblGrid>
              <a:tr h="706216">
                <a:tc rowSpan="2">
                  <a:txBody>
                    <a:bodyPr/>
                    <a:lstStyle/>
                    <a:p>
                      <a:pPr algn="ctr"/>
                      <a:r>
                        <a:rPr lang="en-US" sz="1600" dirty="0">
                          <a:solidFill>
                            <a:schemeClr val="bg2"/>
                          </a:solidFill>
                          <a:latin typeface="+mn-lt"/>
                          <a:ea typeface="Segoe UI" panose="020B0502040204020203" pitchFamily="34" charset="0"/>
                          <a:cs typeface="Segoe UI" panose="020B0502040204020203" pitchFamily="34" charset="0"/>
                        </a:rPr>
                        <a:t>Rating</a:t>
                      </a:r>
                    </a:p>
                  </a:txBody>
                  <a:tcPr marL="100888" marR="100888" marT="50444" marB="504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2060"/>
                    </a:solidFill>
                  </a:tcPr>
                </a:tc>
                <a:tc gridSpan="2">
                  <a:txBody>
                    <a:bodyPr/>
                    <a:lstStyle/>
                    <a:p>
                      <a:pPr algn="ctr"/>
                      <a:r>
                        <a:rPr lang="en-US" sz="1600" dirty="0">
                          <a:solidFill>
                            <a:schemeClr val="bg2"/>
                          </a:solidFill>
                          <a:latin typeface="+mn-lt"/>
                          <a:ea typeface="Segoe UI" panose="020B0502040204020203" pitchFamily="34" charset="0"/>
                          <a:cs typeface="Segoe UI" panose="020B0502040204020203" pitchFamily="34" charset="0"/>
                        </a:rPr>
                        <a:t>Range</a:t>
                      </a:r>
                      <a:r>
                        <a:rPr lang="en-US" sz="1600" baseline="0" dirty="0">
                          <a:solidFill>
                            <a:schemeClr val="bg2"/>
                          </a:solidFill>
                          <a:latin typeface="+mn-lt"/>
                          <a:ea typeface="Segoe UI" panose="020B0502040204020203" pitchFamily="34" charset="0"/>
                          <a:cs typeface="Segoe UI" panose="020B0502040204020203" pitchFamily="34" charset="0"/>
                        </a:rPr>
                        <a:t> of PM emissions Median </a:t>
                      </a:r>
                      <a:endParaRPr lang="en-US" sz="1600" dirty="0">
                        <a:solidFill>
                          <a:schemeClr val="bg2"/>
                        </a:solidFill>
                        <a:latin typeface="+mn-lt"/>
                        <a:ea typeface="Segoe UI" panose="020B0502040204020203" pitchFamily="34" charset="0"/>
                        <a:cs typeface="Segoe UI" panose="020B0502040204020203" pitchFamily="34" charset="0"/>
                      </a:endParaRPr>
                    </a:p>
                  </a:txBody>
                  <a:tcPr marL="100888" marR="100888" marT="50444" marB="504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US" dirty="0"/>
                    </a:p>
                  </a:txBody>
                  <a:tcPr/>
                </a:tc>
                <a:tc rowSpan="2">
                  <a:txBody>
                    <a:bodyPr/>
                    <a:lstStyle/>
                    <a:p>
                      <a:pPr algn="ctr"/>
                      <a:r>
                        <a:rPr lang="en-US" sz="1600" dirty="0">
                          <a:solidFill>
                            <a:schemeClr val="bg2"/>
                          </a:solidFill>
                          <a:latin typeface="+mn-lt"/>
                          <a:ea typeface="Segoe UI" panose="020B0502040204020203" pitchFamily="34" charset="0"/>
                          <a:cs typeface="Segoe UI" panose="020B0502040204020203" pitchFamily="34" charset="0"/>
                        </a:rPr>
                        <a:t>Rating</a:t>
                      </a:r>
                      <a:r>
                        <a:rPr lang="en-US" sz="1600" baseline="0" dirty="0">
                          <a:solidFill>
                            <a:schemeClr val="bg2"/>
                          </a:solidFill>
                          <a:latin typeface="+mn-lt"/>
                          <a:ea typeface="Segoe UI" panose="020B0502040204020203" pitchFamily="34" charset="0"/>
                          <a:cs typeface="Segoe UI" panose="020B0502040204020203" pitchFamily="34" charset="0"/>
                        </a:rPr>
                        <a:t> Key</a:t>
                      </a:r>
                      <a:endParaRPr lang="en-US" sz="1600" dirty="0">
                        <a:solidFill>
                          <a:schemeClr val="bg2"/>
                        </a:solidFill>
                        <a:latin typeface="+mn-lt"/>
                        <a:ea typeface="Segoe UI" panose="020B0502040204020203" pitchFamily="34" charset="0"/>
                        <a:cs typeface="Segoe UI" panose="020B0502040204020203" pitchFamily="34" charset="0"/>
                      </a:endParaRPr>
                    </a:p>
                  </a:txBody>
                  <a:tcPr marL="100888" marR="100888" marT="50444" marB="504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2060"/>
                    </a:solidFill>
                  </a:tcPr>
                </a:tc>
                <a:tc rowSpan="2">
                  <a:txBody>
                    <a:bodyPr/>
                    <a:lstStyle/>
                    <a:p>
                      <a:pPr algn="ctr"/>
                      <a:r>
                        <a:rPr lang="en-US" sz="1600" dirty="0">
                          <a:solidFill>
                            <a:schemeClr val="bg2"/>
                          </a:solidFill>
                          <a:latin typeface="+mn-lt"/>
                          <a:ea typeface="Segoe UI" panose="020B0502040204020203" pitchFamily="34" charset="0"/>
                          <a:cs typeface="Segoe UI" panose="020B0502040204020203" pitchFamily="34" charset="0"/>
                        </a:rPr>
                        <a:t>Representation</a:t>
                      </a:r>
                    </a:p>
                  </a:txBody>
                  <a:tcPr marL="100888" marR="100888" marT="50444" marB="504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403552">
                <a:tc vMerge="1">
                  <a:txBody>
                    <a:bodyPr/>
                    <a:lstStyle/>
                    <a:p>
                      <a:endParaRPr lang="en-US" dirty="0"/>
                    </a:p>
                  </a:txBody>
                  <a:tcPr/>
                </a:tc>
                <a:tc>
                  <a:txBody>
                    <a:bodyPr/>
                    <a:lstStyle/>
                    <a:p>
                      <a:pPr algn="ctr"/>
                      <a:r>
                        <a:rPr lang="en-US" sz="1600" b="1" dirty="0">
                          <a:solidFill>
                            <a:schemeClr val="bg2"/>
                          </a:solidFill>
                          <a:latin typeface="+mn-lt"/>
                          <a:ea typeface="Segoe UI" panose="020B0502040204020203" pitchFamily="34" charset="0"/>
                          <a:cs typeface="Segoe UI" panose="020B0502040204020203" pitchFamily="34" charset="0"/>
                        </a:rPr>
                        <a:t>Minimum</a:t>
                      </a:r>
                    </a:p>
                  </a:txBody>
                  <a:tcPr marL="100888" marR="100888" marT="50444" marB="504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2060"/>
                    </a:solidFill>
                  </a:tcPr>
                </a:tc>
                <a:tc>
                  <a:txBody>
                    <a:bodyPr/>
                    <a:lstStyle/>
                    <a:p>
                      <a:pPr algn="ctr"/>
                      <a:r>
                        <a:rPr lang="en-US" sz="1600" b="1" dirty="0">
                          <a:solidFill>
                            <a:schemeClr val="bg2"/>
                          </a:solidFill>
                          <a:latin typeface="+mn-lt"/>
                          <a:ea typeface="Segoe UI" panose="020B0502040204020203" pitchFamily="34" charset="0"/>
                          <a:cs typeface="Segoe UI" panose="020B0502040204020203" pitchFamily="34" charset="0"/>
                        </a:rPr>
                        <a:t>Maximum</a:t>
                      </a:r>
                    </a:p>
                  </a:txBody>
                  <a:tcPr marL="100888" marR="100888" marT="50444" marB="504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2060"/>
                    </a:solidFill>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0001"/>
                  </a:ext>
                </a:extLst>
              </a:tr>
              <a:tr h="403552">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5 star</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0</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50</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Very Good</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600" dirty="0">
                        <a:latin typeface="+mn-lt"/>
                        <a:ea typeface="Segoe UI" panose="020B0502040204020203" pitchFamily="34" charset="0"/>
                        <a:cs typeface="Segoe UI" panose="020B0502040204020203" pitchFamily="34" charset="0"/>
                      </a:endParaRPr>
                    </a:p>
                  </a:txBody>
                  <a:tcPr marL="100888" marR="100888" marT="50444" marB="5044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403552">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4 star</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50</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100</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Good</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600" dirty="0">
                        <a:latin typeface="+mn-lt"/>
                        <a:ea typeface="Segoe UI" panose="020B0502040204020203" pitchFamily="34" charset="0"/>
                        <a:cs typeface="Segoe UI" panose="020B0502040204020203" pitchFamily="34" charset="0"/>
                      </a:endParaRPr>
                    </a:p>
                  </a:txBody>
                  <a:tcPr marL="100888" marR="100888" marT="50444" marB="5044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403552">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3 star</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100</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150</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Moderate</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600" dirty="0">
                        <a:latin typeface="+mn-lt"/>
                        <a:ea typeface="Segoe UI" panose="020B0502040204020203" pitchFamily="34" charset="0"/>
                        <a:cs typeface="Segoe UI" panose="020B0502040204020203" pitchFamily="34" charset="0"/>
                      </a:endParaRPr>
                    </a:p>
                  </a:txBody>
                  <a:tcPr marL="100888" marR="100888" marT="50444" marB="5044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403552">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2 star</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150</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250</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Poor</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600" dirty="0">
                        <a:latin typeface="+mn-lt"/>
                        <a:ea typeface="Segoe UI" panose="020B0502040204020203" pitchFamily="34" charset="0"/>
                        <a:cs typeface="Segoe UI" panose="020B0502040204020203" pitchFamily="34" charset="0"/>
                      </a:endParaRPr>
                    </a:p>
                  </a:txBody>
                  <a:tcPr marL="100888" marR="100888" marT="50444" marB="5044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r h="403552">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1 star</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gridSpan="2">
                  <a:txBody>
                    <a:bodyPr/>
                    <a:lstStyle/>
                    <a:p>
                      <a:pPr algn="ctr">
                        <a:lnSpc>
                          <a:spcPct val="115000"/>
                        </a:lnSpc>
                        <a:spcAft>
                          <a:spcPts val="0"/>
                        </a:spcAft>
                      </a:pPr>
                      <a:r>
                        <a:rPr lang="en-IN" sz="1600" baseline="0" dirty="0">
                          <a:solidFill>
                            <a:schemeClr val="bg1"/>
                          </a:solidFill>
                          <a:effectLst/>
                          <a:latin typeface="+mn-lt"/>
                          <a:ea typeface="Segoe UI" panose="020B0502040204020203" pitchFamily="34" charset="0"/>
                          <a:cs typeface="Segoe UI" panose="020B0502040204020203" pitchFamily="34" charset="0"/>
                        </a:rPr>
                        <a:t>250 and above</a:t>
                      </a:r>
                      <a:endParaRPr lang="en-IN" sz="1600" dirty="0">
                        <a:solidFill>
                          <a:schemeClr val="bg1"/>
                        </a:solidFill>
                        <a:effectLst/>
                        <a:latin typeface="+mn-lt"/>
                        <a:ea typeface="Segoe UI" panose="020B0502040204020203" pitchFamily="34" charset="0"/>
                        <a:cs typeface="Segoe UI" panose="020B0502040204020203" pitchFamily="34" charset="0"/>
                      </a:endParaRP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hMerge="1">
                  <a:txBody>
                    <a:bodyPr/>
                    <a:lstStyle/>
                    <a:p>
                      <a:pPr algn="ctr">
                        <a:lnSpc>
                          <a:spcPct val="115000"/>
                        </a:lnSpc>
                        <a:spcAft>
                          <a:spcPts val="0"/>
                        </a:spcAft>
                      </a:pPr>
                      <a:endParaRPr lang="en-IN" sz="1600" dirty="0">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IN" sz="1600" dirty="0">
                          <a:solidFill>
                            <a:schemeClr val="bg1"/>
                          </a:solidFill>
                          <a:effectLst/>
                          <a:latin typeface="+mn-lt"/>
                          <a:ea typeface="Segoe UI" panose="020B0502040204020203" pitchFamily="34" charset="0"/>
                          <a:cs typeface="Segoe UI" panose="020B0502040204020203" pitchFamily="34" charset="0"/>
                        </a:rPr>
                        <a:t>Very Poor</a:t>
                      </a:r>
                    </a:p>
                  </a:txBody>
                  <a:tcPr marL="75666" marR="75666"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600" dirty="0">
                        <a:latin typeface="+mn-lt"/>
                        <a:ea typeface="Segoe UI" panose="020B0502040204020203" pitchFamily="34" charset="0"/>
                        <a:cs typeface="Segoe UI" panose="020B0502040204020203" pitchFamily="34" charset="0"/>
                      </a:endParaRPr>
                    </a:p>
                  </a:txBody>
                  <a:tcPr marL="100888" marR="100888" marT="50444" marB="50444">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8" name="Picture 2" descr="https://lh5.googleusercontent.com/orCT30w3arlnGFQvJYAmi5_BuK3w2EPxa2aERYrCqDkn3jU3na7GG_AqEqbBt--VjdPeWHz21De1twNx-XlUfcWMdOnINxIZDnz3zfMStfnAlMbqoNz7ru4thV6cPG-tBU3GbvVH">
            <a:extLst>
              <a:ext uri="{FF2B5EF4-FFF2-40B4-BE49-F238E27FC236}">
                <a16:creationId xmlns:a16="http://schemas.microsoft.com/office/drawing/2014/main" id="{C01D51EF-7C0C-8340-AEB8-7C064228D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696" y="5853291"/>
            <a:ext cx="1557710" cy="32495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https://lh5.googleusercontent.com/uqMTC2OArC9heRWoql4hX1yo8FDnFu8n1U7GNp43VJh3m9S8T1JTplecyyGlARXObQSgOjKkwMqbUfaWk7AK7gIyn1HJooVz2ZasnKW-D0PyVhIKnT7tPBvIkj06d_zydOGM-Q1t">
            <a:extLst>
              <a:ext uri="{FF2B5EF4-FFF2-40B4-BE49-F238E27FC236}">
                <a16:creationId xmlns:a16="http://schemas.microsoft.com/office/drawing/2014/main" id="{D012F6A6-221A-734B-927A-F9003C4A5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895" y="5447854"/>
            <a:ext cx="1557710" cy="324959"/>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6" descr="https://lh4.googleusercontent.com/MfnM-DstwjIxDHS-J8pr6t8r7EV_xdGnrffhju4FX1v6H-hmFaYRLI1mA0zL-wi4QmX5Mgjukw44SqnqeKbvWeSRikDjl-W0vZrf90nkiopMbp-MB0SCUO7WJhz2NqboUkLReal1">
            <a:extLst>
              <a:ext uri="{FF2B5EF4-FFF2-40B4-BE49-F238E27FC236}">
                <a16:creationId xmlns:a16="http://schemas.microsoft.com/office/drawing/2014/main" id="{0ED7A40F-7688-A444-8436-474BC6072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696" y="5045700"/>
            <a:ext cx="1557710" cy="321676"/>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8" descr="https://lh5.googleusercontent.com/s6IAY1VZxJ00XW6EAF48deQfTEdLefI19DTsuZLOvLd8U9Is1cKo2VxpYmYxJhFRg9XPuss_4nHWVfhazh7B7REYDHpgAt-0i6gKUt4Ka_ZhXdSj2U3Xtd3O8Br3CJNzSqDU8EZl">
            <a:extLst>
              <a:ext uri="{FF2B5EF4-FFF2-40B4-BE49-F238E27FC236}">
                <a16:creationId xmlns:a16="http://schemas.microsoft.com/office/drawing/2014/main" id="{63F32197-771A-B94F-B0F3-A6E8590A9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1895" y="4643546"/>
            <a:ext cx="1557710" cy="321676"/>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0" descr="https://lh4.googleusercontent.com/cEq1C3HkoOP-QQqVs1YkYmYc8v1HOV8C9gooW8T2HX2EOFgMgWTK7kjk2x8dox0ThKo3SeXvgAY2-9AdkDizWTEsS3eCcOW9X0yN8-5th-opE2UFnZ0vFksJ0n9sTwURHqPz15GE">
            <a:extLst>
              <a:ext uri="{FF2B5EF4-FFF2-40B4-BE49-F238E27FC236}">
                <a16:creationId xmlns:a16="http://schemas.microsoft.com/office/drawing/2014/main" id="{A95CFE3C-A18D-5448-90D9-8863DA6A67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9696" y="4238109"/>
            <a:ext cx="1557710" cy="324959"/>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Slide Number Placeholder 2">
            <a:extLst>
              <a:ext uri="{FF2B5EF4-FFF2-40B4-BE49-F238E27FC236}">
                <a16:creationId xmlns:a16="http://schemas.microsoft.com/office/drawing/2014/main" id="{05451CDF-BB48-6349-8EBD-6EA1168C6158}"/>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121</a:t>
            </a:fld>
            <a:endParaRPr lang="en-US" dirty="0">
              <a:solidFill>
                <a:srgbClr val="268097">
                  <a:tint val="75000"/>
                </a:srgbClr>
              </a:solidFill>
            </a:endParaRPr>
          </a:p>
        </p:txBody>
      </p:sp>
    </p:spTree>
    <p:extLst>
      <p:ext uri="{BB962C8B-B14F-4D97-AF65-F5344CB8AC3E}">
        <p14:creationId xmlns:p14="http://schemas.microsoft.com/office/powerpoint/2010/main" val="6416478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F98870-F0A0-A24F-AD14-D4933BCF3F81}"/>
              </a:ext>
            </a:extLst>
          </p:cNvPr>
          <p:cNvSpPr>
            <a:spLocks noGrp="1"/>
          </p:cNvSpPr>
          <p:nvPr>
            <p:ph type="title"/>
          </p:nvPr>
        </p:nvSpPr>
        <p:spPr/>
        <p:txBody>
          <a:bodyPr/>
          <a:lstStyle/>
          <a:p>
            <a:r>
              <a:rPr lang="en-US" dirty="0"/>
              <a:t>Website Example</a:t>
            </a:r>
          </a:p>
        </p:txBody>
      </p:sp>
      <p:pic>
        <p:nvPicPr>
          <p:cNvPr id="13" name="Picture 12">
            <a:extLst>
              <a:ext uri="{FF2B5EF4-FFF2-40B4-BE49-F238E27FC236}">
                <a16:creationId xmlns:a16="http://schemas.microsoft.com/office/drawing/2014/main" id="{B9D4AFE3-414E-174E-98FA-3044BE4B43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541" r="13674" b="1269"/>
          <a:stretch/>
        </p:blipFill>
        <p:spPr>
          <a:xfrm>
            <a:off x="-1" y="0"/>
            <a:ext cx="9144001" cy="6858000"/>
          </a:xfrm>
          <a:prstGeom prst="rect">
            <a:avLst/>
          </a:prstGeom>
        </p:spPr>
      </p:pic>
    </p:spTree>
    <p:extLst>
      <p:ext uri="{BB962C8B-B14F-4D97-AF65-F5344CB8AC3E}">
        <p14:creationId xmlns:p14="http://schemas.microsoft.com/office/powerpoint/2010/main" val="21891787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956FAFF-7464-8F45-8293-B9C617CEE76C}"/>
              </a:ext>
            </a:extLst>
          </p:cNvPr>
          <p:cNvSpPr>
            <a:spLocks noGrp="1"/>
          </p:cNvSpPr>
          <p:nvPr>
            <p:ph type="body" sz="half" idx="2"/>
          </p:nvPr>
        </p:nvSpPr>
        <p:spPr/>
        <p:txBody>
          <a:bodyPr/>
          <a:lstStyle/>
          <a:p>
            <a:endParaRPr lang="en-US"/>
          </a:p>
        </p:txBody>
      </p:sp>
      <p:sp>
        <p:nvSpPr>
          <p:cNvPr id="7" name="Title 6">
            <a:extLst>
              <a:ext uri="{FF2B5EF4-FFF2-40B4-BE49-F238E27FC236}">
                <a16:creationId xmlns:a16="http://schemas.microsoft.com/office/drawing/2014/main" id="{728437AE-D3CC-C744-91CF-5FA7D81B78F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89112A3-85A8-274E-91CA-A5EA99505237}"/>
              </a:ext>
            </a:extLst>
          </p:cNvPr>
          <p:cNvSpPr>
            <a:spLocks noGrp="1"/>
          </p:cNvSpPr>
          <p:nvPr>
            <p:ph type="sldNum" sz="quarter" idx="4294967295"/>
          </p:nvPr>
        </p:nvSpPr>
        <p:spPr>
          <a:xfrm>
            <a:off x="0" y="6413500"/>
            <a:ext cx="2133600" cy="365125"/>
          </a:xfrm>
        </p:spPr>
        <p:txBody>
          <a:bodyPr/>
          <a:lstStyle/>
          <a:p>
            <a:fld id="{89CCB5FB-16D9-7C48-89F1-FBC82D9218F8}" type="slidenum">
              <a:rPr lang="en-US" smtClean="0">
                <a:solidFill>
                  <a:srgbClr val="268097">
                    <a:tint val="75000"/>
                  </a:srgbClr>
                </a:solidFill>
              </a:rPr>
              <a:pPr/>
              <a:t>123</a:t>
            </a:fld>
            <a:endParaRPr lang="en-US" dirty="0">
              <a:solidFill>
                <a:srgbClr val="268097">
                  <a:tint val="75000"/>
                </a:srgbClr>
              </a:solidFill>
            </a:endParaRPr>
          </a:p>
        </p:txBody>
      </p:sp>
      <p:pic>
        <p:nvPicPr>
          <p:cNvPr id="5" name="Content Placeholder 5">
            <a:extLst>
              <a:ext uri="{FF2B5EF4-FFF2-40B4-BE49-F238E27FC236}">
                <a16:creationId xmlns:a16="http://schemas.microsoft.com/office/drawing/2014/main" id="{9DAC2590-D321-234A-BFA2-F2C3CEDEDAF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70" r="3613" b="2768"/>
          <a:stretch/>
        </p:blipFill>
        <p:spPr>
          <a:xfrm>
            <a:off x="1" y="14954"/>
            <a:ext cx="4561242" cy="6853804"/>
          </a:xfrm>
          <a:prstGeom prst="rect">
            <a:avLst/>
          </a:prstGeom>
        </p:spPr>
      </p:pic>
      <p:pic>
        <p:nvPicPr>
          <p:cNvPr id="6" name="Picture 5">
            <a:extLst>
              <a:ext uri="{FF2B5EF4-FFF2-40B4-BE49-F238E27FC236}">
                <a16:creationId xmlns:a16="http://schemas.microsoft.com/office/drawing/2014/main" id="{143CC4C7-396C-4045-8508-AA6001904CA9}"/>
              </a:ext>
            </a:extLst>
          </p:cNvPr>
          <p:cNvPicPr>
            <a:picLocks noChangeAspect="1"/>
          </p:cNvPicPr>
          <p:nvPr/>
        </p:nvPicPr>
        <p:blipFill rotWithShape="1">
          <a:blip r:embed="rId3">
            <a:extLst>
              <a:ext uri="{28A0092B-C50C-407E-A947-70E740481C1C}">
                <a14:useLocalDpi xmlns:a14="http://schemas.microsoft.com/office/drawing/2010/main" val="0"/>
              </a:ext>
            </a:extLst>
          </a:blip>
          <a:srcRect l="2259" r="1182"/>
          <a:stretch/>
        </p:blipFill>
        <p:spPr>
          <a:xfrm>
            <a:off x="4572000" y="4196"/>
            <a:ext cx="4763403" cy="6864562"/>
          </a:xfrm>
          <a:prstGeom prst="rect">
            <a:avLst/>
          </a:prstGeom>
        </p:spPr>
      </p:pic>
    </p:spTree>
    <p:extLst>
      <p:ext uri="{BB962C8B-B14F-4D97-AF65-F5344CB8AC3E}">
        <p14:creationId xmlns:p14="http://schemas.microsoft.com/office/powerpoint/2010/main" val="17902448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9D978-2441-EA4C-AA48-4A46ED4A124B}"/>
              </a:ext>
            </a:extLst>
          </p:cNvPr>
          <p:cNvSpPr>
            <a:spLocks noGrp="1"/>
          </p:cNvSpPr>
          <p:nvPr>
            <p:ph type="title"/>
          </p:nvPr>
        </p:nvSpPr>
        <p:spPr/>
        <p:txBody>
          <a:bodyPr/>
          <a:lstStyle/>
          <a:p>
            <a:r>
              <a:rPr lang="en-US" dirty="0"/>
              <a:t>Stakeholder Responses</a:t>
            </a:r>
          </a:p>
        </p:txBody>
      </p:sp>
      <p:sp>
        <p:nvSpPr>
          <p:cNvPr id="3" name="Slide Number Placeholder 2">
            <a:extLst>
              <a:ext uri="{FF2B5EF4-FFF2-40B4-BE49-F238E27FC236}">
                <a16:creationId xmlns:a16="http://schemas.microsoft.com/office/drawing/2014/main" id="{EF2A3C6D-333E-4A4B-B923-6D1BDA619211}"/>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124</a:t>
            </a:fld>
            <a:endParaRPr lang="en-US" dirty="0">
              <a:solidFill>
                <a:srgbClr val="268097">
                  <a:tint val="75000"/>
                </a:srgbClr>
              </a:solidFill>
            </a:endParaRPr>
          </a:p>
        </p:txBody>
      </p:sp>
      <p:graphicFrame>
        <p:nvGraphicFramePr>
          <p:cNvPr id="6" name="Table 5">
            <a:extLst>
              <a:ext uri="{FF2B5EF4-FFF2-40B4-BE49-F238E27FC236}">
                <a16:creationId xmlns:a16="http://schemas.microsoft.com/office/drawing/2014/main" id="{873FE7ED-0C45-5A46-BBD8-6F4D6D735A01}"/>
              </a:ext>
            </a:extLst>
          </p:cNvPr>
          <p:cNvGraphicFramePr>
            <a:graphicFrameLocks noGrp="1"/>
          </p:cNvGraphicFramePr>
          <p:nvPr>
            <p:extLst/>
          </p:nvPr>
        </p:nvGraphicFramePr>
        <p:xfrm>
          <a:off x="635000" y="2108638"/>
          <a:ext cx="8239177" cy="4304899"/>
        </p:xfrm>
        <a:graphic>
          <a:graphicData uri="http://schemas.openxmlformats.org/drawingml/2006/table">
            <a:tbl>
              <a:tblPr firstRow="1" bandRow="1">
                <a:tableStyleId>{5C22544A-7EE6-4342-B048-85BDC9FD1C3A}</a:tableStyleId>
              </a:tblPr>
              <a:tblGrid>
                <a:gridCol w="3978231">
                  <a:extLst>
                    <a:ext uri="{9D8B030D-6E8A-4147-A177-3AD203B41FA5}">
                      <a16:colId xmlns:a16="http://schemas.microsoft.com/office/drawing/2014/main" val="1766241493"/>
                    </a:ext>
                  </a:extLst>
                </a:gridCol>
                <a:gridCol w="4260946">
                  <a:extLst>
                    <a:ext uri="{9D8B030D-6E8A-4147-A177-3AD203B41FA5}">
                      <a16:colId xmlns:a16="http://schemas.microsoft.com/office/drawing/2014/main" val="4230969001"/>
                    </a:ext>
                  </a:extLst>
                </a:gridCol>
              </a:tblGrid>
              <a:tr h="43048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500" b="0" kern="1200" dirty="0">
                          <a:solidFill>
                            <a:schemeClr val="tx1"/>
                          </a:solidFill>
                          <a:latin typeface="+mj-lt"/>
                          <a:ea typeface="Segoe UI" panose="020B0502040204020203" pitchFamily="34" charset="0"/>
                          <a:cs typeface="Segoe UI" panose="020B0502040204020203" pitchFamily="34" charset="0"/>
                        </a:rPr>
                        <a:t>Industries</a:t>
                      </a:r>
                      <a:r>
                        <a:rPr lang="en-IN" sz="1500" b="0" dirty="0">
                          <a:solidFill>
                            <a:schemeClr val="tx1"/>
                          </a:solidFill>
                          <a:latin typeface="+mj-lt"/>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b="0" dirty="0">
                        <a:solidFill>
                          <a:schemeClr val="tx1"/>
                        </a:solidFill>
                        <a:latin typeface="+mj-lt"/>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dirty="0">
                          <a:solidFill>
                            <a:schemeClr val="tx1"/>
                          </a:solidFill>
                          <a:latin typeface="+mn-lt"/>
                          <a:ea typeface="Segoe UI" panose="020B0502040204020203" pitchFamily="34" charset="0"/>
                          <a:cs typeface="Segoe UI" panose="020B0502040204020203" pitchFamily="34" charset="0"/>
                        </a:rPr>
                        <a:t>“The Star Rating program is a very good practice which will show performance of air emission compliance by industries. This is an </a:t>
                      </a:r>
                      <a:r>
                        <a:rPr lang="en-US" sz="1500" b="1" dirty="0">
                          <a:solidFill>
                            <a:schemeClr val="tx1"/>
                          </a:solidFill>
                          <a:latin typeface="+mj-lt"/>
                          <a:ea typeface="Segoe UI" panose="020B0502040204020203" pitchFamily="34" charset="0"/>
                          <a:cs typeface="Segoe UI" panose="020B0502040204020203" pitchFamily="34" charset="0"/>
                        </a:rPr>
                        <a:t>excellent initiative by the MPCB</a:t>
                      </a:r>
                      <a:r>
                        <a:rPr lang="en-US" sz="1500" b="0" dirty="0">
                          <a:solidFill>
                            <a:schemeClr val="tx1"/>
                          </a:solidFill>
                          <a:latin typeface="+mj-lt"/>
                          <a:ea typeface="Segoe UI" panose="020B0502040204020203" pitchFamily="34" charset="0"/>
                          <a:cs typeface="Segoe UI" panose="020B0502040204020203" pitchFamily="34" charset="0"/>
                        </a:rPr>
                        <a: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dirty="0">
                          <a:solidFill>
                            <a:schemeClr val="tx1"/>
                          </a:solidFill>
                          <a:latin typeface="+mn-lt"/>
                          <a:ea typeface="Segoe UI" panose="020B0502040204020203" pitchFamily="34" charset="0"/>
                          <a:cs typeface="Segoe UI" panose="020B0502040204020203" pitchFamily="34" charset="0"/>
                        </a:rPr>
                        <a:t>“The star rating program will be helpful to </a:t>
                      </a:r>
                      <a:r>
                        <a:rPr lang="en-US" sz="1500" b="1" kern="1200" dirty="0">
                          <a:solidFill>
                            <a:schemeClr val="tx1"/>
                          </a:solidFill>
                          <a:latin typeface="+mj-lt"/>
                          <a:ea typeface="Segoe UI" panose="020B0502040204020203" pitchFamily="34" charset="0"/>
                          <a:cs typeface="Segoe UI" panose="020B0502040204020203" pitchFamily="34" charset="0"/>
                        </a:rPr>
                        <a:t>control the air pollution from industries</a:t>
                      </a:r>
                      <a:r>
                        <a:rPr lang="en-US" sz="1500" b="0" dirty="0">
                          <a:solidFill>
                            <a:schemeClr val="tx1"/>
                          </a:solidFill>
                          <a:latin typeface="+mj-lt"/>
                          <a:ea typeface="Segoe UI" panose="020B0502040204020203" pitchFamily="34" charset="0"/>
                          <a:cs typeface="Segoe UI" panose="020B0502040204020203" pitchFamily="34" charset="0"/>
                        </a:rPr>
                        <a:t>.</a:t>
                      </a:r>
                      <a:r>
                        <a:rPr lang="en-US" sz="1500" b="0" dirty="0">
                          <a:solidFill>
                            <a:schemeClr val="tx1"/>
                          </a:solidFill>
                          <a:latin typeface="+mn-lt"/>
                          <a:ea typeface="Segoe UI" panose="020B0502040204020203" pitchFamily="34" charset="0"/>
                          <a:cs typeface="Segoe UI" panose="020B0502040204020203" pitchFamily="34" charset="0"/>
                        </a:rPr>
                        <a: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dirty="0">
                          <a:solidFill>
                            <a:schemeClr val="tx1"/>
                          </a:solidFill>
                          <a:latin typeface="+mn-lt"/>
                          <a:ea typeface="Segoe UI" panose="020B0502040204020203" pitchFamily="34" charset="0"/>
                          <a:cs typeface="Segoe UI" panose="020B0502040204020203" pitchFamily="34" charset="0"/>
                        </a:rPr>
                        <a:t>“Transparency in rating procedure and publication. This is a fantastic </a:t>
                      </a:r>
                      <a:r>
                        <a:rPr lang="en-US" sz="1500" b="1" kern="1200" dirty="0">
                          <a:solidFill>
                            <a:schemeClr val="tx1"/>
                          </a:solidFill>
                          <a:latin typeface="+mj-lt"/>
                          <a:ea typeface="Segoe UI" panose="020B0502040204020203" pitchFamily="34" charset="0"/>
                          <a:cs typeface="Segoe UI" panose="020B0502040204020203" pitchFamily="34" charset="0"/>
                        </a:rPr>
                        <a:t>attempt at quantitative benchmarking</a:t>
                      </a:r>
                      <a:r>
                        <a:rPr lang="en-US" sz="1500" b="1" kern="1200" dirty="0">
                          <a:solidFill>
                            <a:schemeClr val="tx1"/>
                          </a:solidFill>
                          <a:latin typeface="+mn-lt"/>
                          <a:ea typeface="Segoe UI" panose="020B0502040204020203" pitchFamily="34" charset="0"/>
                          <a:cs typeface="Segoe UI" panose="020B0502040204020203" pitchFamily="34" charset="0"/>
                        </a:rPr>
                        <a:t>.</a:t>
                      </a:r>
                      <a:r>
                        <a:rPr lang="en-US" sz="1500" dirty="0">
                          <a:solidFill>
                            <a:schemeClr val="tx1"/>
                          </a:solidFill>
                          <a:latin typeface="+mn-lt"/>
                          <a:ea typeface="Segoe UI" panose="020B0502040204020203" pitchFamily="34" charset="0"/>
                          <a:cs typeface="Segoe UI" panose="020B0502040204020203" pitchFamily="34" charset="0"/>
                        </a:rPr>
                        <a: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dirty="0">
                          <a:solidFill>
                            <a:schemeClr val="tx1"/>
                          </a:solidFill>
                          <a:latin typeface="+mn-lt"/>
                          <a:ea typeface="Segoe UI" panose="020B0502040204020203" pitchFamily="34" charset="0"/>
                          <a:cs typeface="Segoe UI" panose="020B0502040204020203" pitchFamily="34" charset="0"/>
                        </a:rPr>
                        <a:t>“Industries with good infrastructure and practices regarding air pollution </a:t>
                      </a:r>
                      <a:r>
                        <a:rPr lang="en-US" sz="1500" b="1" kern="1200" dirty="0">
                          <a:solidFill>
                            <a:schemeClr val="tx1"/>
                          </a:solidFill>
                          <a:latin typeface="+mj-lt"/>
                          <a:ea typeface="Segoe UI" panose="020B0502040204020203" pitchFamily="34" charset="0"/>
                          <a:cs typeface="Segoe UI" panose="020B0502040204020203" pitchFamily="34" charset="0"/>
                        </a:rPr>
                        <a:t>can be motivated to improve</a:t>
                      </a:r>
                      <a:r>
                        <a:rPr lang="en-US" sz="1500" b="0" dirty="0">
                          <a:solidFill>
                            <a:schemeClr val="tx1"/>
                          </a:solidFill>
                          <a:latin typeface="+mn-lt"/>
                          <a:ea typeface="Segoe UI" panose="020B0502040204020203" pitchFamily="34" charset="0"/>
                          <a:cs typeface="Segoe UI" panose="020B0502040204020203" pitchFamily="34" charset="0"/>
                        </a:rPr>
                        <a:t>, and we will have to plan for the same”</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500" b="1" kern="1200" dirty="0">
                          <a:solidFill>
                            <a:schemeClr val="tx1"/>
                          </a:solidFill>
                          <a:latin typeface="+mj-lt"/>
                          <a:ea typeface="Segoe UI" panose="020B0502040204020203" pitchFamily="34" charset="0"/>
                          <a:cs typeface="Segoe UI" panose="020B0502040204020203" pitchFamily="34" charset="0"/>
                        </a:rPr>
                        <a:t>Media</a:t>
                      </a:r>
                      <a:r>
                        <a:rPr lang="en-IN" sz="1500" dirty="0">
                          <a:solidFill>
                            <a:schemeClr val="tx1"/>
                          </a:solidFill>
                          <a:latin typeface="+mj-l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a:solidFill>
                          <a:schemeClr val="tx1"/>
                        </a:solidFill>
                        <a:latin typeface="+mj-lt"/>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1" kern="1200" dirty="0">
                          <a:solidFill>
                            <a:schemeClr val="tx1"/>
                          </a:solidFill>
                          <a:latin typeface="+mj-lt"/>
                          <a:ea typeface="Segoe UI" panose="020B0502040204020203" pitchFamily="34" charset="0"/>
                          <a:cs typeface="Segoe UI" panose="020B0502040204020203" pitchFamily="34" charset="0"/>
                        </a:rPr>
                        <a:t>Economic</a:t>
                      </a:r>
                      <a:r>
                        <a:rPr lang="en-US" sz="1500" b="1" kern="1200" baseline="0" dirty="0">
                          <a:solidFill>
                            <a:schemeClr val="tx1"/>
                          </a:solidFill>
                          <a:latin typeface="+mj-lt"/>
                          <a:ea typeface="Segoe UI" panose="020B0502040204020203" pitchFamily="34" charset="0"/>
                          <a:cs typeface="Segoe UI" panose="020B0502040204020203" pitchFamily="34" charset="0"/>
                        </a:rPr>
                        <a:t> Times</a:t>
                      </a:r>
                      <a:r>
                        <a:rPr lang="en-US" sz="1500" b="1" kern="1200" baseline="0" dirty="0">
                          <a:solidFill>
                            <a:schemeClr val="tx1"/>
                          </a:solidFill>
                          <a:latin typeface="+mn-lt"/>
                          <a:ea typeface="+mn-ea"/>
                          <a:cs typeface="Segoe UI"/>
                        </a:rPr>
                        <a:t>: </a:t>
                      </a:r>
                      <a:r>
                        <a:rPr lang="en-US" sz="1500" b="0" dirty="0">
                          <a:solidFill>
                            <a:schemeClr val="tx1"/>
                          </a:solidFill>
                          <a:latin typeface="+mn-lt"/>
                          <a:cs typeface="Segoe UI"/>
                        </a:rPr>
                        <a:t>Maharashtra starts industry rating to check emissions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1" kern="1200" dirty="0">
                          <a:solidFill>
                            <a:schemeClr val="tx1"/>
                          </a:solidFill>
                          <a:latin typeface="+mj-lt"/>
                          <a:ea typeface="Segoe UI" panose="020B0502040204020203" pitchFamily="34" charset="0"/>
                          <a:cs typeface="Segoe UI" panose="020B0502040204020203" pitchFamily="34" charset="0"/>
                        </a:rPr>
                        <a:t>Bloomberg</a:t>
                      </a:r>
                      <a:r>
                        <a:rPr lang="en-US" sz="1500" b="1" kern="1200" dirty="0">
                          <a:solidFill>
                            <a:schemeClr val="tx1"/>
                          </a:solidFill>
                          <a:latin typeface="+mn-lt"/>
                          <a:ea typeface="Segoe UI" panose="020B0502040204020203" pitchFamily="34" charset="0"/>
                          <a:cs typeface="Segoe UI" panose="020B0502040204020203" pitchFamily="34" charset="0"/>
                        </a:rPr>
                        <a:t>:</a:t>
                      </a:r>
                      <a:r>
                        <a:rPr lang="en-US" sz="1500" dirty="0">
                          <a:solidFill>
                            <a:schemeClr val="tx1"/>
                          </a:solidFill>
                          <a:latin typeface="+mn-lt"/>
                          <a:cs typeface="Segoe UI"/>
                        </a:rPr>
                        <a:t> </a:t>
                      </a:r>
                      <a:r>
                        <a:rPr lang="en-US" sz="1500" b="0" dirty="0">
                          <a:solidFill>
                            <a:schemeClr val="tx1"/>
                          </a:solidFill>
                          <a:latin typeface="+mn-lt"/>
                          <a:cs typeface="Segoe UI"/>
                        </a:rPr>
                        <a:t>Indian State Introduces First Emissions Rating System for Factories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1" kern="1200" dirty="0">
                          <a:solidFill>
                            <a:schemeClr val="tx1"/>
                          </a:solidFill>
                          <a:latin typeface="+mj-lt"/>
                          <a:ea typeface="Segoe UI" panose="020B0502040204020203" pitchFamily="34" charset="0"/>
                          <a:cs typeface="Segoe UI" panose="020B0502040204020203" pitchFamily="34" charset="0"/>
                        </a:rPr>
                        <a:t>Hindustan</a:t>
                      </a:r>
                      <a:r>
                        <a:rPr lang="en-US" sz="1500" b="1" kern="1200" baseline="0" dirty="0">
                          <a:solidFill>
                            <a:schemeClr val="tx1"/>
                          </a:solidFill>
                          <a:latin typeface="+mj-lt"/>
                          <a:ea typeface="Segoe UI" panose="020B0502040204020203" pitchFamily="34" charset="0"/>
                          <a:cs typeface="Segoe UI" panose="020B0502040204020203" pitchFamily="34" charset="0"/>
                        </a:rPr>
                        <a:t> Times</a:t>
                      </a:r>
                      <a:r>
                        <a:rPr lang="en-US" sz="1500" b="0" kern="1200" baseline="0" dirty="0">
                          <a:solidFill>
                            <a:schemeClr val="tx1"/>
                          </a:solidFill>
                          <a:latin typeface="+mn-lt"/>
                          <a:ea typeface="+mn-ea"/>
                          <a:cs typeface="Segoe UI"/>
                        </a:rPr>
                        <a:t>:</a:t>
                      </a:r>
                      <a:r>
                        <a:rPr lang="en-US" sz="1500" b="0" dirty="0">
                          <a:solidFill>
                            <a:schemeClr val="tx1"/>
                          </a:solidFill>
                          <a:latin typeface="+mn-lt"/>
                          <a:cs typeface="Segoe UI"/>
                        </a:rPr>
                        <a:t> Study identifies 23 most polluting industries in Maharashtra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1" kern="1200" dirty="0">
                          <a:solidFill>
                            <a:schemeClr val="tx1"/>
                          </a:solidFill>
                          <a:latin typeface="+mj-lt"/>
                          <a:ea typeface="Segoe UI" panose="020B0502040204020203" pitchFamily="34" charset="0"/>
                          <a:cs typeface="Segoe UI" panose="020B0502040204020203" pitchFamily="34" charset="0"/>
                        </a:rPr>
                        <a:t>India Climate Dialogue</a:t>
                      </a:r>
                      <a:r>
                        <a:rPr lang="en-US" sz="1500" b="0" kern="1200" dirty="0">
                          <a:solidFill>
                            <a:schemeClr val="tx1"/>
                          </a:solidFill>
                          <a:latin typeface="+mn-lt"/>
                          <a:ea typeface="+mn-ea"/>
                          <a:cs typeface="Segoe UI"/>
                        </a:rPr>
                        <a:t>:</a:t>
                      </a:r>
                      <a:r>
                        <a:rPr lang="en-US" sz="1500" b="0" dirty="0">
                          <a:solidFill>
                            <a:schemeClr val="tx1"/>
                          </a:solidFill>
                          <a:latin typeface="+mn-lt"/>
                          <a:cs typeface="Segoe UI"/>
                        </a:rPr>
                        <a:t> What are you breathing today in Maharashtra?</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1" kern="1200" dirty="0">
                          <a:solidFill>
                            <a:schemeClr val="tx1"/>
                          </a:solidFill>
                          <a:latin typeface="+mj-lt"/>
                          <a:ea typeface="Segoe UI" panose="020B0502040204020203" pitchFamily="34" charset="0"/>
                          <a:cs typeface="Segoe UI" panose="020B0502040204020203" pitchFamily="34" charset="0"/>
                        </a:rPr>
                        <a:t>Business Standard</a:t>
                      </a:r>
                      <a:r>
                        <a:rPr lang="en-US" sz="1500" b="1" kern="1200" dirty="0">
                          <a:solidFill>
                            <a:schemeClr val="tx1"/>
                          </a:solidFill>
                          <a:latin typeface="+mn-lt"/>
                          <a:ea typeface="Segoe UI" panose="020B0502040204020203" pitchFamily="34" charset="0"/>
                          <a:cs typeface="Segoe UI" panose="020B0502040204020203" pitchFamily="34" charset="0"/>
                        </a:rPr>
                        <a:t>:</a:t>
                      </a:r>
                      <a:r>
                        <a:rPr lang="en-US" sz="1500" b="1" kern="1200" baseline="0" dirty="0">
                          <a:solidFill>
                            <a:schemeClr val="tx1"/>
                          </a:solidFill>
                          <a:latin typeface="+mn-lt"/>
                          <a:ea typeface="Segoe UI" panose="020B0502040204020203" pitchFamily="34" charset="0"/>
                          <a:cs typeface="Segoe UI" panose="020B0502040204020203" pitchFamily="34" charset="0"/>
                        </a:rPr>
                        <a:t> </a:t>
                      </a:r>
                      <a:r>
                        <a:rPr lang="en-US" sz="1500" b="0" dirty="0">
                          <a:solidFill>
                            <a:schemeClr val="tx1"/>
                          </a:solidFill>
                          <a:latin typeface="+mn-lt"/>
                          <a:cs typeface="Segoe UI"/>
                        </a:rPr>
                        <a:t>Maharashtra starts industry rating to check emissions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dirty="0">
                        <a:solidFill>
                          <a:schemeClr val="tx1"/>
                        </a:solidFill>
                        <a:latin typeface="Segoe UI"/>
                        <a:cs typeface="Segoe UI"/>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599692"/>
                  </a:ext>
                </a:extLst>
              </a:tr>
            </a:tbl>
          </a:graphicData>
        </a:graphic>
      </p:graphicFrame>
    </p:spTree>
    <p:extLst>
      <p:ext uri="{BB962C8B-B14F-4D97-AF65-F5344CB8AC3E}">
        <p14:creationId xmlns:p14="http://schemas.microsoft.com/office/powerpoint/2010/main" val="10557207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Work - Enforcement</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125</a:t>
            </a:fld>
            <a:endParaRPr lang="en-US" dirty="0">
              <a:solidFill>
                <a:srgbClr val="268097">
                  <a:tint val="75000"/>
                </a:srgbClr>
              </a:solidFill>
            </a:endParaRPr>
          </a:p>
        </p:txBody>
      </p:sp>
      <p:sp>
        <p:nvSpPr>
          <p:cNvPr id="4" name="Content Placeholder 3"/>
          <p:cNvSpPr>
            <a:spLocks noGrp="1"/>
          </p:cNvSpPr>
          <p:nvPr>
            <p:ph sz="quarter" idx="12"/>
          </p:nvPr>
        </p:nvSpPr>
        <p:spPr/>
        <p:txBody>
          <a:bodyPr/>
          <a:lstStyle/>
          <a:p>
            <a:r>
              <a:rPr lang="en-US" sz="1600" dirty="0"/>
              <a:t>Policy loopholes undermine effectiveness of environmental regulations</a:t>
            </a:r>
          </a:p>
          <a:p>
            <a:pPr lvl="1"/>
            <a:r>
              <a:rPr lang="en-US" sz="1600" dirty="0">
                <a:solidFill>
                  <a:schemeClr val="tx1"/>
                </a:solidFill>
              </a:rPr>
              <a:t>Davis (2008)</a:t>
            </a:r>
            <a:r>
              <a:rPr lang="en-US" sz="1600" dirty="0"/>
              <a:t> – Policy loopholes undermine driving restrictions’ effectiveness in Mexico City</a:t>
            </a:r>
          </a:p>
          <a:p>
            <a:pPr lvl="1"/>
            <a:r>
              <a:rPr lang="en-US" sz="1600" dirty="0">
                <a:solidFill>
                  <a:schemeClr val="tx1"/>
                </a:solidFill>
              </a:rPr>
              <a:t>Oliva (2015) </a:t>
            </a:r>
            <a:r>
              <a:rPr lang="en-US" sz="1600" dirty="0"/>
              <a:t>– Corruption and bribes undermine effectiveness of environmental regulations</a:t>
            </a:r>
          </a:p>
          <a:p>
            <a:r>
              <a:rPr lang="en-US" sz="1600" b="1" dirty="0"/>
              <a:t>Inefficient incentives and rent-seeking behavior by politicians can harm environmental quality</a:t>
            </a:r>
          </a:p>
          <a:p>
            <a:pPr lvl="1"/>
            <a:r>
              <a:rPr lang="en-US" sz="1600" dirty="0">
                <a:solidFill>
                  <a:schemeClr val="tx1"/>
                </a:solidFill>
              </a:rPr>
              <a:t>Burgess et al. (2012) </a:t>
            </a:r>
            <a:r>
              <a:rPr lang="en-US" sz="1600" dirty="0"/>
              <a:t>– Increases in the number of political jurisdictions increases the rate of deforestation</a:t>
            </a:r>
          </a:p>
          <a:p>
            <a:pPr lvl="1"/>
            <a:r>
              <a:rPr lang="en-US" sz="1600" dirty="0">
                <a:solidFill>
                  <a:schemeClr val="tx1"/>
                </a:solidFill>
              </a:rPr>
              <a:t>Lipscomb and </a:t>
            </a:r>
            <a:r>
              <a:rPr lang="en-US" sz="1600" dirty="0" err="1">
                <a:solidFill>
                  <a:schemeClr val="tx1"/>
                </a:solidFill>
              </a:rPr>
              <a:t>Mobarak</a:t>
            </a:r>
            <a:r>
              <a:rPr lang="en-US" sz="1600" dirty="0">
                <a:solidFill>
                  <a:schemeClr val="tx1"/>
                </a:solidFill>
              </a:rPr>
              <a:t> (2017) </a:t>
            </a:r>
            <a:r>
              <a:rPr lang="en-US" sz="1600" dirty="0"/>
              <a:t>– Decentralization results in increased water pollution</a:t>
            </a:r>
          </a:p>
        </p:txBody>
      </p:sp>
    </p:spTree>
    <p:extLst>
      <p:ext uri="{BB962C8B-B14F-4D97-AF65-F5344CB8AC3E}">
        <p14:creationId xmlns:p14="http://schemas.microsoft.com/office/powerpoint/2010/main" val="41411554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Main Takeaways</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2" y="2475390"/>
            <a:ext cx="8094661" cy="3554819"/>
          </a:xfrm>
          <a:prstGeom prst="rect">
            <a:avLst/>
          </a:prstGeom>
          <a:noFill/>
        </p:spPr>
        <p:txBody>
          <a:bodyPr wrap="square" rtlCol="0">
            <a:spAutoFit/>
          </a:bodyPr>
          <a:lstStyle/>
          <a:p>
            <a:pPr marL="514350" indent="-514350">
              <a:spcAft>
                <a:spcPts val="600"/>
              </a:spcAft>
              <a:buFont typeface="+mj-lt"/>
              <a:buAutoNum type="romanUcPeriod"/>
            </a:pPr>
            <a:r>
              <a:rPr lang="en-US" sz="2000" dirty="0">
                <a:solidFill>
                  <a:schemeClr val="bg2"/>
                </a:solidFill>
              </a:rPr>
              <a:t>Environmental regulations have had substantial benefits</a:t>
            </a:r>
          </a:p>
          <a:p>
            <a:pPr marL="514350" indent="-514350">
              <a:spcAft>
                <a:spcPts val="600"/>
              </a:spcAft>
              <a:buFont typeface="+mj-lt"/>
              <a:buAutoNum type="romanUcPeriod"/>
            </a:pPr>
            <a:r>
              <a:rPr lang="en-US" sz="2000" dirty="0">
                <a:solidFill>
                  <a:schemeClr val="bg2"/>
                </a:solidFill>
              </a:rPr>
              <a:t>Environmental regulations have had substantial costs</a:t>
            </a:r>
          </a:p>
          <a:p>
            <a:pPr marL="514350" indent="-514350">
              <a:spcAft>
                <a:spcPts val="600"/>
              </a:spcAft>
              <a:buFont typeface="+mj-lt"/>
              <a:buAutoNum type="romanUcPeriod"/>
            </a:pPr>
            <a:r>
              <a:rPr lang="en-US" sz="2000" dirty="0">
                <a:solidFill>
                  <a:schemeClr val="bg2"/>
                </a:solidFill>
              </a:rPr>
              <a:t>Information &amp; incentives are critical for efficiency</a:t>
            </a:r>
          </a:p>
          <a:p>
            <a:pPr marL="917575" lvl="1" indent="-401638" defTabSz="456479">
              <a:spcBef>
                <a:spcPts val="384"/>
              </a:spcBef>
              <a:buClr>
                <a:schemeClr val="bg2"/>
              </a:buClr>
              <a:buSzPct val="90000"/>
              <a:buFont typeface="Lucida Grande"/>
              <a:buChar char="»"/>
            </a:pPr>
            <a:r>
              <a:rPr lang="en-US" sz="2000" dirty="0">
                <a:solidFill>
                  <a:schemeClr val="bg2"/>
                </a:solidFill>
                <a:cs typeface="Gotham-Book"/>
              </a:rPr>
              <a:t>We know a great deal about how to optimally choose regulations</a:t>
            </a:r>
          </a:p>
          <a:p>
            <a:pPr marL="917575" lvl="1" indent="-401638" defTabSz="456479">
              <a:spcBef>
                <a:spcPts val="384"/>
              </a:spcBef>
              <a:buClr>
                <a:schemeClr val="bg2"/>
              </a:buClr>
              <a:buSzPct val="90000"/>
              <a:buFont typeface="Lucida Grande"/>
              <a:buChar char="»"/>
            </a:pPr>
            <a:r>
              <a:rPr lang="en-US" sz="2000" dirty="0">
                <a:solidFill>
                  <a:schemeClr val="bg2"/>
                </a:solidFill>
              </a:rPr>
              <a:t>But, costs and benefits critically depend on information and incentives</a:t>
            </a:r>
          </a:p>
          <a:p>
            <a:pPr marL="917575" lvl="1" indent="-401638" defTabSz="456479">
              <a:spcBef>
                <a:spcPts val="384"/>
              </a:spcBef>
              <a:buClr>
                <a:schemeClr val="bg2"/>
              </a:buClr>
              <a:buSzPct val="90000"/>
              <a:buFont typeface="Lucida Grande"/>
              <a:buChar char="»"/>
            </a:pPr>
            <a:r>
              <a:rPr lang="en-US" sz="2000" dirty="0">
                <a:solidFill>
                  <a:schemeClr val="bg2"/>
                </a:solidFill>
              </a:rPr>
              <a:t>Much future work is necessary, both in particular settings and with the aim of uncovering general lessons</a:t>
            </a:r>
          </a:p>
        </p:txBody>
      </p:sp>
    </p:spTree>
    <p:extLst>
      <p:ext uri="{BB962C8B-B14F-4D97-AF65-F5344CB8AC3E}">
        <p14:creationId xmlns:p14="http://schemas.microsoft.com/office/powerpoint/2010/main" val="4125764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43D52-2C87-7A4D-AA8D-65FEA064BB3E}"/>
              </a:ext>
            </a:extLst>
          </p:cNvPr>
          <p:cNvSpPr>
            <a:spLocks noGrp="1"/>
          </p:cNvSpPr>
          <p:nvPr>
            <p:ph type="title"/>
          </p:nvPr>
        </p:nvSpPr>
        <p:spPr/>
        <p:txBody>
          <a:bodyPr/>
          <a:lstStyle/>
          <a:p>
            <a:r>
              <a:rPr lang="en-US" dirty="0"/>
              <a:t>Empirical Method</a:t>
            </a:r>
          </a:p>
        </p:txBody>
      </p:sp>
      <p:sp>
        <p:nvSpPr>
          <p:cNvPr id="3" name="Slide Number Placeholder 2">
            <a:extLst>
              <a:ext uri="{FF2B5EF4-FFF2-40B4-BE49-F238E27FC236}">
                <a16:creationId xmlns:a16="http://schemas.microsoft.com/office/drawing/2014/main" id="{8844A7A6-2F83-F441-BC1D-E058AB45D8C6}"/>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13</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E4C0A967-2336-9E4C-92EC-B539883F400C}"/>
              </a:ext>
            </a:extLst>
          </p:cNvPr>
          <p:cNvSpPr>
            <a:spLocks noGrp="1"/>
          </p:cNvSpPr>
          <p:nvPr>
            <p:ph sz="quarter" idx="12"/>
          </p:nvPr>
        </p:nvSpPr>
        <p:spPr>
          <a:xfrm>
            <a:off x="657578" y="2297834"/>
            <a:ext cx="7718778" cy="4127500"/>
          </a:xfrm>
        </p:spPr>
        <p:txBody>
          <a:bodyPr/>
          <a:lstStyle/>
          <a:p>
            <a:r>
              <a:rPr lang="en-US" sz="2000" dirty="0"/>
              <a:t>Use mid-1970s TSPs regulation from the CAA as an IV </a:t>
            </a:r>
            <a:r>
              <a:rPr lang="en-US" sz="2000" i="1" dirty="0"/>
              <a:t>Z</a:t>
            </a:r>
            <a:r>
              <a:rPr lang="en-US" sz="2000" dirty="0"/>
              <a:t> for TSP </a:t>
            </a:r>
            <a:r>
              <a:rPr lang="en-US" sz="2000" i="1" dirty="0"/>
              <a:t>T</a:t>
            </a:r>
            <a:r>
              <a:rPr lang="en-US" sz="2000" dirty="0"/>
              <a:t>, no direct effect on housing prices </a:t>
            </a:r>
            <a:r>
              <a:rPr lang="en-US" sz="2000" i="1" dirty="0"/>
              <a:t>y</a:t>
            </a:r>
          </a:p>
          <a:p>
            <a:endParaRPr lang="en-US" sz="500" i="1" dirty="0"/>
          </a:p>
          <a:p>
            <a:r>
              <a:rPr lang="en-US" sz="2000" dirty="0"/>
              <a:t>Structural:</a:t>
            </a:r>
          </a:p>
          <a:p>
            <a:endParaRPr lang="en-US" sz="1800" dirty="0">
              <a:latin typeface="+mn-lt"/>
            </a:endParaRPr>
          </a:p>
          <a:p>
            <a:r>
              <a:rPr lang="en-US" sz="2000" dirty="0"/>
              <a:t>First-Stage:</a:t>
            </a:r>
          </a:p>
          <a:p>
            <a:endParaRPr lang="en-US" sz="1800" dirty="0">
              <a:latin typeface="+mn-lt"/>
            </a:endParaRPr>
          </a:p>
          <a:p>
            <a:r>
              <a:rPr lang="en-US" sz="2000" dirty="0"/>
              <a:t>Definition of instrument:</a:t>
            </a:r>
          </a:p>
        </p:txBody>
      </p:sp>
      <p:pic>
        <p:nvPicPr>
          <p:cNvPr id="5" name="Picture 4">
            <a:extLst>
              <a:ext uri="{FF2B5EF4-FFF2-40B4-BE49-F238E27FC236}">
                <a16:creationId xmlns:a16="http://schemas.microsoft.com/office/drawing/2014/main" id="{2B12E02A-F2D7-7C4F-BBC8-90298FD8CB8D}"/>
              </a:ext>
            </a:extLst>
          </p:cNvPr>
          <p:cNvPicPr>
            <a:picLocks noChangeAspect="1"/>
          </p:cNvPicPr>
          <p:nvPr/>
        </p:nvPicPr>
        <p:blipFill rotWithShape="1">
          <a:blip r:embed="rId3"/>
          <a:srcRect l="2277" t="18854" b="17290"/>
          <a:stretch/>
        </p:blipFill>
        <p:spPr>
          <a:xfrm>
            <a:off x="635000" y="4438509"/>
            <a:ext cx="6318955" cy="406400"/>
          </a:xfrm>
          <a:prstGeom prst="rect">
            <a:avLst/>
          </a:prstGeom>
        </p:spPr>
      </p:pic>
      <p:pic>
        <p:nvPicPr>
          <p:cNvPr id="7" name="Picture 6">
            <a:extLst>
              <a:ext uri="{FF2B5EF4-FFF2-40B4-BE49-F238E27FC236}">
                <a16:creationId xmlns:a16="http://schemas.microsoft.com/office/drawing/2014/main" id="{FB51626F-CDB0-234A-B103-42B69874F19F}"/>
              </a:ext>
            </a:extLst>
          </p:cNvPr>
          <p:cNvPicPr>
            <a:picLocks noChangeAspect="1"/>
          </p:cNvPicPr>
          <p:nvPr/>
        </p:nvPicPr>
        <p:blipFill>
          <a:blip r:embed="rId4"/>
          <a:stretch>
            <a:fillRect/>
          </a:stretch>
        </p:blipFill>
        <p:spPr>
          <a:xfrm>
            <a:off x="657578" y="5259532"/>
            <a:ext cx="5238059" cy="428269"/>
          </a:xfrm>
          <a:prstGeom prst="rect">
            <a:avLst/>
          </a:prstGeom>
        </p:spPr>
      </p:pic>
      <p:pic>
        <p:nvPicPr>
          <p:cNvPr id="8" name="Picture 7">
            <a:extLst>
              <a:ext uri="{FF2B5EF4-FFF2-40B4-BE49-F238E27FC236}">
                <a16:creationId xmlns:a16="http://schemas.microsoft.com/office/drawing/2014/main" id="{BB81EE4D-E008-DF48-B471-815152A8B335}"/>
              </a:ext>
            </a:extLst>
          </p:cNvPr>
          <p:cNvPicPr>
            <a:picLocks noChangeAspect="1"/>
          </p:cNvPicPr>
          <p:nvPr/>
        </p:nvPicPr>
        <p:blipFill>
          <a:blip r:embed="rId5"/>
          <a:stretch>
            <a:fillRect/>
          </a:stretch>
        </p:blipFill>
        <p:spPr>
          <a:xfrm>
            <a:off x="769069" y="3612224"/>
            <a:ext cx="6184886" cy="362927"/>
          </a:xfrm>
          <a:prstGeom prst="rect">
            <a:avLst/>
          </a:prstGeom>
        </p:spPr>
      </p:pic>
    </p:spTree>
    <p:extLst>
      <p:ext uri="{BB962C8B-B14F-4D97-AF65-F5344CB8AC3E}">
        <p14:creationId xmlns:p14="http://schemas.microsoft.com/office/powerpoint/2010/main" val="1802069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7620000" cy="538472"/>
          </a:xfrm>
        </p:spPr>
        <p:txBody>
          <a:bodyPr/>
          <a:lstStyle/>
          <a:p>
            <a:r>
              <a:rPr lang="en-US" sz="2900" dirty="0"/>
              <a:t>IV Results: TSPs on Log Housing Values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14</a:t>
            </a:fld>
            <a:endParaRPr lang="en-US" dirty="0">
              <a:solidFill>
                <a:srgbClr val="268097">
                  <a:tint val="75000"/>
                </a:srgbClr>
              </a:solidFill>
            </a:endParaRPr>
          </a:p>
        </p:txBody>
      </p:sp>
      <p:sp>
        <p:nvSpPr>
          <p:cNvPr id="9" name="TextBox 8">
            <a:extLst>
              <a:ext uri="{FF2B5EF4-FFF2-40B4-BE49-F238E27FC236}">
                <a16:creationId xmlns:a16="http://schemas.microsoft.com/office/drawing/2014/main" id="{783F8CC8-5F64-F040-88C0-BBC81DCC1346}"/>
              </a:ext>
            </a:extLst>
          </p:cNvPr>
          <p:cNvSpPr txBox="1"/>
          <p:nvPr/>
        </p:nvSpPr>
        <p:spPr>
          <a:xfrm>
            <a:off x="634870" y="4872351"/>
            <a:ext cx="7765345" cy="954107"/>
          </a:xfrm>
          <a:prstGeom prst="rect">
            <a:avLst/>
          </a:prstGeom>
          <a:noFill/>
        </p:spPr>
        <p:txBody>
          <a:bodyPr wrap="square" rtlCol="0">
            <a:spAutoFit/>
          </a:bodyPr>
          <a:lstStyle/>
          <a:p>
            <a:r>
              <a:rPr lang="en-US" sz="1400" dirty="0">
                <a:solidFill>
                  <a:schemeClr val="bg1"/>
                </a:solidFill>
              </a:rPr>
              <a:t>Note: Columns 2-4 include County Data book covariates. Columns 3-4 includes flexible functional forms of county covariates. Column 4 includes region fixed effects. Non-attainment led to a decrease in mean TSPs of around 10 </a:t>
            </a:r>
            <a:r>
              <a:rPr lang="en-US" sz="1400" dirty="0" err="1">
                <a:solidFill>
                  <a:schemeClr val="bg1"/>
                </a:solidFill>
              </a:rPr>
              <a:t>μg</a:t>
            </a:r>
            <a:r>
              <a:rPr lang="en-US" sz="1400" dirty="0">
                <a:solidFill>
                  <a:schemeClr val="bg1"/>
                </a:solidFill>
              </a:rPr>
              <a:t>/m</a:t>
            </a:r>
            <a:r>
              <a:rPr lang="en-US" sz="1400" baseline="30000" dirty="0">
                <a:solidFill>
                  <a:schemeClr val="bg1"/>
                </a:solidFill>
              </a:rPr>
              <a:t>3</a:t>
            </a:r>
            <a:r>
              <a:rPr lang="en-US" sz="1400" dirty="0">
                <a:solidFill>
                  <a:schemeClr val="bg1"/>
                </a:solidFill>
              </a:rPr>
              <a:t>, depending on the specification.</a:t>
            </a:r>
          </a:p>
        </p:txBody>
      </p:sp>
      <p:sp>
        <p:nvSpPr>
          <p:cNvPr id="7" name="TextBox 6">
            <a:extLst>
              <a:ext uri="{FF2B5EF4-FFF2-40B4-BE49-F238E27FC236}">
                <a16:creationId xmlns:a16="http://schemas.microsoft.com/office/drawing/2014/main" id="{38040A0D-F4CC-A24E-82CF-1D9E2859DA8D}"/>
              </a:ext>
            </a:extLst>
          </p:cNvPr>
          <p:cNvSpPr txBox="1"/>
          <p:nvPr/>
        </p:nvSpPr>
        <p:spPr>
          <a:xfrm>
            <a:off x="634870" y="2372550"/>
            <a:ext cx="7464714" cy="646331"/>
          </a:xfrm>
          <a:prstGeom prst="rect">
            <a:avLst/>
          </a:prstGeom>
          <a:noFill/>
        </p:spPr>
        <p:txBody>
          <a:bodyPr wrap="square" rtlCol="0">
            <a:spAutoFit/>
          </a:bodyPr>
          <a:lstStyle/>
          <a:p>
            <a:r>
              <a:rPr lang="en-US" sz="1800" b="1" dirty="0">
                <a:solidFill>
                  <a:schemeClr val="bg1"/>
                </a:solidFill>
                <a:ea typeface="Gotham Book" charset="0"/>
                <a:cs typeface="Gotham Book" charset="0"/>
              </a:rPr>
              <a:t>Effect of 1970-1980 Changes in TSPs on Log Housing Prices, using TSPs nonattainment in 1975 or 1976 as an IV</a:t>
            </a:r>
          </a:p>
        </p:txBody>
      </p:sp>
      <p:cxnSp>
        <p:nvCxnSpPr>
          <p:cNvPr id="5" name="Straight Connector 4"/>
          <p:cNvCxnSpPr/>
          <p:nvPr/>
        </p:nvCxnSpPr>
        <p:spPr>
          <a:xfrm>
            <a:off x="727940" y="3018881"/>
            <a:ext cx="7371774" cy="0"/>
          </a:xfrm>
          <a:prstGeom prst="line">
            <a:avLst/>
          </a:prstGeom>
          <a:ln w="15875">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40" y="3178640"/>
            <a:ext cx="7371644" cy="1506433"/>
          </a:xfrm>
          <a:prstGeom prst="rect">
            <a:avLst/>
          </a:prstGeom>
        </p:spPr>
      </p:pic>
    </p:spTree>
    <p:extLst>
      <p:ext uri="{BB962C8B-B14F-4D97-AF65-F5344CB8AC3E}">
        <p14:creationId xmlns:p14="http://schemas.microsoft.com/office/powerpoint/2010/main" val="497601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Results</a:t>
            </a:r>
          </a:p>
        </p:txBody>
      </p:sp>
      <p:sp>
        <p:nvSpPr>
          <p:cNvPr id="3" name="Content Placeholder 2"/>
          <p:cNvSpPr>
            <a:spLocks noGrp="1"/>
          </p:cNvSpPr>
          <p:nvPr>
            <p:ph sz="quarter" idx="12"/>
          </p:nvPr>
        </p:nvSpPr>
        <p:spPr>
          <a:xfrm>
            <a:off x="635000" y="2320925"/>
            <a:ext cx="7770683" cy="3718631"/>
          </a:xfrm>
        </p:spPr>
        <p:txBody>
          <a:bodyPr/>
          <a:lstStyle/>
          <a:p>
            <a:pPr marL="257175" indent="-257175">
              <a:spcBef>
                <a:spcPts val="600"/>
              </a:spcBef>
              <a:buFont typeface="Arial" charset="0"/>
              <a:buChar char="•"/>
            </a:pPr>
            <a:r>
              <a:rPr lang="en-US" sz="1800" dirty="0">
                <a:latin typeface="+mn-lt"/>
              </a:rPr>
              <a:t>Marginal WTP estimate of 0.20% to 0.35% increase in house prices for a 1% decline in TSP concentrations</a:t>
            </a:r>
          </a:p>
          <a:p>
            <a:pPr marL="257175" indent="-257175">
              <a:spcBef>
                <a:spcPts val="600"/>
              </a:spcBef>
              <a:buFont typeface="Arial" charset="0"/>
              <a:buChar char="•"/>
            </a:pPr>
            <a:r>
              <a:rPr lang="en-US" sz="1800" dirty="0">
                <a:latin typeface="+mn-lt"/>
              </a:rPr>
              <a:t>WTP for late 1970s reductions in TSPs in non-attainment counties was $123 billion in 2018 dollars</a:t>
            </a:r>
          </a:p>
          <a:p>
            <a:pPr marL="257175" indent="-257175">
              <a:spcBef>
                <a:spcPts val="600"/>
              </a:spcBef>
              <a:buFont typeface="Arial" charset="0"/>
              <a:buChar char="•"/>
            </a:pPr>
            <a:r>
              <a:rPr lang="en-US" sz="1800" dirty="0"/>
              <a:t>Main Takeaway: People valued the pollution declines from the Clean Air Act, likely reflecting health benefits and valuation of improved aesthetics</a:t>
            </a:r>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15</a:t>
            </a:fld>
            <a:endParaRPr lang="en-US" dirty="0">
              <a:solidFill>
                <a:srgbClr val="268097">
                  <a:tint val="75000"/>
                </a:srgbClr>
              </a:solidFill>
            </a:endParaRPr>
          </a:p>
        </p:txBody>
      </p:sp>
    </p:spTree>
    <p:extLst>
      <p:ext uri="{BB962C8B-B14F-4D97-AF65-F5344CB8AC3E}">
        <p14:creationId xmlns:p14="http://schemas.microsoft.com/office/powerpoint/2010/main" val="782391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007" y="2777440"/>
            <a:ext cx="7949823" cy="830859"/>
          </a:xfrm>
        </p:spPr>
        <p:txBody>
          <a:bodyPr/>
          <a:lstStyle/>
          <a:p>
            <a:endParaRPr lang="en-US" sz="1600" b="0" dirty="0">
              <a:latin typeface="Gotham Medium" pitchFamily="50" charset="0"/>
              <a:cs typeface="Gotham Medium" pitchFamily="50" charset="0"/>
            </a:endParaRPr>
          </a:p>
          <a:p>
            <a:endParaRPr lang="en-US" sz="1600" b="0" dirty="0">
              <a:solidFill>
                <a:schemeClr val="bg1"/>
              </a:solidFill>
              <a:latin typeface="Gotham Bold" pitchFamily="50" charset="0"/>
              <a:cs typeface="Gotham Bold" pitchFamily="50" charset="0"/>
            </a:endParaRPr>
          </a:p>
          <a:p>
            <a:endParaRPr lang="en-US" sz="1600" b="0" dirty="0">
              <a:latin typeface="Gotham Medium" pitchFamily="50" charset="0"/>
              <a:cs typeface="Gotham Medium" pitchFamily="50" charset="0"/>
            </a:endParaRPr>
          </a:p>
        </p:txBody>
      </p:sp>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16</a:t>
            </a:fld>
            <a:endParaRPr lang="en-US" dirty="0">
              <a:solidFill>
                <a:srgbClr val="268097">
                  <a:tint val="75000"/>
                </a:srgbClr>
              </a:solidFill>
            </a:endParaRPr>
          </a:p>
        </p:txBody>
      </p:sp>
      <p:sp>
        <p:nvSpPr>
          <p:cNvPr id="11" name="Rectangle 10">
            <a:extLst>
              <a:ext uri="{FF2B5EF4-FFF2-40B4-BE49-F238E27FC236}">
                <a16:creationId xmlns:a16="http://schemas.microsoft.com/office/drawing/2014/main" id="{B18E11FC-3B00-414F-99C5-0E3CA1CFBAF3}"/>
              </a:ext>
            </a:extLst>
          </p:cNvPr>
          <p:cNvSpPr/>
          <p:nvPr/>
        </p:nvSpPr>
        <p:spPr>
          <a:xfrm>
            <a:off x="660400" y="4533996"/>
            <a:ext cx="7924430" cy="1000274"/>
          </a:xfrm>
          <a:prstGeom prst="rect">
            <a:avLst/>
          </a:prstGeom>
        </p:spPr>
        <p:txBody>
          <a:bodyPr wrap="square">
            <a:spAutoFit/>
          </a:bodyPr>
          <a:lstStyle/>
          <a:p>
            <a:pPr defTabSz="456445">
              <a:spcBef>
                <a:spcPts val="300"/>
              </a:spcBef>
              <a:defRPr sz="1800"/>
            </a:pPr>
            <a:r>
              <a:rPr lang="en-US" b="1" dirty="0">
                <a:solidFill>
                  <a:schemeClr val="bg1"/>
                </a:solidFill>
                <a:ea typeface="Gotham"/>
                <a:cs typeface="Gotham"/>
                <a:sym typeface="Gotham"/>
              </a:rPr>
              <a:t>Olivier </a:t>
            </a:r>
            <a:r>
              <a:rPr lang="en-US" b="1" dirty="0" err="1">
                <a:solidFill>
                  <a:schemeClr val="bg1"/>
                </a:solidFill>
                <a:ea typeface="Gotham"/>
                <a:cs typeface="Gotham"/>
                <a:sym typeface="Gotham"/>
              </a:rPr>
              <a:t>Deschênes</a:t>
            </a:r>
            <a:endParaRPr lang="en-US" b="1" dirty="0">
              <a:solidFill>
                <a:schemeClr val="bg1"/>
              </a:solidFill>
              <a:ea typeface="Gotham"/>
              <a:cs typeface="Gotham"/>
              <a:sym typeface="Gotham"/>
            </a:endParaRPr>
          </a:p>
          <a:p>
            <a:pPr defTabSz="456445">
              <a:spcBef>
                <a:spcPts val="300"/>
              </a:spcBef>
              <a:defRPr sz="1800"/>
            </a:pPr>
            <a:r>
              <a:rPr lang="en-US" b="1" dirty="0">
                <a:solidFill>
                  <a:schemeClr val="bg1"/>
                </a:solidFill>
                <a:ea typeface="Gotham"/>
                <a:cs typeface="Gotham"/>
                <a:sym typeface="Gotham"/>
              </a:rPr>
              <a:t>Michael Greenstone</a:t>
            </a:r>
          </a:p>
          <a:p>
            <a:pPr defTabSz="456445">
              <a:spcBef>
                <a:spcPts val="300"/>
              </a:spcBef>
              <a:defRPr sz="1800"/>
            </a:pPr>
            <a:r>
              <a:rPr lang="en-US" b="1" dirty="0">
                <a:solidFill>
                  <a:schemeClr val="bg1"/>
                </a:solidFill>
                <a:ea typeface="Gotham"/>
                <a:cs typeface="Gotham"/>
                <a:sym typeface="Gotham"/>
              </a:rPr>
              <a:t>Joseph Shapiro</a:t>
            </a:r>
            <a:endParaRPr lang="en-US" dirty="0">
              <a:solidFill>
                <a:schemeClr val="bg1"/>
              </a:solidFill>
              <a:ea typeface="Gotham"/>
              <a:cs typeface="Gotham"/>
              <a:sym typeface="Gotham"/>
            </a:endParaRPr>
          </a:p>
        </p:txBody>
      </p:sp>
      <p:sp>
        <p:nvSpPr>
          <p:cNvPr id="14" name="Subtitle 2">
            <a:extLst>
              <a:ext uri="{FF2B5EF4-FFF2-40B4-BE49-F238E27FC236}">
                <a16:creationId xmlns:a16="http://schemas.microsoft.com/office/drawing/2014/main" id="{624AC5BD-A33D-1242-99BF-08A952E0EAEC}"/>
              </a:ext>
            </a:extLst>
          </p:cNvPr>
          <p:cNvSpPr txBox="1">
            <a:spLocks/>
          </p:cNvSpPr>
          <p:nvPr/>
        </p:nvSpPr>
        <p:spPr>
          <a:xfrm>
            <a:off x="635000" y="2070618"/>
            <a:ext cx="7949823" cy="1846641"/>
          </a:xfrm>
          <a:prstGeom prst="rect">
            <a:avLst/>
          </a:prstGeom>
        </p:spPr>
        <p:txBody>
          <a:bodyPr vert="horz" lIns="91421" tIns="45711" rIns="91421" bIns="45711" rtlCol="0">
            <a:spAutoFit/>
          </a:bodyPr>
          <a:lstStyle>
            <a:lvl1pPr marL="0" indent="0" algn="l" defTabSz="457106" rtl="0" eaLnBrk="1" latinLnBrk="0" hangingPunct="1">
              <a:spcBef>
                <a:spcPts val="0"/>
              </a:spcBef>
              <a:buFont typeface="Arial"/>
              <a:buNone/>
              <a:defRPr sz="2400" b="1" i="0" kern="1200">
                <a:solidFill>
                  <a:schemeClr val="tx1"/>
                </a:solidFill>
                <a:latin typeface="+mn-lt"/>
                <a:ea typeface="+mn-ea"/>
                <a:cs typeface="Gotham-Book"/>
              </a:defRPr>
            </a:lvl1pPr>
            <a:lvl2pPr marL="457106" indent="0" algn="ctr" defTabSz="457106" rtl="0" eaLnBrk="1" latinLnBrk="0" hangingPunct="1">
              <a:spcBef>
                <a:spcPts val="384"/>
              </a:spcBef>
              <a:buClr>
                <a:schemeClr val="tx1"/>
              </a:buClr>
              <a:buSzPct val="90000"/>
              <a:buFont typeface="Lucida Grande"/>
              <a:buNone/>
              <a:defRPr sz="1400" b="0" i="0" kern="1200">
                <a:solidFill>
                  <a:schemeClr val="tx1">
                    <a:tint val="75000"/>
                  </a:schemeClr>
                </a:solidFill>
                <a:latin typeface="+mn-lt"/>
                <a:ea typeface="+mn-ea"/>
                <a:cs typeface="Gotham-Book"/>
              </a:defRPr>
            </a:lvl2pPr>
            <a:lvl3pPr marL="914212" indent="0" algn="ctr" defTabSz="457106" rtl="0" eaLnBrk="1" latinLnBrk="0" hangingPunct="1">
              <a:spcBef>
                <a:spcPct val="20000"/>
              </a:spcBef>
              <a:buClr>
                <a:schemeClr val="bg2">
                  <a:lumMod val="50000"/>
                </a:schemeClr>
              </a:buClr>
              <a:buSzPct val="80000"/>
              <a:buFont typeface="Arial"/>
              <a:buNone/>
              <a:defRPr sz="1200" b="0" i="0" kern="1200">
                <a:solidFill>
                  <a:schemeClr val="tx1">
                    <a:tint val="75000"/>
                  </a:schemeClr>
                </a:solidFill>
                <a:latin typeface="+mn-lt"/>
                <a:ea typeface="+mn-ea"/>
                <a:cs typeface="Gotham-Book"/>
              </a:defRPr>
            </a:lvl3pPr>
            <a:lvl4pPr marL="1371320" indent="0" algn="ctr" defTabSz="457106" rtl="0" eaLnBrk="1" latinLnBrk="0" hangingPunct="1">
              <a:spcBef>
                <a:spcPct val="20000"/>
              </a:spcBef>
              <a:buFontTx/>
              <a:buNone/>
              <a:defRPr sz="1000" b="0" i="0" kern="1200">
                <a:solidFill>
                  <a:schemeClr val="tx1">
                    <a:tint val="75000"/>
                  </a:schemeClr>
                </a:solidFill>
                <a:latin typeface="Gotham-Book"/>
                <a:ea typeface="+mn-ea"/>
                <a:cs typeface="Gotham-Book"/>
              </a:defRPr>
            </a:lvl4pPr>
            <a:lvl5pPr marL="1828426" indent="0" algn="ctr" defTabSz="457106" rtl="0" eaLnBrk="1" latinLnBrk="0" hangingPunct="1">
              <a:spcBef>
                <a:spcPct val="20000"/>
              </a:spcBef>
              <a:buFontTx/>
              <a:buNone/>
              <a:defRPr sz="800" b="0" i="0" kern="1200">
                <a:solidFill>
                  <a:schemeClr val="tx1">
                    <a:tint val="75000"/>
                  </a:schemeClr>
                </a:solidFill>
                <a:latin typeface="Gotham-Book"/>
                <a:ea typeface="+mn-ea"/>
                <a:cs typeface="Gotham-Book"/>
              </a:defRPr>
            </a:lvl5pPr>
            <a:lvl6pPr marL="228553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2640"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9744"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685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2800" b="0" dirty="0">
                <a:solidFill>
                  <a:schemeClr val="tx2"/>
                </a:solidFill>
                <a:latin typeface="+mj-lt"/>
                <a:cs typeface="Gotham Medium" pitchFamily="50" charset="0"/>
              </a:rPr>
              <a:t>Defensive Investments and the Demand for Air Quality: Evidence from the NO</a:t>
            </a:r>
            <a:r>
              <a:rPr lang="en-US" sz="2800" b="0" baseline="-25000" dirty="0">
                <a:solidFill>
                  <a:schemeClr val="tx2"/>
                </a:solidFill>
                <a:latin typeface="+mj-lt"/>
                <a:cs typeface="Gotham Medium" pitchFamily="50" charset="0"/>
              </a:rPr>
              <a:t>x</a:t>
            </a:r>
            <a:r>
              <a:rPr lang="en-US" sz="2800" b="0" dirty="0">
                <a:solidFill>
                  <a:schemeClr val="tx2"/>
                </a:solidFill>
                <a:latin typeface="+mj-lt"/>
                <a:cs typeface="Gotham Medium" pitchFamily="50" charset="0"/>
              </a:rPr>
              <a:t> Budget Program</a:t>
            </a:r>
          </a:p>
          <a:p>
            <a:pPr>
              <a:spcAft>
                <a:spcPts val="1200"/>
              </a:spcAft>
            </a:pPr>
            <a:r>
              <a:rPr lang="en-US" sz="2000" b="0" i="1" dirty="0">
                <a:solidFill>
                  <a:schemeClr val="tx2"/>
                </a:solidFill>
                <a:cs typeface="Gotham Medium" pitchFamily="50" charset="0"/>
              </a:rPr>
              <a:t>American Economic Review</a:t>
            </a:r>
            <a:r>
              <a:rPr lang="en-US" sz="2000" b="0" dirty="0">
                <a:solidFill>
                  <a:schemeClr val="tx2"/>
                </a:solidFill>
                <a:cs typeface="Gotham Medium" pitchFamily="50" charset="0"/>
              </a:rPr>
              <a:t>, 2017</a:t>
            </a:r>
          </a:p>
        </p:txBody>
      </p:sp>
    </p:spTree>
    <p:extLst>
      <p:ext uri="{BB962C8B-B14F-4D97-AF65-F5344CB8AC3E}">
        <p14:creationId xmlns:p14="http://schemas.microsoft.com/office/powerpoint/2010/main" val="2349560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17</a:t>
            </a:fld>
            <a:endParaRPr lang="en-US" dirty="0">
              <a:solidFill>
                <a:srgbClr val="268097">
                  <a:tint val="75000"/>
                </a:srgbClr>
              </a:solidFill>
            </a:endParaRPr>
          </a:p>
        </p:txBody>
      </p:sp>
      <p:sp>
        <p:nvSpPr>
          <p:cNvPr id="6" name="Title 2">
            <a:extLst>
              <a:ext uri="{FF2B5EF4-FFF2-40B4-BE49-F238E27FC236}">
                <a16:creationId xmlns:a16="http://schemas.microsoft.com/office/drawing/2014/main" id="{947BFF94-CE90-AF4C-B1E6-FF7D81BE0F67}"/>
              </a:ext>
            </a:extLst>
          </p:cNvPr>
          <p:cNvSpPr>
            <a:spLocks noGrp="1"/>
          </p:cNvSpPr>
          <p:nvPr>
            <p:ph type="title"/>
          </p:nvPr>
        </p:nvSpPr>
        <p:spPr>
          <a:xfrm>
            <a:off x="635000" y="1524000"/>
            <a:ext cx="7620000" cy="584638"/>
          </a:xfrm>
        </p:spPr>
        <p:txBody>
          <a:bodyPr/>
          <a:lstStyle/>
          <a:p>
            <a:r>
              <a:rPr lang="en-US" dirty="0"/>
              <a:t>Defensive Investments</a:t>
            </a:r>
          </a:p>
        </p:txBody>
      </p:sp>
      <p:sp>
        <p:nvSpPr>
          <p:cNvPr id="7" name="Content Placeholder 4"/>
          <p:cNvSpPr txBox="1">
            <a:spLocks/>
          </p:cNvSpPr>
          <p:nvPr/>
        </p:nvSpPr>
        <p:spPr>
          <a:xfrm>
            <a:off x="635000" y="2249303"/>
            <a:ext cx="5135271" cy="4091536"/>
          </a:xfrm>
          <a:prstGeom prst="rect">
            <a:avLst/>
          </a:prstGeom>
        </p:spPr>
        <p:txBody>
          <a:bodyPr vert="horz" lIns="91302" tIns="45652" rIns="91302" bIns="45652" rtlCol="0">
            <a:noAutofit/>
          </a:bodyPr>
          <a:lstStyle>
            <a:lvl1pPr marL="0" indent="0" algn="l" defTabSz="456479" rtl="0" eaLnBrk="1" latinLnBrk="0" hangingPunct="1">
              <a:spcBef>
                <a:spcPts val="1000"/>
              </a:spcBef>
              <a:buFont typeface="Arial"/>
              <a:buNone/>
              <a:defRPr sz="1400" b="0" i="0" kern="1200">
                <a:solidFill>
                  <a:schemeClr val="tx1"/>
                </a:solidFill>
                <a:latin typeface="+mj-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a:buFont typeface="Arial" charset="0"/>
              <a:buChar char="•"/>
            </a:pPr>
            <a:r>
              <a:rPr lang="en-US" sz="1800" dirty="0">
                <a:latin typeface="+mn-lt"/>
              </a:rPr>
              <a:t>People respond to air pollution by purchasing health investments (e.g. asthma inhalers and purifiers) for protection</a:t>
            </a:r>
          </a:p>
          <a:p>
            <a:pPr marL="214313" indent="-214313">
              <a:buFont typeface="Arial" charset="0"/>
              <a:buChar char="•"/>
            </a:pPr>
            <a:r>
              <a:rPr lang="en-US" sz="1800" dirty="0">
                <a:latin typeface="+mn-lt"/>
              </a:rPr>
              <a:t>In the absence of air pollution, people would re-optimize and not spend as much on defensive investments</a:t>
            </a:r>
          </a:p>
          <a:p>
            <a:br>
              <a:rPr lang="en-US" sz="1800" dirty="0">
                <a:latin typeface="+mn-lt"/>
              </a:rPr>
            </a:br>
            <a:endParaRPr lang="en-US" sz="1800" dirty="0">
              <a:latin typeface="+mn-lt"/>
            </a:endParaRPr>
          </a:p>
        </p:txBody>
      </p:sp>
      <p:pic>
        <p:nvPicPr>
          <p:cNvPr id="9" name="Picture 8"/>
          <p:cNvPicPr>
            <a:picLocks noChangeAspect="1"/>
          </p:cNvPicPr>
          <p:nvPr/>
        </p:nvPicPr>
        <p:blipFill>
          <a:blip r:embed="rId2"/>
          <a:stretch>
            <a:fillRect/>
          </a:stretch>
        </p:blipFill>
        <p:spPr>
          <a:xfrm>
            <a:off x="5770271" y="2294459"/>
            <a:ext cx="2824292" cy="1882861"/>
          </a:xfrm>
          <a:prstGeom prst="rect">
            <a:avLst/>
          </a:prstGeom>
        </p:spPr>
      </p:pic>
      <p:pic>
        <p:nvPicPr>
          <p:cNvPr id="10" name="Picture 9">
            <a:extLst>
              <a:ext uri="{FF2B5EF4-FFF2-40B4-BE49-F238E27FC236}">
                <a16:creationId xmlns:a16="http://schemas.microsoft.com/office/drawing/2014/main" id="{BBF1181F-439C-CE4D-9C0A-251D20520F5E}"/>
              </a:ext>
            </a:extLst>
          </p:cNvPr>
          <p:cNvPicPr>
            <a:picLocks noChangeAspect="1"/>
          </p:cNvPicPr>
          <p:nvPr/>
        </p:nvPicPr>
        <p:blipFill rotWithShape="1">
          <a:blip r:embed="rId3"/>
          <a:srcRect l="14815" t="8683"/>
          <a:stretch/>
        </p:blipFill>
        <p:spPr>
          <a:xfrm>
            <a:off x="5770271" y="4317985"/>
            <a:ext cx="2824292" cy="1703018"/>
          </a:xfrm>
          <a:prstGeom prst="rect">
            <a:avLst/>
          </a:prstGeom>
        </p:spPr>
      </p:pic>
    </p:spTree>
    <p:extLst>
      <p:ext uri="{BB962C8B-B14F-4D97-AF65-F5344CB8AC3E}">
        <p14:creationId xmlns:p14="http://schemas.microsoft.com/office/powerpoint/2010/main" val="203068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18</a:t>
            </a:fld>
            <a:endParaRPr lang="en-US" dirty="0">
              <a:solidFill>
                <a:srgbClr val="268097">
                  <a:tint val="75000"/>
                </a:srgbClr>
              </a:solidFill>
            </a:endParaRPr>
          </a:p>
        </p:txBody>
      </p:sp>
      <p:sp>
        <p:nvSpPr>
          <p:cNvPr id="6" name="Title 2">
            <a:extLst>
              <a:ext uri="{FF2B5EF4-FFF2-40B4-BE49-F238E27FC236}">
                <a16:creationId xmlns:a16="http://schemas.microsoft.com/office/drawing/2014/main" id="{947BFF94-CE90-AF4C-B1E6-FF7D81BE0F67}"/>
              </a:ext>
            </a:extLst>
          </p:cNvPr>
          <p:cNvSpPr>
            <a:spLocks noGrp="1"/>
          </p:cNvSpPr>
          <p:nvPr>
            <p:ph type="title"/>
          </p:nvPr>
        </p:nvSpPr>
        <p:spPr>
          <a:xfrm>
            <a:off x="635000" y="1524000"/>
            <a:ext cx="7620000" cy="584638"/>
          </a:xfrm>
        </p:spPr>
        <p:txBody>
          <a:bodyPr/>
          <a:lstStyle/>
          <a:p>
            <a:r>
              <a:rPr lang="en-US" dirty="0"/>
              <a:t>Defensive Investments</a:t>
            </a:r>
          </a:p>
        </p:txBody>
      </p:sp>
      <p:sp>
        <p:nvSpPr>
          <p:cNvPr id="7" name="Content Placeholder 4"/>
          <p:cNvSpPr txBox="1">
            <a:spLocks/>
          </p:cNvSpPr>
          <p:nvPr/>
        </p:nvSpPr>
        <p:spPr>
          <a:xfrm>
            <a:off x="635000" y="2249303"/>
            <a:ext cx="5135271" cy="4091536"/>
          </a:xfrm>
          <a:prstGeom prst="rect">
            <a:avLst/>
          </a:prstGeom>
        </p:spPr>
        <p:txBody>
          <a:bodyPr vert="horz" lIns="91302" tIns="45652" rIns="91302" bIns="45652" rtlCol="0">
            <a:noAutofit/>
          </a:bodyPr>
          <a:lstStyle>
            <a:lvl1pPr marL="0" indent="0" algn="l" defTabSz="456479" rtl="0" eaLnBrk="1" latinLnBrk="0" hangingPunct="1">
              <a:spcBef>
                <a:spcPts val="1000"/>
              </a:spcBef>
              <a:buFont typeface="Arial"/>
              <a:buNone/>
              <a:defRPr sz="1400" b="0" i="0" kern="1200">
                <a:solidFill>
                  <a:schemeClr val="tx1"/>
                </a:solidFill>
                <a:latin typeface="+mj-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a:buFont typeface="Arial" charset="0"/>
              <a:buChar char="•"/>
            </a:pPr>
            <a:r>
              <a:rPr lang="en-US" sz="1800" dirty="0">
                <a:latin typeface="+mn-lt"/>
              </a:rPr>
              <a:t>People respond to air pollution by purchasing health investments (e.g. asthma inhalers and purifiers) for protection</a:t>
            </a:r>
          </a:p>
          <a:p>
            <a:pPr marL="214313" indent="-214313">
              <a:buFont typeface="Arial" charset="0"/>
              <a:buChar char="•"/>
            </a:pPr>
            <a:r>
              <a:rPr lang="en-US" sz="1800" dirty="0">
                <a:latin typeface="+mn-lt"/>
              </a:rPr>
              <a:t>In the absence of air pollution, people would re-optimize and not spend as much on defensive investments</a:t>
            </a:r>
          </a:p>
          <a:p>
            <a:pPr marL="214313" indent="-214313">
              <a:buFont typeface="Arial" charset="0"/>
              <a:buChar char="•"/>
            </a:pPr>
            <a:r>
              <a:rPr lang="en-US" sz="1800" dirty="0">
                <a:latin typeface="+mn-lt"/>
              </a:rPr>
              <a:t>Paper uses spending on defensive investments to smog to uncover the public’s valuation of the air quality improvements from the NO</a:t>
            </a:r>
            <a:r>
              <a:rPr lang="en-US" sz="1800" baseline="-25000" dirty="0">
                <a:latin typeface="+mn-lt"/>
              </a:rPr>
              <a:t>x</a:t>
            </a:r>
            <a:r>
              <a:rPr lang="en-US" sz="1800" dirty="0">
                <a:latin typeface="+mn-lt"/>
              </a:rPr>
              <a:t> Budget Program, found benefits of over $10 billion over 5 years in 2017 dollars</a:t>
            </a:r>
            <a:br>
              <a:rPr lang="en-US" sz="1800" dirty="0">
                <a:latin typeface="+mn-lt"/>
              </a:rPr>
            </a:br>
            <a:endParaRPr lang="en-US" sz="1800" dirty="0">
              <a:latin typeface="+mn-lt"/>
            </a:endParaRPr>
          </a:p>
        </p:txBody>
      </p:sp>
      <p:pic>
        <p:nvPicPr>
          <p:cNvPr id="9" name="Picture 8"/>
          <p:cNvPicPr>
            <a:picLocks noChangeAspect="1"/>
          </p:cNvPicPr>
          <p:nvPr/>
        </p:nvPicPr>
        <p:blipFill>
          <a:blip r:embed="rId2"/>
          <a:stretch>
            <a:fillRect/>
          </a:stretch>
        </p:blipFill>
        <p:spPr>
          <a:xfrm>
            <a:off x="5770271" y="2294459"/>
            <a:ext cx="2824292" cy="1882861"/>
          </a:xfrm>
          <a:prstGeom prst="rect">
            <a:avLst/>
          </a:prstGeom>
        </p:spPr>
      </p:pic>
      <p:pic>
        <p:nvPicPr>
          <p:cNvPr id="10" name="Picture 9">
            <a:extLst>
              <a:ext uri="{FF2B5EF4-FFF2-40B4-BE49-F238E27FC236}">
                <a16:creationId xmlns:a16="http://schemas.microsoft.com/office/drawing/2014/main" id="{BBF1181F-439C-CE4D-9C0A-251D20520F5E}"/>
              </a:ext>
            </a:extLst>
          </p:cNvPr>
          <p:cNvPicPr>
            <a:picLocks noChangeAspect="1"/>
          </p:cNvPicPr>
          <p:nvPr/>
        </p:nvPicPr>
        <p:blipFill rotWithShape="1">
          <a:blip r:embed="rId3"/>
          <a:srcRect l="14815" t="8683"/>
          <a:stretch/>
        </p:blipFill>
        <p:spPr>
          <a:xfrm>
            <a:off x="5770271" y="4317985"/>
            <a:ext cx="2824292" cy="1703018"/>
          </a:xfrm>
          <a:prstGeom prst="rect">
            <a:avLst/>
          </a:prstGeom>
        </p:spPr>
      </p:pic>
    </p:spTree>
    <p:extLst>
      <p:ext uri="{BB962C8B-B14F-4D97-AF65-F5344CB8AC3E}">
        <p14:creationId xmlns:p14="http://schemas.microsoft.com/office/powerpoint/2010/main" val="547507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28" y="2944913"/>
            <a:ext cx="7571232" cy="3468624"/>
          </a:xfrm>
          <a:prstGeom prst="rect">
            <a:avLst/>
          </a:prstGeom>
        </p:spPr>
      </p:pic>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19</a:t>
            </a:fld>
            <a:endParaRPr lang="en-US" dirty="0">
              <a:solidFill>
                <a:srgbClr val="268097">
                  <a:tint val="75000"/>
                </a:srgbClr>
              </a:solidFill>
            </a:endParaRPr>
          </a:p>
        </p:txBody>
      </p:sp>
      <p:sp>
        <p:nvSpPr>
          <p:cNvPr id="11" name="Title 1"/>
          <p:cNvSpPr>
            <a:spLocks noGrp="1"/>
          </p:cNvSpPr>
          <p:nvPr>
            <p:ph type="title"/>
          </p:nvPr>
        </p:nvSpPr>
        <p:spPr>
          <a:xfrm>
            <a:off x="635000" y="1524000"/>
            <a:ext cx="7620000" cy="584638"/>
          </a:xfrm>
        </p:spPr>
        <p:txBody>
          <a:bodyPr/>
          <a:lstStyle/>
          <a:p>
            <a:r>
              <a:rPr lang="en-US" dirty="0"/>
              <a:t>Results</a:t>
            </a:r>
          </a:p>
        </p:txBody>
      </p:sp>
      <p:sp>
        <p:nvSpPr>
          <p:cNvPr id="2" name="TextBox 1">
            <a:extLst>
              <a:ext uri="{FF2B5EF4-FFF2-40B4-BE49-F238E27FC236}">
                <a16:creationId xmlns:a16="http://schemas.microsoft.com/office/drawing/2014/main" id="{99D0E0AB-C21A-AF47-808A-8296AD83AF5C}"/>
              </a:ext>
            </a:extLst>
          </p:cNvPr>
          <p:cNvSpPr txBox="1"/>
          <p:nvPr/>
        </p:nvSpPr>
        <p:spPr>
          <a:xfrm>
            <a:off x="655782" y="2167539"/>
            <a:ext cx="7812809" cy="646331"/>
          </a:xfrm>
          <a:prstGeom prst="rect">
            <a:avLst/>
          </a:prstGeom>
          <a:noFill/>
        </p:spPr>
        <p:txBody>
          <a:bodyPr wrap="square" rtlCol="0">
            <a:spAutoFit/>
          </a:bodyPr>
          <a:lstStyle/>
          <a:p>
            <a:r>
              <a:rPr lang="en-US" sz="1800" b="1" dirty="0">
                <a:solidFill>
                  <a:schemeClr val="bg1"/>
                </a:solidFill>
              </a:rPr>
              <a:t>Welfare Impacts of the NBP and Social Benefits of NO</a:t>
            </a:r>
            <a:r>
              <a:rPr lang="en-US" sz="1800" b="1" baseline="-25000" dirty="0">
                <a:solidFill>
                  <a:schemeClr val="bg1"/>
                </a:solidFill>
              </a:rPr>
              <a:t>x</a:t>
            </a:r>
            <a:r>
              <a:rPr lang="en-US" sz="1800" b="1" dirty="0">
                <a:solidFill>
                  <a:schemeClr val="bg1"/>
                </a:solidFill>
              </a:rPr>
              <a:t> and Ozone Reductions</a:t>
            </a:r>
          </a:p>
        </p:txBody>
      </p:sp>
      <p:grpSp>
        <p:nvGrpSpPr>
          <p:cNvPr id="24" name="Group 23">
            <a:extLst>
              <a:ext uri="{FF2B5EF4-FFF2-40B4-BE49-F238E27FC236}">
                <a16:creationId xmlns:a16="http://schemas.microsoft.com/office/drawing/2014/main" id="{7DB9394C-5418-0244-B62F-A3BE0A8A5BD5}"/>
              </a:ext>
            </a:extLst>
          </p:cNvPr>
          <p:cNvGrpSpPr/>
          <p:nvPr/>
        </p:nvGrpSpPr>
        <p:grpSpPr>
          <a:xfrm>
            <a:off x="4496955" y="5058818"/>
            <a:ext cx="3720494" cy="1344402"/>
            <a:chOff x="4496955" y="4983662"/>
            <a:chExt cx="3720494" cy="1344402"/>
          </a:xfrm>
        </p:grpSpPr>
        <p:sp>
          <p:nvSpPr>
            <p:cNvPr id="20" name="Rectangle 19">
              <a:extLst>
                <a:ext uri="{FF2B5EF4-FFF2-40B4-BE49-F238E27FC236}">
                  <a16:creationId xmlns:a16="http://schemas.microsoft.com/office/drawing/2014/main" id="{70B050F9-BDB4-B947-8CE7-3A2E17249FAA}"/>
                </a:ext>
              </a:extLst>
            </p:cNvPr>
            <p:cNvSpPr/>
            <p:nvPr/>
          </p:nvSpPr>
          <p:spPr>
            <a:xfrm>
              <a:off x="4496955" y="6021257"/>
              <a:ext cx="958838" cy="306807"/>
            </a:xfrm>
            <a:prstGeom prst="rect">
              <a:avLst/>
            </a:prstGeom>
            <a:noFill/>
            <a:ln>
              <a:solidFill>
                <a:srgbClr val="FF0000"/>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4F4760-12BC-754A-8AD9-09A19CC2C7E1}"/>
                </a:ext>
              </a:extLst>
            </p:cNvPr>
            <p:cNvSpPr/>
            <p:nvPr/>
          </p:nvSpPr>
          <p:spPr>
            <a:xfrm>
              <a:off x="5908657" y="6021257"/>
              <a:ext cx="958838" cy="306807"/>
            </a:xfrm>
            <a:prstGeom prst="rect">
              <a:avLst/>
            </a:prstGeom>
            <a:noFill/>
            <a:ln>
              <a:solidFill>
                <a:srgbClr val="FF0000"/>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EB86-F695-BD49-989B-E2631DC10C44}"/>
                </a:ext>
              </a:extLst>
            </p:cNvPr>
            <p:cNvSpPr/>
            <p:nvPr/>
          </p:nvSpPr>
          <p:spPr>
            <a:xfrm>
              <a:off x="7248220" y="6020436"/>
              <a:ext cx="958838" cy="306807"/>
            </a:xfrm>
            <a:prstGeom prst="rect">
              <a:avLst/>
            </a:prstGeom>
            <a:noFill/>
            <a:ln>
              <a:solidFill>
                <a:srgbClr val="FF0000"/>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E91C907-2551-E844-97B1-3BC40FCC86D7}"/>
                </a:ext>
              </a:extLst>
            </p:cNvPr>
            <p:cNvSpPr/>
            <p:nvPr/>
          </p:nvSpPr>
          <p:spPr>
            <a:xfrm>
              <a:off x="7258611" y="4983662"/>
              <a:ext cx="958838" cy="306807"/>
            </a:xfrm>
            <a:prstGeom prst="rect">
              <a:avLst/>
            </a:prstGeom>
            <a:noFill/>
            <a:ln>
              <a:solidFill>
                <a:srgbClr val="FF0000"/>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2" name="Straight Connector 11"/>
          <p:cNvCxnSpPr/>
          <p:nvPr/>
        </p:nvCxnSpPr>
        <p:spPr>
          <a:xfrm flipV="1">
            <a:off x="727940" y="2827046"/>
            <a:ext cx="7650408" cy="6093"/>
          </a:xfrm>
          <a:prstGeom prst="line">
            <a:avLst/>
          </a:prstGeom>
          <a:ln w="15875">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4010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70" y="1525022"/>
            <a:ext cx="7620000" cy="892415"/>
          </a:xfrm>
        </p:spPr>
        <p:txBody>
          <a:bodyPr/>
          <a:lstStyle/>
          <a:p>
            <a:r>
              <a:rPr lang="en-US" sz="2600" dirty="0"/>
              <a:t>1. Canada Exceeded Kyoto Targets by 25%, So Dropped Out</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2</a:t>
            </a:fld>
            <a:endParaRPr lang="en-US" dirty="0">
              <a:solidFill>
                <a:srgbClr val="268097">
                  <a:tint val="75000"/>
                </a:srgbClr>
              </a:solidFill>
            </a:endParaRPr>
          </a:p>
        </p:txBody>
      </p:sp>
      <p:graphicFrame>
        <p:nvGraphicFramePr>
          <p:cNvPr id="8" name="Chart Placeholder 7"/>
          <p:cNvGraphicFramePr>
            <a:graphicFrameLocks noGrp="1"/>
          </p:cNvGraphicFramePr>
          <p:nvPr>
            <p:ph type="chart" sz="quarter" idx="12"/>
            <p:extLst>
              <p:ext uri="{D42A27DB-BD31-4B8C-83A1-F6EECF244321}">
                <p14:modId xmlns:p14="http://schemas.microsoft.com/office/powerpoint/2010/main" val="2452603703"/>
              </p:ext>
            </p:extLst>
          </p:nvPr>
        </p:nvGraphicFramePr>
        <p:xfrm>
          <a:off x="387625" y="2794000"/>
          <a:ext cx="5200375" cy="34925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7"/>
          </p:nvPr>
        </p:nvSpPr>
        <p:spPr>
          <a:xfrm>
            <a:off x="5715000" y="2770251"/>
            <a:ext cx="2832651" cy="3492500"/>
          </a:xfrm>
        </p:spPr>
        <p:txBody>
          <a:bodyPr/>
          <a:lstStyle/>
          <a:p>
            <a:pPr>
              <a:buClr>
                <a:schemeClr val="bg1"/>
              </a:buClr>
            </a:pPr>
            <a:r>
              <a:rPr lang="en-US" sz="1600" dirty="0"/>
              <a:t>Target: 567 Mt CO</a:t>
            </a:r>
            <a:r>
              <a:rPr lang="en-US" sz="1600" baseline="-25000" dirty="0"/>
              <a:t>2</a:t>
            </a:r>
            <a:r>
              <a:rPr lang="en-US" sz="1600" dirty="0"/>
              <a:t>-eq</a:t>
            </a:r>
          </a:p>
          <a:p>
            <a:pPr>
              <a:buClr>
                <a:schemeClr val="bg1"/>
              </a:buClr>
            </a:pPr>
            <a:r>
              <a:rPr lang="en-US" sz="1600" dirty="0"/>
              <a:t>Actual: 707 Mt CO</a:t>
            </a:r>
            <a:r>
              <a:rPr lang="en-US" sz="1600" baseline="-25000" dirty="0"/>
              <a:t>2</a:t>
            </a:r>
            <a:r>
              <a:rPr lang="en-US" sz="1600" dirty="0"/>
              <a:t>-eq</a:t>
            </a:r>
          </a:p>
          <a:p>
            <a:endParaRPr lang="en-US" sz="1600" dirty="0"/>
          </a:p>
          <a:p>
            <a:pPr marL="0" indent="0">
              <a:buNone/>
            </a:pPr>
            <a:r>
              <a:rPr lang="en-US" sz="1600" dirty="0"/>
              <a:t>For reference, Canada’s 1990 emissions was 603 Mt CO</a:t>
            </a:r>
            <a:r>
              <a:rPr lang="en-US" sz="1600" baseline="-25000" dirty="0"/>
              <a:t>2</a:t>
            </a:r>
            <a:r>
              <a:rPr lang="en-US" sz="1600" dirty="0"/>
              <a:t>-eq</a:t>
            </a:r>
          </a:p>
          <a:p>
            <a:pPr>
              <a:buClr>
                <a:schemeClr val="bg1"/>
              </a:buClr>
            </a:pPr>
            <a:r>
              <a:rPr lang="en-US" sz="1600" dirty="0"/>
              <a:t>Its target for 2012 was a 6% reduction from 1990 levels. </a:t>
            </a:r>
          </a:p>
          <a:p>
            <a:pPr>
              <a:buClr>
                <a:schemeClr val="bg1"/>
              </a:buClr>
            </a:pPr>
            <a:r>
              <a:rPr lang="en-US" sz="1600" dirty="0"/>
              <a:t>Its actual emissions was a 17% increase.</a:t>
            </a:r>
          </a:p>
        </p:txBody>
      </p:sp>
      <p:sp>
        <p:nvSpPr>
          <p:cNvPr id="6" name="Text Placeholder 5"/>
          <p:cNvSpPr>
            <a:spLocks noGrp="1"/>
          </p:cNvSpPr>
          <p:nvPr>
            <p:ph type="body" sz="quarter" idx="14"/>
          </p:nvPr>
        </p:nvSpPr>
        <p:spPr>
          <a:xfrm>
            <a:off x="5849752" y="6338635"/>
            <a:ext cx="2796408" cy="440027"/>
          </a:xfrm>
        </p:spPr>
        <p:txBody>
          <a:bodyPr/>
          <a:lstStyle/>
          <a:p>
            <a:r>
              <a:rPr lang="en-US" sz="1000" dirty="0"/>
              <a:t>Source: Environment and Climate Change Canada (2018), Government of Canada</a:t>
            </a:r>
          </a:p>
        </p:txBody>
      </p:sp>
      <p:sp>
        <p:nvSpPr>
          <p:cNvPr id="7" name="Text Placeholder 6"/>
          <p:cNvSpPr>
            <a:spLocks noGrp="1"/>
          </p:cNvSpPr>
          <p:nvPr>
            <p:ph type="body" sz="quarter" idx="18"/>
          </p:nvPr>
        </p:nvSpPr>
        <p:spPr>
          <a:xfrm>
            <a:off x="635000" y="2264541"/>
            <a:ext cx="4953000" cy="444500"/>
          </a:xfrm>
        </p:spPr>
        <p:txBody>
          <a:bodyPr/>
          <a:lstStyle/>
          <a:p>
            <a:r>
              <a:rPr lang="en-US" dirty="0"/>
              <a:t>Canada’s Failure under Kyoto Protocol</a:t>
            </a:r>
          </a:p>
        </p:txBody>
      </p:sp>
    </p:spTree>
    <p:extLst>
      <p:ext uri="{BB962C8B-B14F-4D97-AF65-F5344CB8AC3E}">
        <p14:creationId xmlns:p14="http://schemas.microsoft.com/office/powerpoint/2010/main" val="1266878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2" y="2475390"/>
            <a:ext cx="7955842" cy="1938992"/>
          </a:xfrm>
          <a:prstGeom prst="rect">
            <a:avLst/>
          </a:prstGeom>
          <a:noFill/>
        </p:spPr>
        <p:txBody>
          <a:bodyPr wrap="square" rtlCol="0">
            <a:spAutoFit/>
          </a:bodyPr>
          <a:lstStyle/>
          <a:p>
            <a:pPr marL="469900" indent="-469900">
              <a:spcAft>
                <a:spcPts val="600"/>
              </a:spcAft>
              <a:buFont typeface="+mj-lt"/>
              <a:buAutoNum type="romanUcPeriod"/>
            </a:pPr>
            <a:r>
              <a:rPr lang="en-US" sz="2000" dirty="0">
                <a:solidFill>
                  <a:schemeClr val="bg2"/>
                </a:solidFill>
              </a:rPr>
              <a:t>Environmental regulations have had substantial benefits</a:t>
            </a:r>
          </a:p>
          <a:p>
            <a:pPr marL="1066785" lvl="1" indent="-457200">
              <a:spcAft>
                <a:spcPts val="600"/>
              </a:spcAft>
              <a:buFont typeface="+mj-lt"/>
              <a:buAutoNum type="alphaLcParenR"/>
            </a:pPr>
            <a:r>
              <a:rPr lang="en-US" sz="2000" dirty="0">
                <a:solidFill>
                  <a:schemeClr val="bg2">
                    <a:lumMod val="50000"/>
                  </a:schemeClr>
                </a:solidFill>
              </a:rPr>
              <a:t>US</a:t>
            </a:r>
          </a:p>
          <a:p>
            <a:pPr marL="1066785" lvl="1" indent="-457200">
              <a:spcAft>
                <a:spcPts val="600"/>
              </a:spcAft>
              <a:buFont typeface="+mj-lt"/>
              <a:buAutoNum type="alphaLcParenR"/>
            </a:pPr>
            <a:r>
              <a:rPr lang="en-US" sz="2000" dirty="0">
                <a:solidFill>
                  <a:schemeClr val="bg2"/>
                </a:solidFill>
              </a:rPr>
              <a:t>China</a:t>
            </a:r>
          </a:p>
          <a:p>
            <a:pPr marL="457189" indent="-457189">
              <a:spcAft>
                <a:spcPts val="600"/>
              </a:spcAft>
              <a:buFont typeface="+mj-lt"/>
              <a:buAutoNum type="romanUcPeriod"/>
            </a:pPr>
            <a:r>
              <a:rPr lang="en-US" sz="2000" dirty="0">
                <a:solidFill>
                  <a:schemeClr val="bg2">
                    <a:lumMod val="50000"/>
                  </a:schemeClr>
                </a:solidFill>
              </a:rPr>
              <a:t>Environmental regulations have had substantial costs</a:t>
            </a:r>
          </a:p>
          <a:p>
            <a:pPr marL="457200" indent="-457200">
              <a:buFont typeface="+mj-lt"/>
              <a:buAutoNum type="romanUcPeriod"/>
            </a:pPr>
            <a:r>
              <a:rPr lang="en-US" sz="2000" dirty="0">
                <a:solidFill>
                  <a:schemeClr val="bg2">
                    <a:lumMod val="50000"/>
                  </a:schemeClr>
                </a:solidFill>
              </a:rPr>
              <a:t>Information &amp; incentives are critical for efficiency</a:t>
            </a:r>
          </a:p>
        </p:txBody>
      </p:sp>
    </p:spTree>
    <p:extLst>
      <p:ext uri="{BB962C8B-B14F-4D97-AF65-F5344CB8AC3E}">
        <p14:creationId xmlns:p14="http://schemas.microsoft.com/office/powerpoint/2010/main" val="830109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t="25392" r="1408"/>
          <a:stretch/>
        </p:blipFill>
        <p:spPr>
          <a:xfrm>
            <a:off x="-1524000" y="-14288"/>
            <a:ext cx="11932170" cy="6852428"/>
          </a:xfrm>
          <a:prstGeom prst="rect">
            <a:avLst/>
          </a:prstGeom>
        </p:spPr>
      </p:pic>
    </p:spTree>
    <p:extLst>
      <p:ext uri="{BB962C8B-B14F-4D97-AF65-F5344CB8AC3E}">
        <p14:creationId xmlns:p14="http://schemas.microsoft.com/office/powerpoint/2010/main" val="3664669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007" y="2777440"/>
            <a:ext cx="7949823" cy="830859"/>
          </a:xfrm>
        </p:spPr>
        <p:txBody>
          <a:bodyPr/>
          <a:lstStyle/>
          <a:p>
            <a:endParaRPr lang="en-US" sz="1600" b="0" dirty="0">
              <a:latin typeface="Gotham Medium" pitchFamily="50" charset="0"/>
              <a:cs typeface="Gotham Medium" pitchFamily="50" charset="0"/>
            </a:endParaRPr>
          </a:p>
          <a:p>
            <a:endParaRPr lang="en-US" sz="1600" b="0" dirty="0">
              <a:solidFill>
                <a:schemeClr val="bg1"/>
              </a:solidFill>
              <a:latin typeface="Gotham Bold" pitchFamily="50" charset="0"/>
              <a:cs typeface="Gotham Bold" pitchFamily="50" charset="0"/>
            </a:endParaRPr>
          </a:p>
          <a:p>
            <a:endParaRPr lang="en-US" sz="1600" b="0" dirty="0">
              <a:latin typeface="Gotham Medium" pitchFamily="50" charset="0"/>
              <a:cs typeface="Gotham Medium" pitchFamily="50" charset="0"/>
            </a:endParaRPr>
          </a:p>
        </p:txBody>
      </p:sp>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22</a:t>
            </a:fld>
            <a:endParaRPr lang="en-US" dirty="0">
              <a:solidFill>
                <a:srgbClr val="268097">
                  <a:tint val="75000"/>
                </a:srgbClr>
              </a:solidFill>
            </a:endParaRPr>
          </a:p>
        </p:txBody>
      </p:sp>
      <p:sp>
        <p:nvSpPr>
          <p:cNvPr id="11" name="Rectangle 10">
            <a:extLst>
              <a:ext uri="{FF2B5EF4-FFF2-40B4-BE49-F238E27FC236}">
                <a16:creationId xmlns:a16="http://schemas.microsoft.com/office/drawing/2014/main" id="{B18E11FC-3B00-414F-99C5-0E3CA1CFBAF3}"/>
              </a:ext>
            </a:extLst>
          </p:cNvPr>
          <p:cNvSpPr/>
          <p:nvPr/>
        </p:nvSpPr>
        <p:spPr>
          <a:xfrm>
            <a:off x="660400" y="4533996"/>
            <a:ext cx="7924430" cy="1631216"/>
          </a:xfrm>
          <a:prstGeom prst="rect">
            <a:avLst/>
          </a:prstGeom>
        </p:spPr>
        <p:txBody>
          <a:bodyPr wrap="square">
            <a:spAutoFit/>
          </a:bodyPr>
          <a:lstStyle/>
          <a:p>
            <a:pPr defTabSz="456445">
              <a:spcBef>
                <a:spcPts val="300"/>
              </a:spcBef>
              <a:defRPr sz="1800"/>
            </a:pPr>
            <a:r>
              <a:rPr lang="en-US" b="1" dirty="0">
                <a:solidFill>
                  <a:schemeClr val="bg1"/>
                </a:solidFill>
                <a:ea typeface="Gotham"/>
                <a:cs typeface="Gotham"/>
                <a:sym typeface="Gotham"/>
              </a:rPr>
              <a:t>Avraham </a:t>
            </a:r>
            <a:r>
              <a:rPr lang="en-US" b="1" dirty="0" err="1">
                <a:solidFill>
                  <a:schemeClr val="bg1"/>
                </a:solidFill>
                <a:ea typeface="Gotham"/>
                <a:cs typeface="Gotham"/>
                <a:sym typeface="Gotham"/>
              </a:rPr>
              <a:t>Ebenstein</a:t>
            </a:r>
            <a:r>
              <a:rPr lang="en-US" dirty="0">
                <a:solidFill>
                  <a:schemeClr val="bg1"/>
                </a:solidFill>
                <a:ea typeface="Gotham"/>
                <a:cs typeface="Gotham"/>
                <a:sym typeface="Gotham"/>
              </a:rPr>
              <a:t> </a:t>
            </a:r>
          </a:p>
          <a:p>
            <a:pPr defTabSz="456445">
              <a:spcBef>
                <a:spcPts val="300"/>
              </a:spcBef>
              <a:defRPr sz="1800"/>
            </a:pPr>
            <a:r>
              <a:rPr lang="en-US" b="1" dirty="0" err="1">
                <a:solidFill>
                  <a:schemeClr val="bg1"/>
                </a:solidFill>
                <a:ea typeface="Gotham"/>
                <a:cs typeface="Gotham"/>
                <a:sym typeface="Gotham"/>
              </a:rPr>
              <a:t>Maoyong</a:t>
            </a:r>
            <a:r>
              <a:rPr lang="en-US" b="1" dirty="0">
                <a:solidFill>
                  <a:schemeClr val="bg1"/>
                </a:solidFill>
                <a:ea typeface="Gotham"/>
                <a:cs typeface="Gotham"/>
                <a:sym typeface="Gotham"/>
              </a:rPr>
              <a:t> Fan</a:t>
            </a:r>
            <a:r>
              <a:rPr lang="en-US" dirty="0">
                <a:solidFill>
                  <a:schemeClr val="bg1"/>
                </a:solidFill>
                <a:ea typeface="Gotham"/>
                <a:cs typeface="Gotham"/>
                <a:sym typeface="Gotham"/>
              </a:rPr>
              <a:t> </a:t>
            </a:r>
          </a:p>
          <a:p>
            <a:pPr defTabSz="456445">
              <a:spcBef>
                <a:spcPts val="300"/>
              </a:spcBef>
              <a:defRPr sz="1800"/>
            </a:pPr>
            <a:r>
              <a:rPr lang="en-US" b="1" dirty="0">
                <a:solidFill>
                  <a:schemeClr val="bg1"/>
                </a:solidFill>
                <a:ea typeface="Gotham"/>
                <a:cs typeface="Gotham"/>
                <a:sym typeface="Gotham"/>
              </a:rPr>
              <a:t>Michael Greenstone</a:t>
            </a:r>
            <a:endParaRPr lang="en-US" dirty="0">
              <a:solidFill>
                <a:schemeClr val="bg1"/>
              </a:solidFill>
              <a:ea typeface="Gotham"/>
              <a:cs typeface="Gotham"/>
              <a:sym typeface="Gotham"/>
            </a:endParaRPr>
          </a:p>
          <a:p>
            <a:pPr defTabSz="456445">
              <a:spcBef>
                <a:spcPts val="300"/>
              </a:spcBef>
              <a:defRPr sz="1800"/>
            </a:pPr>
            <a:r>
              <a:rPr lang="en-US" b="1" dirty="0" err="1">
                <a:solidFill>
                  <a:schemeClr val="bg1"/>
                </a:solidFill>
                <a:ea typeface="Gotham"/>
                <a:cs typeface="Gotham"/>
                <a:sym typeface="Gotham"/>
              </a:rPr>
              <a:t>Guojun</a:t>
            </a:r>
            <a:r>
              <a:rPr lang="en-US" b="1" dirty="0">
                <a:solidFill>
                  <a:schemeClr val="bg1"/>
                </a:solidFill>
                <a:ea typeface="Gotham"/>
                <a:cs typeface="Gotham"/>
                <a:sym typeface="Gotham"/>
              </a:rPr>
              <a:t> He</a:t>
            </a:r>
            <a:endParaRPr lang="en-US" dirty="0">
              <a:solidFill>
                <a:schemeClr val="bg1"/>
              </a:solidFill>
              <a:ea typeface="Gotham"/>
              <a:cs typeface="Gotham"/>
              <a:sym typeface="Gotham"/>
            </a:endParaRPr>
          </a:p>
          <a:p>
            <a:pPr defTabSz="456445">
              <a:spcBef>
                <a:spcPts val="300"/>
              </a:spcBef>
              <a:defRPr sz="1800"/>
            </a:pPr>
            <a:r>
              <a:rPr lang="en-US" b="1" dirty="0" err="1">
                <a:solidFill>
                  <a:schemeClr val="bg1"/>
                </a:solidFill>
                <a:ea typeface="Gotham"/>
                <a:cs typeface="Gotham"/>
                <a:sym typeface="Gotham"/>
              </a:rPr>
              <a:t>Maigeng</a:t>
            </a:r>
            <a:r>
              <a:rPr lang="en-US" b="1" dirty="0">
                <a:solidFill>
                  <a:schemeClr val="bg1"/>
                </a:solidFill>
                <a:ea typeface="Gotham"/>
                <a:cs typeface="Gotham"/>
                <a:sym typeface="Gotham"/>
              </a:rPr>
              <a:t> Zhou</a:t>
            </a:r>
            <a:endParaRPr lang="en-US" sz="2800" dirty="0">
              <a:solidFill>
                <a:srgbClr val="941100"/>
              </a:solidFill>
              <a:ea typeface="Gotham"/>
              <a:cs typeface="Gotham"/>
              <a:sym typeface="Gotham"/>
            </a:endParaRPr>
          </a:p>
        </p:txBody>
      </p:sp>
      <p:sp>
        <p:nvSpPr>
          <p:cNvPr id="14" name="Subtitle 2">
            <a:extLst>
              <a:ext uri="{FF2B5EF4-FFF2-40B4-BE49-F238E27FC236}">
                <a16:creationId xmlns:a16="http://schemas.microsoft.com/office/drawing/2014/main" id="{624AC5BD-A33D-1242-99BF-08A952E0EAEC}"/>
              </a:ext>
            </a:extLst>
          </p:cNvPr>
          <p:cNvSpPr txBox="1">
            <a:spLocks/>
          </p:cNvSpPr>
          <p:nvPr/>
        </p:nvSpPr>
        <p:spPr>
          <a:xfrm>
            <a:off x="647703" y="1992613"/>
            <a:ext cx="7949823" cy="3323969"/>
          </a:xfrm>
          <a:prstGeom prst="rect">
            <a:avLst/>
          </a:prstGeom>
        </p:spPr>
        <p:txBody>
          <a:bodyPr vert="horz" lIns="91421" tIns="45711" rIns="91421" bIns="45711" rtlCol="0">
            <a:spAutoFit/>
          </a:bodyPr>
          <a:lstStyle>
            <a:lvl1pPr marL="0" indent="0" algn="l" defTabSz="457106" rtl="0" eaLnBrk="1" latinLnBrk="0" hangingPunct="1">
              <a:spcBef>
                <a:spcPts val="0"/>
              </a:spcBef>
              <a:buFont typeface="Arial"/>
              <a:buNone/>
              <a:defRPr sz="2400" b="1" i="0" kern="1200">
                <a:solidFill>
                  <a:schemeClr val="tx1"/>
                </a:solidFill>
                <a:latin typeface="+mn-lt"/>
                <a:ea typeface="+mn-ea"/>
                <a:cs typeface="Gotham-Book"/>
              </a:defRPr>
            </a:lvl1pPr>
            <a:lvl2pPr marL="457106" indent="0" algn="ctr" defTabSz="457106" rtl="0" eaLnBrk="1" latinLnBrk="0" hangingPunct="1">
              <a:spcBef>
                <a:spcPts val="384"/>
              </a:spcBef>
              <a:buClr>
                <a:schemeClr val="tx1"/>
              </a:buClr>
              <a:buSzPct val="90000"/>
              <a:buFont typeface="Lucida Grande"/>
              <a:buNone/>
              <a:defRPr sz="1400" b="0" i="0" kern="1200">
                <a:solidFill>
                  <a:schemeClr val="tx1">
                    <a:tint val="75000"/>
                  </a:schemeClr>
                </a:solidFill>
                <a:latin typeface="+mn-lt"/>
                <a:ea typeface="+mn-ea"/>
                <a:cs typeface="Gotham-Book"/>
              </a:defRPr>
            </a:lvl2pPr>
            <a:lvl3pPr marL="914212" indent="0" algn="ctr" defTabSz="457106" rtl="0" eaLnBrk="1" latinLnBrk="0" hangingPunct="1">
              <a:spcBef>
                <a:spcPct val="20000"/>
              </a:spcBef>
              <a:buClr>
                <a:schemeClr val="bg2">
                  <a:lumMod val="50000"/>
                </a:schemeClr>
              </a:buClr>
              <a:buSzPct val="80000"/>
              <a:buFont typeface="Arial"/>
              <a:buNone/>
              <a:defRPr sz="1200" b="0" i="0" kern="1200">
                <a:solidFill>
                  <a:schemeClr val="tx1">
                    <a:tint val="75000"/>
                  </a:schemeClr>
                </a:solidFill>
                <a:latin typeface="+mn-lt"/>
                <a:ea typeface="+mn-ea"/>
                <a:cs typeface="Gotham-Book"/>
              </a:defRPr>
            </a:lvl3pPr>
            <a:lvl4pPr marL="1371320" indent="0" algn="ctr" defTabSz="457106" rtl="0" eaLnBrk="1" latinLnBrk="0" hangingPunct="1">
              <a:spcBef>
                <a:spcPct val="20000"/>
              </a:spcBef>
              <a:buFontTx/>
              <a:buNone/>
              <a:defRPr sz="1000" b="0" i="0" kern="1200">
                <a:solidFill>
                  <a:schemeClr val="tx1">
                    <a:tint val="75000"/>
                  </a:schemeClr>
                </a:solidFill>
                <a:latin typeface="Gotham-Book"/>
                <a:ea typeface="+mn-ea"/>
                <a:cs typeface="Gotham-Book"/>
              </a:defRPr>
            </a:lvl4pPr>
            <a:lvl5pPr marL="1828426" indent="0" algn="ctr" defTabSz="457106" rtl="0" eaLnBrk="1" latinLnBrk="0" hangingPunct="1">
              <a:spcBef>
                <a:spcPct val="20000"/>
              </a:spcBef>
              <a:buFontTx/>
              <a:buNone/>
              <a:defRPr sz="800" b="0" i="0" kern="1200">
                <a:solidFill>
                  <a:schemeClr val="tx1">
                    <a:tint val="75000"/>
                  </a:schemeClr>
                </a:solidFill>
                <a:latin typeface="Gotham-Book"/>
                <a:ea typeface="+mn-ea"/>
                <a:cs typeface="Gotham-Book"/>
              </a:defRPr>
            </a:lvl5pPr>
            <a:lvl6pPr marL="228553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2640"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9744"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685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3000" b="0" dirty="0">
                <a:solidFill>
                  <a:schemeClr val="tx2"/>
                </a:solidFill>
                <a:latin typeface="+mj-lt"/>
                <a:cs typeface="Gotham Medium" pitchFamily="50" charset="0"/>
              </a:rPr>
              <a:t>The Impact of Sustained Exposure To Particulate Matter on Life Expectancy: New Evidence From China’s </a:t>
            </a:r>
            <a:r>
              <a:rPr lang="en-US" sz="3000" b="0" dirty="0" err="1">
                <a:solidFill>
                  <a:schemeClr val="tx2"/>
                </a:solidFill>
                <a:latin typeface="+mj-lt"/>
                <a:cs typeface="Gotham Medium" pitchFamily="50" charset="0"/>
              </a:rPr>
              <a:t>Huai</a:t>
            </a:r>
            <a:r>
              <a:rPr lang="en-US" sz="3000" b="0" dirty="0">
                <a:solidFill>
                  <a:schemeClr val="tx2"/>
                </a:solidFill>
                <a:latin typeface="+mj-lt"/>
                <a:cs typeface="Gotham Medium" pitchFamily="50" charset="0"/>
              </a:rPr>
              <a:t> River Policy</a:t>
            </a:r>
          </a:p>
          <a:p>
            <a:r>
              <a:rPr lang="en-US" sz="2000" b="0" i="1" dirty="0">
                <a:solidFill>
                  <a:schemeClr val="tx2"/>
                </a:solidFill>
                <a:cs typeface="Gotham Medium" pitchFamily="50" charset="0"/>
              </a:rPr>
              <a:t>Proceedings of the National Academy of Sciences, 2017</a:t>
            </a:r>
          </a:p>
          <a:p>
            <a:endParaRPr lang="en-US" sz="3000" b="0" dirty="0">
              <a:latin typeface="+mj-lt"/>
              <a:cs typeface="Gotham Medium" pitchFamily="50" charset="0"/>
            </a:endParaRPr>
          </a:p>
          <a:p>
            <a:endParaRPr lang="en-US" sz="3000" b="0" dirty="0">
              <a:latin typeface="+mj-lt"/>
              <a:cs typeface="Gotham Medium" pitchFamily="50" charset="0"/>
            </a:endParaRPr>
          </a:p>
        </p:txBody>
      </p:sp>
    </p:spTree>
    <p:extLst>
      <p:ext uri="{BB962C8B-B14F-4D97-AF65-F5344CB8AC3E}">
        <p14:creationId xmlns:p14="http://schemas.microsoft.com/office/powerpoint/2010/main" val="1198733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3" y="1524002"/>
            <a:ext cx="7843175" cy="523083"/>
          </a:xfrm>
        </p:spPr>
        <p:txBody>
          <a:bodyPr/>
          <a:lstStyle/>
          <a:p>
            <a:r>
              <a:rPr lang="en-US" sz="2800" dirty="0"/>
              <a:t>China’s Huai River Winter Heating Policy</a:t>
            </a:r>
          </a:p>
        </p:txBody>
      </p:sp>
      <p:sp>
        <p:nvSpPr>
          <p:cNvPr id="5" name="Content Placeholder 4"/>
          <p:cNvSpPr>
            <a:spLocks noGrp="1"/>
          </p:cNvSpPr>
          <p:nvPr>
            <p:ph sz="quarter" idx="12"/>
          </p:nvPr>
        </p:nvSpPr>
        <p:spPr>
          <a:xfrm>
            <a:off x="635000" y="2222503"/>
            <a:ext cx="7620000" cy="4471263"/>
          </a:xfrm>
        </p:spPr>
        <p:txBody>
          <a:bodyPr/>
          <a:lstStyle/>
          <a:p>
            <a:pPr marL="286234" indent="-285744">
              <a:buFont typeface="Arial"/>
              <a:buChar char="•"/>
            </a:pPr>
            <a:r>
              <a:rPr lang="en-US" altLang="en-US" sz="1800" dirty="0"/>
              <a:t>Goal is to estimate the mortality effects of </a:t>
            </a:r>
            <a:r>
              <a:rPr lang="en-US" altLang="en-US" sz="1800" i="1" dirty="0"/>
              <a:t>long-term</a:t>
            </a:r>
            <a:r>
              <a:rPr lang="en-US" altLang="en-US" sz="1800" dirty="0"/>
              <a:t> sustained levels of pollution</a:t>
            </a:r>
          </a:p>
          <a:p>
            <a:pPr marL="285750" indent="-285750">
              <a:spcBef>
                <a:spcPts val="600"/>
              </a:spcBef>
              <a:buFont typeface="Arial" panose="020B0604020202020204" pitchFamily="34" charset="0"/>
              <a:buChar char="•"/>
            </a:pPr>
            <a:r>
              <a:rPr lang="en-US" sz="1800" dirty="0">
                <a:latin typeface="+mn-lt"/>
              </a:rPr>
              <a:t>Use the Chinese government policy of providing free coal for small boilers, during the winter, for households north of the </a:t>
            </a:r>
            <a:r>
              <a:rPr lang="en-US" sz="1800" dirty="0" err="1">
                <a:latin typeface="+mn-lt"/>
              </a:rPr>
              <a:t>Huai</a:t>
            </a:r>
            <a:r>
              <a:rPr lang="en-US" sz="1800" dirty="0">
                <a:latin typeface="+mn-lt"/>
              </a:rPr>
              <a:t> River, but not south of the river due to budget limitations</a:t>
            </a:r>
          </a:p>
          <a:p>
            <a:pPr marL="650300" lvl="1" indent="-285750">
              <a:spcBef>
                <a:spcPts val="600"/>
              </a:spcBef>
              <a:buClr>
                <a:schemeClr val="bg1"/>
              </a:buClr>
              <a:buFont typeface=".AppleSystemUIFont" charset="-120"/>
              <a:buChar char="»"/>
            </a:pPr>
            <a:r>
              <a:rPr lang="en-US" sz="1800" dirty="0">
                <a:latin typeface="+mn-lt"/>
              </a:rPr>
              <a:t>Established in 1950-80s, during the planning period</a:t>
            </a:r>
          </a:p>
          <a:p>
            <a:pPr marL="650300" lvl="1" indent="-285750">
              <a:buClr>
                <a:schemeClr val="bg1"/>
              </a:buClr>
              <a:buFont typeface=".AppleSystemUIFont" charset="-120"/>
              <a:buChar char="»"/>
            </a:pPr>
            <a:r>
              <a:rPr lang="en-US" sz="1800" dirty="0"/>
              <a:t>Resulted in exogenously higher pollution levels north of the </a:t>
            </a:r>
            <a:r>
              <a:rPr lang="en-US" sz="1800" dirty="0" err="1"/>
              <a:t>Huai</a:t>
            </a:r>
            <a:r>
              <a:rPr lang="en-US" sz="1800" dirty="0"/>
              <a:t> River, which we can use to estimate the effect of pollution on long-run outcomes</a:t>
            </a:r>
            <a:endParaRPr lang="en-US" sz="1800" dirty="0">
              <a:latin typeface="+mn-lt"/>
            </a:endParaRPr>
          </a:p>
          <a:p>
            <a:pPr marL="625391" lvl="1" indent="-285744">
              <a:buFont typeface="Arial" charset="0"/>
              <a:buChar char="•"/>
            </a:pPr>
            <a:endParaRPr lang="en-US" sz="1800" dirty="0"/>
          </a:p>
          <a:p>
            <a:pPr lvl="1"/>
            <a:endParaRPr lang="en-US" sz="1800" dirty="0"/>
          </a:p>
        </p:txBody>
      </p:sp>
      <p:sp>
        <p:nvSpPr>
          <p:cNvPr id="2" name="Slide Number Placeholder 1"/>
          <p:cNvSpPr>
            <a:spLocks noGrp="1"/>
          </p:cNvSpPr>
          <p:nvPr>
            <p:ph type="sldNum" sz="quarter" idx="11"/>
          </p:nvPr>
        </p:nvSpPr>
        <p:spPr/>
        <p:txBody>
          <a:bodyPr/>
          <a:lstStyle/>
          <a:p>
            <a:fld id="{89CCB5FB-16D9-7C48-89F1-FBC82D9218F8}" type="slidenum">
              <a:rPr lang="en-US" smtClean="0"/>
              <a:pPr/>
              <a:t>23</a:t>
            </a:fld>
            <a:endParaRPr lang="en-US" dirty="0"/>
          </a:p>
        </p:txBody>
      </p:sp>
    </p:spTree>
    <p:extLst>
      <p:ext uri="{BB962C8B-B14F-4D97-AF65-F5344CB8AC3E}">
        <p14:creationId xmlns:p14="http://schemas.microsoft.com/office/powerpoint/2010/main" val="4236102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7" b="127"/>
          <a:stretch>
            <a:fillRect/>
          </a:stretch>
        </p:blipFill>
        <p:spPr/>
      </p:pic>
      <p:sp>
        <p:nvSpPr>
          <p:cNvPr id="2" name="Text Placeholder 1"/>
          <p:cNvSpPr>
            <a:spLocks noGrp="1"/>
          </p:cNvSpPr>
          <p:nvPr>
            <p:ph type="body" sz="half" idx="2"/>
          </p:nvPr>
        </p:nvSpPr>
        <p:spPr>
          <a:xfrm>
            <a:off x="0" y="604503"/>
            <a:ext cx="9144000" cy="850986"/>
          </a:xfrm>
          <a:solidFill>
            <a:srgbClr val="FFFFFF">
              <a:alpha val="85000"/>
            </a:srgbClr>
          </a:solidFill>
        </p:spPr>
        <p:txBody>
          <a:bodyPr/>
          <a:lstStyle/>
          <a:p>
            <a:r>
              <a:rPr lang="en-US" sz="1600" dirty="0"/>
              <a:t>The Huai River forms the dividing line between regions with heavy coal-fired home heating and regions with little to no use of such boilers. </a:t>
            </a:r>
          </a:p>
        </p:txBody>
      </p:sp>
      <p:sp>
        <p:nvSpPr>
          <p:cNvPr id="3" name="Title 2"/>
          <p:cNvSpPr>
            <a:spLocks noGrp="1"/>
          </p:cNvSpPr>
          <p:nvPr>
            <p:ph type="title"/>
          </p:nvPr>
        </p:nvSpPr>
        <p:spPr>
          <a:xfrm>
            <a:off x="0" y="-31040"/>
            <a:ext cx="9144000" cy="635542"/>
          </a:xfrm>
          <a:solidFill>
            <a:srgbClr val="FFFFFF">
              <a:alpha val="85000"/>
            </a:srgbClr>
          </a:solidFill>
        </p:spPr>
        <p:txBody>
          <a:bodyPr/>
          <a:lstStyle/>
          <a:p>
            <a:r>
              <a:rPr lang="en-US" sz="1800" dirty="0"/>
              <a:t>The Dividing Line</a:t>
            </a:r>
          </a:p>
        </p:txBody>
      </p:sp>
    </p:spTree>
    <p:extLst>
      <p:ext uri="{BB962C8B-B14F-4D97-AF65-F5344CB8AC3E}">
        <p14:creationId xmlns:p14="http://schemas.microsoft.com/office/powerpoint/2010/main" val="2819350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 b="11"/>
          <a:stretch>
            <a:fillRect/>
          </a:stretch>
        </p:blipFill>
        <p:spPr/>
      </p:pic>
      <p:sp>
        <p:nvSpPr>
          <p:cNvPr id="3" name="Text Placeholder 2"/>
          <p:cNvSpPr>
            <a:spLocks noGrp="1"/>
          </p:cNvSpPr>
          <p:nvPr>
            <p:ph type="body" sz="half" idx="2"/>
          </p:nvPr>
        </p:nvSpPr>
        <p:spPr>
          <a:xfrm>
            <a:off x="0" y="604482"/>
            <a:ext cx="9144000" cy="850986"/>
          </a:xfrm>
          <a:solidFill>
            <a:srgbClr val="FFFFFF">
              <a:alpha val="85000"/>
            </a:srgbClr>
          </a:solidFill>
        </p:spPr>
        <p:txBody>
          <a:bodyPr/>
          <a:lstStyle/>
          <a:p>
            <a:r>
              <a:rPr lang="en-US" sz="1600" dirty="0"/>
              <a:t>Subsidized coal is burned to heat water, often in a boiler housed in a building. The combusted coal emits high levels of soot and particulate matter.</a:t>
            </a:r>
          </a:p>
        </p:txBody>
      </p:sp>
      <p:sp>
        <p:nvSpPr>
          <p:cNvPr id="4" name="Title 3"/>
          <p:cNvSpPr>
            <a:spLocks noGrp="1"/>
          </p:cNvSpPr>
          <p:nvPr>
            <p:ph type="title"/>
          </p:nvPr>
        </p:nvSpPr>
        <p:spPr>
          <a:xfrm>
            <a:off x="0" y="0"/>
            <a:ext cx="9144000" cy="604481"/>
          </a:xfrm>
          <a:solidFill>
            <a:srgbClr val="FFFFFF">
              <a:alpha val="85000"/>
            </a:srgbClr>
          </a:solidFill>
        </p:spPr>
        <p:txBody>
          <a:bodyPr/>
          <a:lstStyle/>
          <a:p>
            <a:r>
              <a:rPr lang="en-US" sz="1800" dirty="0"/>
              <a:t>The Boiler Heating System</a:t>
            </a:r>
          </a:p>
        </p:txBody>
      </p:sp>
    </p:spTree>
    <p:extLst>
      <p:ext uri="{BB962C8B-B14F-4D97-AF65-F5344CB8AC3E}">
        <p14:creationId xmlns:p14="http://schemas.microsoft.com/office/powerpoint/2010/main" val="210916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1"/>
            <a:ext cx="7620000" cy="446139"/>
          </a:xfrm>
        </p:spPr>
        <p:txBody>
          <a:bodyPr/>
          <a:lstStyle/>
          <a:p>
            <a:r>
              <a:rPr lang="en-US" sz="2300" dirty="0"/>
              <a:t>PM</a:t>
            </a:r>
            <a:r>
              <a:rPr lang="en-US" sz="2300" baseline="-25000" dirty="0"/>
              <a:t>10</a:t>
            </a:r>
            <a:r>
              <a:rPr lang="en-US" sz="2300" dirty="0"/>
              <a:t> Concentrations, by Distance from </a:t>
            </a:r>
            <a:r>
              <a:rPr lang="en-US" sz="2300" dirty="0" err="1"/>
              <a:t>Huai</a:t>
            </a:r>
            <a:r>
              <a:rPr lang="en-US" sz="2300" dirty="0"/>
              <a:t> River</a:t>
            </a:r>
          </a:p>
        </p:txBody>
      </p:sp>
      <p:sp>
        <p:nvSpPr>
          <p:cNvPr id="3" name="Slide Number Placeholder 2"/>
          <p:cNvSpPr>
            <a:spLocks noGrp="1"/>
          </p:cNvSpPr>
          <p:nvPr>
            <p:ph type="sldNum" sz="quarter" idx="11"/>
          </p:nvPr>
        </p:nvSpPr>
        <p:spPr/>
        <p:txBody>
          <a:bodyPr/>
          <a:lstStyle/>
          <a:p>
            <a:fld id="{89CCB5FB-16D9-7C48-89F1-FBC82D9218F8}" type="slidenum">
              <a:rPr lang="en-US" smtClean="0"/>
              <a:pPr/>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374" y="2132795"/>
            <a:ext cx="6096814" cy="4280742"/>
          </a:xfrm>
          <a:prstGeom prst="rect">
            <a:avLst/>
          </a:prstGeom>
        </p:spPr>
      </p:pic>
    </p:spTree>
    <p:extLst>
      <p:ext uri="{BB962C8B-B14F-4D97-AF65-F5344CB8AC3E}">
        <p14:creationId xmlns:p14="http://schemas.microsoft.com/office/powerpoint/2010/main" val="836193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1"/>
            <a:ext cx="7620000" cy="446139"/>
          </a:xfrm>
        </p:spPr>
        <p:txBody>
          <a:bodyPr/>
          <a:lstStyle/>
          <a:p>
            <a:r>
              <a:rPr lang="en-US" sz="2300" dirty="0"/>
              <a:t>Life Expectancy, by Distance from </a:t>
            </a:r>
            <a:r>
              <a:rPr lang="en-US" sz="2300" dirty="0" err="1"/>
              <a:t>Huai</a:t>
            </a:r>
            <a:r>
              <a:rPr lang="en-US" sz="2300" dirty="0"/>
              <a:t> River</a:t>
            </a:r>
          </a:p>
        </p:txBody>
      </p:sp>
      <p:sp>
        <p:nvSpPr>
          <p:cNvPr id="3" name="Slide Number Placeholder 2"/>
          <p:cNvSpPr>
            <a:spLocks noGrp="1"/>
          </p:cNvSpPr>
          <p:nvPr>
            <p:ph type="sldNum" sz="quarter" idx="11"/>
          </p:nvPr>
        </p:nvSpPr>
        <p:spPr/>
        <p:txBody>
          <a:bodyPr/>
          <a:lstStyle/>
          <a:p>
            <a:fld id="{89CCB5FB-16D9-7C48-89F1-FBC82D9218F8}" type="slidenum">
              <a:rPr lang="en-US" smtClean="0"/>
              <a:pPr/>
              <a:t>27</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97" y="2180201"/>
            <a:ext cx="6566116" cy="4332142"/>
          </a:xfrm>
          <a:prstGeom prst="rect">
            <a:avLst/>
          </a:prstGeom>
        </p:spPr>
      </p:pic>
    </p:spTree>
    <p:extLst>
      <p:ext uri="{BB962C8B-B14F-4D97-AF65-F5344CB8AC3E}">
        <p14:creationId xmlns:p14="http://schemas.microsoft.com/office/powerpoint/2010/main" val="4201649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DAC42-36A5-ED40-8CB1-76F4FCB7EEAA}"/>
              </a:ext>
            </a:extLst>
          </p:cNvPr>
          <p:cNvSpPr>
            <a:spLocks noGrp="1"/>
          </p:cNvSpPr>
          <p:nvPr>
            <p:ph type="title"/>
          </p:nvPr>
        </p:nvSpPr>
        <p:spPr>
          <a:xfrm>
            <a:off x="635000" y="1524000"/>
            <a:ext cx="8014326" cy="861637"/>
          </a:xfrm>
        </p:spPr>
        <p:txBody>
          <a:bodyPr/>
          <a:lstStyle/>
          <a:p>
            <a:r>
              <a:rPr lang="en-US" sz="2500" dirty="0"/>
              <a:t>Local Linear IV Estimates of the Effect of PM</a:t>
            </a:r>
            <a:r>
              <a:rPr lang="en-US" sz="2500" baseline="-25000" dirty="0"/>
              <a:t>10 </a:t>
            </a:r>
            <a:r>
              <a:rPr lang="en-US" sz="2500" dirty="0"/>
              <a:t>on Life Expectancy</a:t>
            </a:r>
          </a:p>
        </p:txBody>
      </p:sp>
      <p:sp>
        <p:nvSpPr>
          <p:cNvPr id="3" name="Slide Number Placeholder 2">
            <a:extLst>
              <a:ext uri="{FF2B5EF4-FFF2-40B4-BE49-F238E27FC236}">
                <a16:creationId xmlns:a16="http://schemas.microsoft.com/office/drawing/2014/main" id="{4E772E7E-7F00-9341-8E62-F7BAD2BBDB9C}"/>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28</a:t>
            </a:fld>
            <a:endParaRPr lang="en-US" dirty="0">
              <a:solidFill>
                <a:srgbClr val="268097">
                  <a:tint val="75000"/>
                </a:srgbClr>
              </a:solidFill>
            </a:endParaRPr>
          </a:p>
        </p:txBody>
      </p:sp>
      <p:grpSp>
        <p:nvGrpSpPr>
          <p:cNvPr id="15" name="Group 14">
            <a:extLst>
              <a:ext uri="{FF2B5EF4-FFF2-40B4-BE49-F238E27FC236}">
                <a16:creationId xmlns:a16="http://schemas.microsoft.com/office/drawing/2014/main" id="{0DC33833-6138-DC49-9456-4C0E69DC4D59}"/>
              </a:ext>
            </a:extLst>
          </p:cNvPr>
          <p:cNvGrpSpPr/>
          <p:nvPr/>
        </p:nvGrpSpPr>
        <p:grpSpPr>
          <a:xfrm>
            <a:off x="635000" y="2575345"/>
            <a:ext cx="7561771" cy="1698118"/>
            <a:chOff x="635000" y="2575345"/>
            <a:chExt cx="7561771" cy="1698118"/>
          </a:xfrm>
        </p:grpSpPr>
        <p:pic>
          <p:nvPicPr>
            <p:cNvPr id="13" name="Picture 12">
              <a:extLst>
                <a:ext uri="{FF2B5EF4-FFF2-40B4-BE49-F238E27FC236}">
                  <a16:creationId xmlns:a16="http://schemas.microsoft.com/office/drawing/2014/main" id="{50BE38CD-4027-AD46-992F-072FC206E5AA}"/>
                </a:ext>
              </a:extLst>
            </p:cNvPr>
            <p:cNvPicPr>
              <a:picLocks noChangeAspect="1"/>
            </p:cNvPicPr>
            <p:nvPr/>
          </p:nvPicPr>
          <p:blipFill rotWithShape="1">
            <a:blip r:embed="rId3"/>
            <a:srcRect l="305" t="1610" b="1"/>
            <a:stretch/>
          </p:blipFill>
          <p:spPr>
            <a:xfrm>
              <a:off x="635000" y="2575345"/>
              <a:ext cx="7561771" cy="1698118"/>
            </a:xfrm>
            <a:prstGeom prst="rect">
              <a:avLst/>
            </a:prstGeom>
          </p:spPr>
        </p:pic>
        <p:sp>
          <p:nvSpPr>
            <p:cNvPr id="8" name="Rounded Rectangle 7"/>
            <p:cNvSpPr/>
            <p:nvPr/>
          </p:nvSpPr>
          <p:spPr>
            <a:xfrm>
              <a:off x="3341876" y="3071286"/>
              <a:ext cx="1399004" cy="7062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3979864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19C3F-6B16-294B-A095-31B4FCB65DFE}"/>
              </a:ext>
            </a:extLst>
          </p:cNvPr>
          <p:cNvSpPr>
            <a:spLocks noGrp="1"/>
          </p:cNvSpPr>
          <p:nvPr>
            <p:ph type="title"/>
          </p:nvPr>
        </p:nvSpPr>
        <p:spPr/>
        <p:txBody>
          <a:bodyPr/>
          <a:lstStyle/>
          <a:p>
            <a:r>
              <a:rPr lang="en-US" dirty="0"/>
              <a:t>Conclusions</a:t>
            </a:r>
          </a:p>
        </p:txBody>
      </p:sp>
      <p:sp>
        <p:nvSpPr>
          <p:cNvPr id="3" name="Slide Number Placeholder 2">
            <a:extLst>
              <a:ext uri="{FF2B5EF4-FFF2-40B4-BE49-F238E27FC236}">
                <a16:creationId xmlns:a16="http://schemas.microsoft.com/office/drawing/2014/main" id="{1F5DB900-3292-274A-A5A4-8697DE7A8E6B}"/>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29</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88A381C8-C246-1649-9E7D-F3EE99CCD3AF}"/>
              </a:ext>
            </a:extLst>
          </p:cNvPr>
          <p:cNvSpPr>
            <a:spLocks noGrp="1"/>
          </p:cNvSpPr>
          <p:nvPr>
            <p:ph sz="quarter" idx="12"/>
          </p:nvPr>
        </p:nvSpPr>
        <p:spPr/>
        <p:txBody>
          <a:bodyPr/>
          <a:lstStyle/>
          <a:p>
            <a:pPr marL="342900" indent="-342900">
              <a:buFont typeface="Arial" panose="020B0604020202020204" pitchFamily="34" charset="0"/>
              <a:buChar char="•"/>
            </a:pPr>
            <a:r>
              <a:rPr lang="en-US" sz="2000" dirty="0"/>
              <a:t>A 10-</a:t>
            </a:r>
            <a:r>
              <a:rPr lang="el-GR" sz="2000" b="1" dirty="0"/>
              <a:t>μ</a:t>
            </a:r>
            <a:r>
              <a:rPr lang="en-US" sz="2000" dirty="0"/>
              <a:t>g/m</a:t>
            </a:r>
            <a:r>
              <a:rPr lang="en-US" sz="2000" baseline="30000" dirty="0"/>
              <a:t>3</a:t>
            </a:r>
            <a:r>
              <a:rPr lang="en-US" sz="2000" dirty="0"/>
              <a:t> increase in PM</a:t>
            </a:r>
            <a:r>
              <a:rPr lang="en-US" sz="2000" baseline="-25000" dirty="0"/>
              <a:t>10</a:t>
            </a:r>
            <a:r>
              <a:rPr lang="en-US" sz="2000" dirty="0"/>
              <a:t> reduces life expectancy by 0.64 years</a:t>
            </a:r>
          </a:p>
          <a:p>
            <a:pPr marL="342900" indent="-342900">
              <a:buFont typeface="Arial" panose="020B0604020202020204" pitchFamily="34" charset="0"/>
              <a:buChar char="•"/>
            </a:pPr>
            <a:r>
              <a:rPr lang="en-US" sz="2000" dirty="0"/>
              <a:t>Regulation that would bring China into compliance with its Class I standards could save </a:t>
            </a:r>
            <a:r>
              <a:rPr lang="en-US" sz="2000" i="1" dirty="0"/>
              <a:t>3.7 billion </a:t>
            </a:r>
            <a:r>
              <a:rPr lang="en-US" sz="2000" dirty="0"/>
              <a:t>life-years</a:t>
            </a:r>
          </a:p>
          <a:p>
            <a:pPr marL="342900" indent="-342900">
              <a:buFont typeface="Arial" panose="020B0604020202020204" pitchFamily="34" charset="0"/>
              <a:buChar char="•"/>
            </a:pPr>
            <a:r>
              <a:rPr lang="en-US" sz="2000" dirty="0"/>
              <a:t>Findings can be generalized to the 4.5+ billion people around the world who live in areas with pollution concentrations beyond twice the WHO standard</a:t>
            </a:r>
          </a:p>
          <a:p>
            <a:pPr marL="342900" indent="-342900">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356014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7620000" cy="892415"/>
          </a:xfrm>
        </p:spPr>
        <p:txBody>
          <a:bodyPr/>
          <a:lstStyle/>
          <a:p>
            <a:r>
              <a:rPr lang="en-US" sz="2600" dirty="0"/>
              <a:t>2. Poor Compliance with Particulate Matter Regulatory Standards in India</a:t>
            </a:r>
          </a:p>
        </p:txBody>
      </p:sp>
      <p:sp>
        <p:nvSpPr>
          <p:cNvPr id="5" name="Text Placeholder 4"/>
          <p:cNvSpPr>
            <a:spLocks noGrp="1"/>
          </p:cNvSpPr>
          <p:nvPr>
            <p:ph sz="quarter" idx="12"/>
          </p:nvPr>
        </p:nvSpPr>
        <p:spPr>
          <a:xfrm>
            <a:off x="6203700" y="6326128"/>
            <a:ext cx="2425700" cy="234951"/>
          </a:xfrm>
        </p:spPr>
        <p:txBody>
          <a:bodyPr/>
          <a:lstStyle/>
          <a:p>
            <a:r>
              <a:rPr lang="en-US" sz="1000" dirty="0">
                <a:solidFill>
                  <a:schemeClr val="bg2">
                    <a:lumMod val="50000"/>
                  </a:schemeClr>
                </a:solidFill>
                <a:latin typeface="+mn-lt"/>
              </a:rPr>
              <a:t>Source: Duflo et al (2013)</a:t>
            </a:r>
          </a:p>
        </p:txBody>
      </p:sp>
      <p:grpSp>
        <p:nvGrpSpPr>
          <p:cNvPr id="12" name="Group 11">
            <a:extLst>
              <a:ext uri="{FF2B5EF4-FFF2-40B4-BE49-F238E27FC236}">
                <a16:creationId xmlns:a16="http://schemas.microsoft.com/office/drawing/2014/main" id="{C8A99091-2E16-7541-B545-9AB7382DA21F}"/>
              </a:ext>
            </a:extLst>
          </p:cNvPr>
          <p:cNvGrpSpPr/>
          <p:nvPr/>
        </p:nvGrpSpPr>
        <p:grpSpPr>
          <a:xfrm>
            <a:off x="635000" y="2794000"/>
            <a:ext cx="6781550" cy="3826862"/>
            <a:chOff x="635000" y="2794000"/>
            <a:chExt cx="6781550" cy="3826862"/>
          </a:xfrm>
        </p:grpSpPr>
        <p:graphicFrame>
          <p:nvGraphicFramePr>
            <p:cNvPr id="7" name="Chart Placeholder 8"/>
            <p:cNvGraphicFramePr>
              <a:graphicFrameLocks/>
            </p:cNvGraphicFramePr>
            <p:nvPr>
              <p:extLst>
                <p:ext uri="{D42A27DB-BD31-4B8C-83A1-F6EECF244321}">
                  <p14:modId xmlns:p14="http://schemas.microsoft.com/office/powerpoint/2010/main" val="137667860"/>
                </p:ext>
              </p:extLst>
            </p:nvPr>
          </p:nvGraphicFramePr>
          <p:xfrm>
            <a:off x="635000" y="2794000"/>
            <a:ext cx="6781550" cy="382686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713220" y="6305105"/>
              <a:ext cx="2552075" cy="276999"/>
            </a:xfrm>
            <a:prstGeom prst="rect">
              <a:avLst/>
            </a:prstGeom>
            <a:noFill/>
          </p:spPr>
          <p:txBody>
            <a:bodyPr wrap="square" rtlCol="0">
              <a:spAutoFit/>
            </a:bodyPr>
            <a:lstStyle/>
            <a:p>
              <a:pPr algn="r"/>
              <a:r>
                <a:rPr lang="en-US" sz="1200" dirty="0">
                  <a:solidFill>
                    <a:schemeClr val="bg1"/>
                  </a:solidFill>
                  <a:cs typeface="Gotham Black" pitchFamily="50" charset="0"/>
                </a:rPr>
                <a:t>Micrograms per Cubic Meter</a:t>
              </a:r>
            </a:p>
          </p:txBody>
        </p:sp>
        <p:cxnSp>
          <p:nvCxnSpPr>
            <p:cNvPr id="9" name="Straight Connector 8"/>
            <p:cNvCxnSpPr>
              <a:cxnSpLocks/>
            </p:cNvCxnSpPr>
            <p:nvPr/>
          </p:nvCxnSpPr>
          <p:spPr>
            <a:xfrm>
              <a:off x="2973330" y="2923540"/>
              <a:ext cx="0" cy="3017520"/>
            </a:xfrm>
            <a:prstGeom prst="line">
              <a:avLst/>
            </a:prstGeom>
            <a:ln w="15875">
              <a:solidFill>
                <a:schemeClr val="tx2">
                  <a:lumMod val="40000"/>
                  <a:lumOff val="6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976584" y="2923540"/>
              <a:ext cx="1615736" cy="276999"/>
            </a:xfrm>
            <a:prstGeom prst="rect">
              <a:avLst/>
            </a:prstGeom>
            <a:solidFill>
              <a:schemeClr val="tx2">
                <a:lumMod val="40000"/>
                <a:lumOff val="60000"/>
              </a:schemeClr>
            </a:solidFill>
          </p:spPr>
          <p:txBody>
            <a:bodyPr wrap="square" rtlCol="0">
              <a:spAutoFit/>
            </a:bodyPr>
            <a:lstStyle/>
            <a:p>
              <a:r>
                <a:rPr lang="en-US" sz="1200" dirty="0">
                  <a:solidFill>
                    <a:schemeClr val="bg2"/>
                  </a:solidFill>
                  <a:latin typeface="Gotham Black" pitchFamily="50" charset="0"/>
                  <a:cs typeface="Gotham Black" pitchFamily="50" charset="0"/>
                </a:rPr>
                <a:t>Compliance Limit</a:t>
              </a:r>
            </a:p>
          </p:txBody>
        </p:sp>
      </p:grpSp>
      <p:sp>
        <p:nvSpPr>
          <p:cNvPr id="3" name="TextBox 2">
            <a:extLst>
              <a:ext uri="{FF2B5EF4-FFF2-40B4-BE49-F238E27FC236}">
                <a16:creationId xmlns:a16="http://schemas.microsoft.com/office/drawing/2014/main" id="{A7E87789-8A99-A345-A146-0FEB7C8C8CCB}"/>
              </a:ext>
            </a:extLst>
          </p:cNvPr>
          <p:cNvSpPr txBox="1"/>
          <p:nvPr/>
        </p:nvSpPr>
        <p:spPr>
          <a:xfrm>
            <a:off x="6148177" y="2794000"/>
            <a:ext cx="2540000" cy="1077218"/>
          </a:xfrm>
          <a:prstGeom prst="rect">
            <a:avLst/>
          </a:prstGeom>
          <a:noFill/>
        </p:spPr>
        <p:txBody>
          <a:bodyPr wrap="square" rtlCol="0">
            <a:spAutoFit/>
          </a:bodyPr>
          <a:lstStyle/>
          <a:p>
            <a:pPr marL="177800" indent="-177800">
              <a:buSzPct val="90000"/>
              <a:buFont typeface=".AppleSystemUIFont" charset="-120"/>
              <a:buChar char="›"/>
            </a:pPr>
            <a:r>
              <a:rPr lang="en-US" sz="1600" dirty="0">
                <a:solidFill>
                  <a:schemeClr val="bg1"/>
                </a:solidFill>
              </a:rPr>
              <a:t>Many plants in Gujarat violate the regulatory limit on emissions</a:t>
            </a:r>
          </a:p>
        </p:txBody>
      </p:sp>
      <p:sp>
        <p:nvSpPr>
          <p:cNvPr id="11" name="Slide Number Placeholder 2">
            <a:extLst>
              <a:ext uri="{FF2B5EF4-FFF2-40B4-BE49-F238E27FC236}">
                <a16:creationId xmlns:a16="http://schemas.microsoft.com/office/drawing/2014/main" id="{34603DD8-B2E1-1F40-8CD4-7BDCD9562133}"/>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3</a:t>
            </a:fld>
            <a:endParaRPr lang="en-US" dirty="0">
              <a:solidFill>
                <a:srgbClr val="268097">
                  <a:tint val="75000"/>
                </a:srgbClr>
              </a:solidFill>
            </a:endParaRPr>
          </a:p>
        </p:txBody>
      </p:sp>
    </p:spTree>
    <p:extLst>
      <p:ext uri="{BB962C8B-B14F-4D97-AF65-F5344CB8AC3E}">
        <p14:creationId xmlns:p14="http://schemas.microsoft.com/office/powerpoint/2010/main" val="2972988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2" y="2475390"/>
            <a:ext cx="7955842" cy="2323713"/>
          </a:xfrm>
          <a:prstGeom prst="rect">
            <a:avLst/>
          </a:prstGeom>
          <a:noFill/>
        </p:spPr>
        <p:txBody>
          <a:bodyPr wrap="square" rtlCol="0">
            <a:spAutoFit/>
          </a:bodyPr>
          <a:lstStyle/>
          <a:p>
            <a:pPr marL="469900" indent="-469900">
              <a:spcAft>
                <a:spcPts val="600"/>
              </a:spcAft>
              <a:buFont typeface="+mj-lt"/>
              <a:buAutoNum type="romanUcPeriod"/>
            </a:pPr>
            <a:r>
              <a:rPr lang="en-US" sz="2000" dirty="0">
                <a:solidFill>
                  <a:schemeClr val="bg2"/>
                </a:solidFill>
              </a:rPr>
              <a:t>Environmental regulations have had substantial benefits</a:t>
            </a:r>
          </a:p>
          <a:p>
            <a:pPr marL="1066785" lvl="1" indent="-457200">
              <a:spcAft>
                <a:spcPts val="600"/>
              </a:spcAft>
              <a:buFont typeface="+mj-lt"/>
              <a:buAutoNum type="alphaLcParenR"/>
            </a:pPr>
            <a:r>
              <a:rPr lang="en-US" sz="2000" dirty="0">
                <a:solidFill>
                  <a:schemeClr val="bg2">
                    <a:lumMod val="50000"/>
                  </a:schemeClr>
                </a:solidFill>
              </a:rPr>
              <a:t>US</a:t>
            </a:r>
          </a:p>
          <a:p>
            <a:pPr marL="1066785" lvl="1" indent="-457200">
              <a:spcAft>
                <a:spcPts val="600"/>
              </a:spcAft>
              <a:buFont typeface="+mj-lt"/>
              <a:buAutoNum type="alphaLcParenR"/>
            </a:pPr>
            <a:r>
              <a:rPr lang="en-US" sz="2000" dirty="0">
                <a:solidFill>
                  <a:schemeClr val="bg2">
                    <a:lumMod val="50000"/>
                  </a:schemeClr>
                </a:solidFill>
              </a:rPr>
              <a:t>China</a:t>
            </a:r>
          </a:p>
          <a:p>
            <a:pPr marL="1066785" lvl="1" indent="-457200">
              <a:spcAft>
                <a:spcPts val="600"/>
              </a:spcAft>
              <a:buFont typeface="+mj-lt"/>
              <a:buAutoNum type="alphaLcParenR"/>
            </a:pPr>
            <a:r>
              <a:rPr lang="en-US" sz="2000" dirty="0">
                <a:solidFill>
                  <a:schemeClr val="bg2"/>
                </a:solidFill>
              </a:rPr>
              <a:t>World</a:t>
            </a:r>
          </a:p>
          <a:p>
            <a:pPr marL="457189" indent="-457189">
              <a:spcAft>
                <a:spcPts val="600"/>
              </a:spcAft>
              <a:buFont typeface="+mj-lt"/>
              <a:buAutoNum type="romanUcPeriod"/>
            </a:pPr>
            <a:r>
              <a:rPr lang="en-US" sz="2000" dirty="0">
                <a:solidFill>
                  <a:schemeClr val="bg2">
                    <a:lumMod val="50000"/>
                  </a:schemeClr>
                </a:solidFill>
              </a:rPr>
              <a:t>Environmental regulations have had substantial costs</a:t>
            </a:r>
          </a:p>
          <a:p>
            <a:pPr marL="457200" indent="-457200">
              <a:buFont typeface="+mj-lt"/>
              <a:buAutoNum type="romanUcPeriod"/>
            </a:pPr>
            <a:r>
              <a:rPr lang="en-US" sz="2000" dirty="0">
                <a:solidFill>
                  <a:schemeClr val="bg2">
                    <a:lumMod val="50000"/>
                  </a:schemeClr>
                </a:solidFill>
              </a:rPr>
              <a:t>Information &amp; incentives are critical for efficiency</a:t>
            </a:r>
          </a:p>
        </p:txBody>
      </p:sp>
    </p:spTree>
    <p:extLst>
      <p:ext uri="{BB962C8B-B14F-4D97-AF65-F5344CB8AC3E}">
        <p14:creationId xmlns:p14="http://schemas.microsoft.com/office/powerpoint/2010/main" val="2696382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55A96D-2E18-9F47-A70A-2B86B08AF0DA}"/>
              </a:ext>
            </a:extLst>
          </p:cNvPr>
          <p:cNvPicPr>
            <a:picLocks noChangeAspect="1"/>
          </p:cNvPicPr>
          <p:nvPr/>
        </p:nvPicPr>
        <p:blipFill>
          <a:blip r:embed="rId3"/>
          <a:stretch>
            <a:fillRect/>
          </a:stretch>
        </p:blipFill>
        <p:spPr>
          <a:xfrm>
            <a:off x="-14869" y="0"/>
            <a:ext cx="9211377" cy="6858000"/>
          </a:xfrm>
          <a:prstGeom prst="rect">
            <a:avLst/>
          </a:prstGeom>
        </p:spPr>
      </p:pic>
    </p:spTree>
    <p:extLst>
      <p:ext uri="{BB962C8B-B14F-4D97-AF65-F5344CB8AC3E}">
        <p14:creationId xmlns:p14="http://schemas.microsoft.com/office/powerpoint/2010/main" val="3272617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7620000" cy="461647"/>
          </a:xfrm>
        </p:spPr>
        <p:txBody>
          <a:bodyPr/>
          <a:lstStyle/>
          <a:p>
            <a:r>
              <a:rPr lang="en-US" sz="2400" dirty="0"/>
              <a:t>Global concentrations of PM</a:t>
            </a:r>
            <a:r>
              <a:rPr lang="en-US" sz="2400" baseline="-25000" dirty="0"/>
              <a:t>2.5</a:t>
            </a:r>
          </a:p>
        </p:txBody>
      </p:sp>
      <p:pic>
        <p:nvPicPr>
          <p:cNvPr id="4" name="Content Placeholder 3"/>
          <p:cNvPicPr>
            <a:picLocks noGrp="1" noChangeAspect="1"/>
          </p:cNvPicPr>
          <p:nvPr>
            <p:ph sz="quarter" idx="12"/>
          </p:nvPr>
        </p:nvPicPr>
        <p:blipFill rotWithShape="1">
          <a:blip r:embed="rId2">
            <a:extLst>
              <a:ext uri="{28A0092B-C50C-407E-A947-70E740481C1C}">
                <a14:useLocalDpi xmlns:a14="http://schemas.microsoft.com/office/drawing/2010/main" val="0"/>
              </a:ext>
            </a:extLst>
          </a:blip>
          <a:srcRect l="768"/>
          <a:stretch/>
        </p:blipFill>
        <p:spPr>
          <a:xfrm>
            <a:off x="-8238" y="2339699"/>
            <a:ext cx="9152238" cy="368643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94" y="6083644"/>
            <a:ext cx="3193420" cy="774356"/>
          </a:xfrm>
          <a:prstGeom prst="rect">
            <a:avLst/>
          </a:prstGeom>
        </p:spPr>
      </p:pic>
      <p:sp>
        <p:nvSpPr>
          <p:cNvPr id="6" name="TextBox 5"/>
          <p:cNvSpPr txBox="1"/>
          <p:nvPr/>
        </p:nvSpPr>
        <p:spPr>
          <a:xfrm>
            <a:off x="6015250" y="6470822"/>
            <a:ext cx="3402227" cy="215444"/>
          </a:xfrm>
          <a:prstGeom prst="rect">
            <a:avLst/>
          </a:prstGeom>
          <a:noFill/>
        </p:spPr>
        <p:txBody>
          <a:bodyPr wrap="square" rtlCol="0">
            <a:spAutoFit/>
          </a:bodyPr>
          <a:lstStyle/>
          <a:p>
            <a:r>
              <a:rPr lang="en-US" sz="800" dirty="0">
                <a:solidFill>
                  <a:schemeClr val="bg2">
                    <a:lumMod val="50000"/>
                  </a:schemeClr>
                </a:solidFill>
              </a:rPr>
              <a:t>Source: AQLI, available at https://</a:t>
            </a:r>
            <a:r>
              <a:rPr lang="en-US" sz="800" dirty="0" err="1">
                <a:solidFill>
                  <a:schemeClr val="bg2">
                    <a:lumMod val="50000"/>
                  </a:schemeClr>
                </a:solidFill>
              </a:rPr>
              <a:t>aqli.epic.uchicago.edu</a:t>
            </a:r>
            <a:r>
              <a:rPr lang="en-US" sz="800" dirty="0">
                <a:solidFill>
                  <a:schemeClr val="bg2">
                    <a:lumMod val="50000"/>
                  </a:schemeClr>
                </a:solidFill>
              </a:rPr>
              <a:t>.</a:t>
            </a:r>
          </a:p>
        </p:txBody>
      </p:sp>
      <p:sp>
        <p:nvSpPr>
          <p:cNvPr id="7" name="Slide Number Placeholder 2">
            <a:extLst>
              <a:ext uri="{FF2B5EF4-FFF2-40B4-BE49-F238E27FC236}">
                <a16:creationId xmlns:a16="http://schemas.microsoft.com/office/drawing/2014/main" id="{2ABA46B1-D437-7F43-8B24-4FE19D95884B}"/>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32</a:t>
            </a:fld>
            <a:endParaRPr lang="en-US" dirty="0">
              <a:solidFill>
                <a:srgbClr val="268097">
                  <a:tint val="75000"/>
                </a:srgbClr>
              </a:solidFill>
            </a:endParaRPr>
          </a:p>
        </p:txBody>
      </p:sp>
    </p:spTree>
    <p:extLst>
      <p:ext uri="{BB962C8B-B14F-4D97-AF65-F5344CB8AC3E}">
        <p14:creationId xmlns:p14="http://schemas.microsoft.com/office/powerpoint/2010/main" val="2450037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7620000" cy="830979"/>
          </a:xfrm>
        </p:spPr>
        <p:txBody>
          <a:bodyPr/>
          <a:lstStyle/>
          <a:p>
            <a:r>
              <a:rPr lang="en-US" sz="2400" dirty="0"/>
              <a:t>Projected Increase in Life Expectancy if Air Pollution Met WHO Standards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67" y="6150132"/>
            <a:ext cx="2924433" cy="6166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54979"/>
            <a:ext cx="9144000" cy="3681442"/>
          </a:xfrm>
          <a:prstGeom prst="rect">
            <a:avLst/>
          </a:prstGeom>
        </p:spPr>
      </p:pic>
      <p:sp>
        <p:nvSpPr>
          <p:cNvPr id="9" name="TextBox 8"/>
          <p:cNvSpPr txBox="1"/>
          <p:nvPr/>
        </p:nvSpPr>
        <p:spPr>
          <a:xfrm>
            <a:off x="6015250" y="6470822"/>
            <a:ext cx="3402227" cy="215444"/>
          </a:xfrm>
          <a:prstGeom prst="rect">
            <a:avLst/>
          </a:prstGeom>
          <a:noFill/>
        </p:spPr>
        <p:txBody>
          <a:bodyPr wrap="square" rtlCol="0">
            <a:spAutoFit/>
          </a:bodyPr>
          <a:lstStyle/>
          <a:p>
            <a:r>
              <a:rPr lang="en-US" sz="800" dirty="0">
                <a:solidFill>
                  <a:schemeClr val="bg2">
                    <a:lumMod val="50000"/>
                  </a:schemeClr>
                </a:solidFill>
              </a:rPr>
              <a:t>Source: AQLI, available at https://</a:t>
            </a:r>
            <a:r>
              <a:rPr lang="en-US" sz="800" dirty="0" err="1">
                <a:solidFill>
                  <a:schemeClr val="bg2">
                    <a:lumMod val="50000"/>
                  </a:schemeClr>
                </a:solidFill>
              </a:rPr>
              <a:t>aqli.epic.uchicago.edu</a:t>
            </a:r>
            <a:r>
              <a:rPr lang="en-US" sz="800" dirty="0">
                <a:solidFill>
                  <a:schemeClr val="bg2">
                    <a:lumMod val="50000"/>
                  </a:schemeClr>
                </a:solidFill>
              </a:rPr>
              <a:t>.</a:t>
            </a:r>
          </a:p>
        </p:txBody>
      </p:sp>
      <p:sp>
        <p:nvSpPr>
          <p:cNvPr id="6" name="Slide Number Placeholder 2">
            <a:extLst>
              <a:ext uri="{FF2B5EF4-FFF2-40B4-BE49-F238E27FC236}">
                <a16:creationId xmlns:a16="http://schemas.microsoft.com/office/drawing/2014/main" id="{3FBD8DB3-37E0-BB45-99EE-3211885AF811}"/>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33</a:t>
            </a:fld>
            <a:endParaRPr lang="en-US" dirty="0">
              <a:solidFill>
                <a:srgbClr val="268097">
                  <a:tint val="75000"/>
                </a:srgbClr>
              </a:solidFill>
            </a:endParaRPr>
          </a:p>
        </p:txBody>
      </p:sp>
    </p:spTree>
    <p:extLst>
      <p:ext uri="{BB962C8B-B14F-4D97-AF65-F5344CB8AC3E}">
        <p14:creationId xmlns:p14="http://schemas.microsoft.com/office/powerpoint/2010/main" val="3194934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AFC5E-C9C3-3142-BBEE-7C1E163AB49A}"/>
              </a:ext>
            </a:extLst>
          </p:cNvPr>
          <p:cNvSpPr>
            <a:spLocks noGrp="1"/>
          </p:cNvSpPr>
          <p:nvPr>
            <p:ph type="title"/>
          </p:nvPr>
        </p:nvSpPr>
        <p:spPr/>
        <p:txBody>
          <a:bodyPr/>
          <a:lstStyle/>
          <a:p>
            <a:r>
              <a:rPr lang="en-US" dirty="0"/>
              <a:t>Benefits – Growing Literature</a:t>
            </a:r>
          </a:p>
        </p:txBody>
      </p:sp>
      <p:sp>
        <p:nvSpPr>
          <p:cNvPr id="3" name="Slide Number Placeholder 2">
            <a:extLst>
              <a:ext uri="{FF2B5EF4-FFF2-40B4-BE49-F238E27FC236}">
                <a16:creationId xmlns:a16="http://schemas.microsoft.com/office/drawing/2014/main" id="{4625B4D0-299D-DD4C-9E3E-D3671980B452}"/>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34</a:t>
            </a:fld>
            <a:endParaRPr lang="en-US" dirty="0">
              <a:solidFill>
                <a:srgbClr val="268097">
                  <a:tint val="75000"/>
                </a:srgbClr>
              </a:solidFill>
            </a:endParaRPr>
          </a:p>
        </p:txBody>
      </p:sp>
      <p:sp>
        <p:nvSpPr>
          <p:cNvPr id="15" name="Content Placeholder 4">
            <a:extLst>
              <a:ext uri="{FF2B5EF4-FFF2-40B4-BE49-F238E27FC236}">
                <a16:creationId xmlns:a16="http://schemas.microsoft.com/office/drawing/2014/main" id="{ECC22122-FA68-4E48-B9BC-7ADF4D0AD3A6}"/>
              </a:ext>
            </a:extLst>
          </p:cNvPr>
          <p:cNvSpPr txBox="1">
            <a:spLocks/>
          </p:cNvSpPr>
          <p:nvPr/>
        </p:nvSpPr>
        <p:spPr>
          <a:xfrm>
            <a:off x="635000" y="2222501"/>
            <a:ext cx="7620000" cy="4127500"/>
          </a:xfrm>
          <a:prstGeom prst="rect">
            <a:avLst/>
          </a:prstGeom>
        </p:spPr>
        <p:txBody>
          <a:bodyPr vert="horz" lIns="91302" tIns="45652" rIns="91302" bIns="45652" rtlCol="0">
            <a:noAutofit/>
          </a:bodyPr>
          <a:lstStyle>
            <a:lvl1pPr marL="0" indent="0" algn="l" defTabSz="456479" rtl="0" eaLnBrk="1" latinLnBrk="0" hangingPunct="1">
              <a:spcBef>
                <a:spcPts val="1000"/>
              </a:spcBef>
              <a:buFont typeface="Arial"/>
              <a:buNone/>
              <a:defRPr sz="1400" b="0" i="0" kern="1200">
                <a:solidFill>
                  <a:schemeClr val="tx1"/>
                </a:solidFill>
                <a:latin typeface="+mj-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Air Pollution</a:t>
            </a:r>
          </a:p>
          <a:p>
            <a:pPr marL="285750" indent="-285750">
              <a:buFont typeface="Arial" panose="020B0604020202020204" pitchFamily="34" charset="0"/>
              <a:buChar char="•"/>
            </a:pPr>
            <a:r>
              <a:rPr lang="en-US" sz="2000" dirty="0"/>
              <a:t>Water Pollution</a:t>
            </a:r>
          </a:p>
          <a:p>
            <a:pPr marL="285750" indent="-285750">
              <a:buFont typeface="Arial" panose="020B0604020202020204" pitchFamily="34" charset="0"/>
              <a:buChar char="•"/>
            </a:pPr>
            <a:r>
              <a:rPr lang="en-US" sz="2000" dirty="0"/>
              <a:t>Worker Productivity</a:t>
            </a:r>
          </a:p>
          <a:p>
            <a:pPr marL="285750" indent="-285750">
              <a:buFont typeface="Arial" panose="020B0604020202020204" pitchFamily="34" charset="0"/>
              <a:buChar char="•"/>
            </a:pPr>
            <a:r>
              <a:rPr lang="en-US" sz="2000" dirty="0"/>
              <a:t>Impacts on Human Capital Formation</a:t>
            </a:r>
          </a:p>
        </p:txBody>
      </p:sp>
    </p:spTree>
    <p:extLst>
      <p:ext uri="{BB962C8B-B14F-4D97-AF65-F5344CB8AC3E}">
        <p14:creationId xmlns:p14="http://schemas.microsoft.com/office/powerpoint/2010/main" val="3676743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1" y="2475390"/>
            <a:ext cx="7933265" cy="1169551"/>
          </a:xfrm>
          <a:prstGeom prst="rect">
            <a:avLst/>
          </a:prstGeom>
          <a:noFill/>
        </p:spPr>
        <p:txBody>
          <a:bodyPr wrap="square" rtlCol="0">
            <a:spAutoFit/>
          </a:bodyPr>
          <a:lstStyle/>
          <a:p>
            <a:pPr marL="469900" indent="-469900">
              <a:spcAft>
                <a:spcPts val="600"/>
              </a:spcAft>
              <a:buFont typeface="+mj-lt"/>
              <a:buAutoNum type="romanUcPeriod"/>
            </a:pPr>
            <a:r>
              <a:rPr lang="en-US" sz="2000" dirty="0">
                <a:solidFill>
                  <a:schemeClr val="bg2">
                    <a:lumMod val="50000"/>
                  </a:schemeClr>
                </a:solidFill>
              </a:rPr>
              <a:t>Environmental regulations have had substantial benefits</a:t>
            </a:r>
          </a:p>
          <a:p>
            <a:pPr marL="457189" indent="-457189">
              <a:spcAft>
                <a:spcPts val="600"/>
              </a:spcAft>
              <a:buFont typeface="+mj-lt"/>
              <a:buAutoNum type="romanUcPeriod"/>
            </a:pPr>
            <a:r>
              <a:rPr lang="en-US" sz="2000" dirty="0">
                <a:solidFill>
                  <a:schemeClr val="bg2"/>
                </a:solidFill>
              </a:rPr>
              <a:t>Environmental regulations have had substantial costs</a:t>
            </a:r>
          </a:p>
          <a:p>
            <a:pPr marL="457200" indent="-457200">
              <a:buFont typeface="+mj-lt"/>
              <a:buAutoNum type="romanUcPeriod"/>
            </a:pPr>
            <a:r>
              <a:rPr lang="en-US" sz="2000" dirty="0">
                <a:solidFill>
                  <a:schemeClr val="bg2">
                    <a:lumMod val="50000"/>
                  </a:schemeClr>
                </a:solidFill>
              </a:rPr>
              <a:t>Information &amp; incentives are critical for efficiency</a:t>
            </a:r>
          </a:p>
        </p:txBody>
      </p:sp>
    </p:spTree>
    <p:extLst>
      <p:ext uri="{BB962C8B-B14F-4D97-AF65-F5344CB8AC3E}">
        <p14:creationId xmlns:p14="http://schemas.microsoft.com/office/powerpoint/2010/main" val="2127765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36</a:t>
            </a:fld>
            <a:endParaRPr lang="en-US" dirty="0">
              <a:solidFill>
                <a:srgbClr val="268097">
                  <a:tint val="75000"/>
                </a:srgbClr>
              </a:solidFill>
            </a:endParaRPr>
          </a:p>
        </p:txBody>
      </p:sp>
      <p:sp>
        <p:nvSpPr>
          <p:cNvPr id="5" name="Title 3">
            <a:extLst>
              <a:ext uri="{FF2B5EF4-FFF2-40B4-BE49-F238E27FC236}">
                <a16:creationId xmlns:a16="http://schemas.microsoft.com/office/drawing/2014/main" id="{537BED26-1E51-C343-8F42-CCB2BE5ED83E}"/>
              </a:ext>
            </a:extLst>
          </p:cNvPr>
          <p:cNvSpPr>
            <a:spLocks noGrp="1"/>
          </p:cNvSpPr>
          <p:nvPr>
            <p:ph type="title"/>
          </p:nvPr>
        </p:nvSpPr>
        <p:spPr>
          <a:xfrm>
            <a:off x="635000" y="1524000"/>
            <a:ext cx="7620000" cy="584638"/>
          </a:xfrm>
        </p:spPr>
        <p:txBody>
          <a:bodyPr/>
          <a:lstStyle/>
          <a:p>
            <a:r>
              <a:rPr lang="en-US" dirty="0"/>
              <a:t>Regulations Impose Costs on Firms</a:t>
            </a:r>
          </a:p>
        </p:txBody>
      </p:sp>
      <p:sp>
        <p:nvSpPr>
          <p:cNvPr id="6" name="Content Placeholder 4">
            <a:extLst>
              <a:ext uri="{FF2B5EF4-FFF2-40B4-BE49-F238E27FC236}">
                <a16:creationId xmlns:a16="http://schemas.microsoft.com/office/drawing/2014/main" id="{ECC22122-FA68-4E48-B9BC-7ADF4D0AD3A6}"/>
              </a:ext>
            </a:extLst>
          </p:cNvPr>
          <p:cNvSpPr>
            <a:spLocks noGrp="1"/>
          </p:cNvSpPr>
          <p:nvPr>
            <p:ph sz="quarter" idx="12"/>
          </p:nvPr>
        </p:nvSpPr>
        <p:spPr>
          <a:xfrm>
            <a:off x="635000" y="2222501"/>
            <a:ext cx="7620000" cy="4127500"/>
          </a:xfrm>
        </p:spPr>
        <p:txBody>
          <a:bodyPr/>
          <a:lstStyle/>
          <a:p>
            <a:pPr marL="285750" indent="-285750">
              <a:buFont typeface="Arial" panose="020B0604020202020204" pitchFamily="34" charset="0"/>
              <a:buChar char="•"/>
            </a:pPr>
            <a:r>
              <a:rPr lang="en-US" sz="2000" dirty="0"/>
              <a:t>In theory, regulations reduce productivity and output by forcing plants to shift resources towards nonproductive pollution abatement</a:t>
            </a:r>
          </a:p>
          <a:p>
            <a:pPr marL="285750" indent="-285750">
              <a:buFont typeface="Arial" panose="020B0604020202020204" pitchFamily="34" charset="0"/>
              <a:buChar char="•"/>
            </a:pPr>
            <a:r>
              <a:rPr lang="en-US" sz="2000" dirty="0"/>
              <a:t>Several papers demonstrate that regulations impose large costs on industry around the world</a:t>
            </a:r>
          </a:p>
        </p:txBody>
      </p:sp>
    </p:spTree>
    <p:extLst>
      <p:ext uri="{BB962C8B-B14F-4D97-AF65-F5344CB8AC3E}">
        <p14:creationId xmlns:p14="http://schemas.microsoft.com/office/powerpoint/2010/main" val="2786099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C74B4BF-3E61-9747-955D-281DD1DD5796}"/>
              </a:ext>
            </a:extLst>
          </p:cNvPr>
          <p:cNvSpPr>
            <a:spLocks noGrp="1"/>
          </p:cNvSpPr>
          <p:nvPr>
            <p:ph sz="quarter" idx="12"/>
          </p:nvPr>
        </p:nvSpPr>
        <p:spPr/>
        <p:txBody>
          <a:bodyPr/>
          <a:lstStyle/>
          <a:p>
            <a:r>
              <a:rPr lang="en-US" sz="2000" dirty="0"/>
              <a:t>From Greenstone, List, </a:t>
            </a:r>
            <a:r>
              <a:rPr lang="en-US" sz="2000" dirty="0" err="1"/>
              <a:t>Syverson</a:t>
            </a:r>
            <a:r>
              <a:rPr lang="en-US" sz="2000" dirty="0"/>
              <a:t> (2012):</a:t>
            </a:r>
          </a:p>
          <a:p>
            <a:r>
              <a:rPr lang="en-US" sz="2000" dirty="0">
                <a:latin typeface="+mn-lt"/>
              </a:rPr>
              <a:t>Plants have a production function</a:t>
            </a:r>
          </a:p>
          <a:p>
            <a:pPr algn="ctr"/>
            <a:endParaRPr lang="en-US" sz="2000" dirty="0">
              <a:latin typeface="+mn-lt"/>
            </a:endParaRPr>
          </a:p>
          <a:p>
            <a:r>
              <a:rPr lang="en-US" sz="2000" dirty="0">
                <a:latin typeface="+mn-lt"/>
              </a:rPr>
              <a:t>where   and  </a:t>
            </a:r>
            <a:r>
              <a:rPr lang="en-US" sz="2000" dirty="0"/>
              <a:t>  </a:t>
            </a:r>
            <a:r>
              <a:rPr lang="en-US" sz="2000" dirty="0">
                <a:latin typeface="+mn-lt"/>
              </a:rPr>
              <a:t>are production-effective labor and capital, related to observed labor </a:t>
            </a:r>
            <a:r>
              <a:rPr lang="en-US" sz="2000" i="1" dirty="0">
                <a:latin typeface="+mn-lt"/>
              </a:rPr>
              <a:t>L</a:t>
            </a:r>
            <a:r>
              <a:rPr lang="en-US" sz="2000" dirty="0">
                <a:latin typeface="+mn-lt"/>
              </a:rPr>
              <a:t> and observed capital </a:t>
            </a:r>
            <a:r>
              <a:rPr lang="en-US" sz="2000" i="1" dirty="0">
                <a:latin typeface="+mn-lt"/>
              </a:rPr>
              <a:t>K</a:t>
            </a:r>
            <a:r>
              <a:rPr lang="en-US" sz="2000" dirty="0">
                <a:latin typeface="+mn-lt"/>
              </a:rPr>
              <a:t> by </a:t>
            </a:r>
          </a:p>
          <a:p>
            <a:endParaRPr lang="en-US" sz="2000" dirty="0">
              <a:solidFill>
                <a:srgbClr val="268097"/>
              </a:solidFill>
              <a:latin typeface="Gotham-Book"/>
            </a:endParaRPr>
          </a:p>
          <a:p>
            <a:r>
              <a:rPr lang="en-US" sz="2000" dirty="0">
                <a:solidFill>
                  <a:srgbClr val="268097"/>
                </a:solidFill>
                <a:latin typeface="Gotham-Book"/>
              </a:rPr>
              <a:t>The     and     capture the notion that regulatory mandates require inputs, e.g. scrubbers, that are not directly useful for production</a:t>
            </a:r>
            <a:endParaRPr lang="en-US" sz="2000" dirty="0">
              <a:latin typeface="+mn-lt"/>
            </a:endParaRPr>
          </a:p>
          <a:p>
            <a:pPr algn="ctr"/>
            <a:endParaRPr lang="en-US" sz="2000" dirty="0">
              <a:latin typeface="+mn-lt"/>
            </a:endParaRPr>
          </a:p>
        </p:txBody>
      </p:sp>
      <p:pic>
        <p:nvPicPr>
          <p:cNvPr id="8" name="Picture 7">
            <a:extLst>
              <a:ext uri="{FF2B5EF4-FFF2-40B4-BE49-F238E27FC236}">
                <a16:creationId xmlns:a16="http://schemas.microsoft.com/office/drawing/2014/main" id="{B8B56D83-C30A-1249-915C-2E20F728E49A}"/>
              </a:ext>
            </a:extLst>
          </p:cNvPr>
          <p:cNvPicPr>
            <a:picLocks noChangeAspect="1"/>
          </p:cNvPicPr>
          <p:nvPr/>
        </p:nvPicPr>
        <p:blipFill rotWithShape="1">
          <a:blip r:embed="rId2"/>
          <a:srcRect t="-1" r="73890" b="-328"/>
          <a:stretch/>
        </p:blipFill>
        <p:spPr>
          <a:xfrm>
            <a:off x="1230965" y="4736144"/>
            <a:ext cx="282479" cy="316006"/>
          </a:xfrm>
          <a:prstGeom prst="rect">
            <a:avLst/>
          </a:prstGeom>
        </p:spPr>
      </p:pic>
      <p:sp>
        <p:nvSpPr>
          <p:cNvPr id="5" name="Title 4">
            <a:extLst>
              <a:ext uri="{FF2B5EF4-FFF2-40B4-BE49-F238E27FC236}">
                <a16:creationId xmlns:a16="http://schemas.microsoft.com/office/drawing/2014/main" id="{01DCFBE6-CA43-9248-ACA9-68D9574AEA04}"/>
              </a:ext>
            </a:extLst>
          </p:cNvPr>
          <p:cNvSpPr>
            <a:spLocks noGrp="1"/>
          </p:cNvSpPr>
          <p:nvPr>
            <p:ph type="title"/>
          </p:nvPr>
        </p:nvSpPr>
        <p:spPr/>
        <p:txBody>
          <a:bodyPr/>
          <a:lstStyle/>
          <a:p>
            <a:r>
              <a:rPr lang="en-US" dirty="0"/>
              <a:t>Model of Regulatory Costs</a:t>
            </a:r>
          </a:p>
        </p:txBody>
      </p:sp>
      <p:pic>
        <p:nvPicPr>
          <p:cNvPr id="2" name="Picture 1">
            <a:extLst>
              <a:ext uri="{FF2B5EF4-FFF2-40B4-BE49-F238E27FC236}">
                <a16:creationId xmlns:a16="http://schemas.microsoft.com/office/drawing/2014/main" id="{E3737C38-6CC2-4B4D-8600-99A28657C5BD}"/>
              </a:ext>
            </a:extLst>
          </p:cNvPr>
          <p:cNvPicPr>
            <a:picLocks noChangeAspect="1"/>
          </p:cNvPicPr>
          <p:nvPr/>
        </p:nvPicPr>
        <p:blipFill>
          <a:blip r:embed="rId3"/>
          <a:stretch>
            <a:fillRect/>
          </a:stretch>
        </p:blipFill>
        <p:spPr>
          <a:xfrm>
            <a:off x="3039340" y="3063874"/>
            <a:ext cx="1862491" cy="420624"/>
          </a:xfrm>
          <a:prstGeom prst="rect">
            <a:avLst/>
          </a:prstGeom>
        </p:spPr>
      </p:pic>
      <p:pic>
        <p:nvPicPr>
          <p:cNvPr id="3" name="Picture 2">
            <a:extLst>
              <a:ext uri="{FF2B5EF4-FFF2-40B4-BE49-F238E27FC236}">
                <a16:creationId xmlns:a16="http://schemas.microsoft.com/office/drawing/2014/main" id="{07F51126-62D4-7F40-ABC6-FE72DAB17297}"/>
              </a:ext>
            </a:extLst>
          </p:cNvPr>
          <p:cNvPicPr>
            <a:picLocks noChangeAspect="1"/>
          </p:cNvPicPr>
          <p:nvPr/>
        </p:nvPicPr>
        <p:blipFill>
          <a:blip r:embed="rId4"/>
          <a:stretch>
            <a:fillRect/>
          </a:stretch>
        </p:blipFill>
        <p:spPr>
          <a:xfrm>
            <a:off x="1513444" y="3568783"/>
            <a:ext cx="203200" cy="266700"/>
          </a:xfrm>
          <a:prstGeom prst="rect">
            <a:avLst/>
          </a:prstGeom>
        </p:spPr>
      </p:pic>
      <p:pic>
        <p:nvPicPr>
          <p:cNvPr id="4" name="Picture 3">
            <a:extLst>
              <a:ext uri="{FF2B5EF4-FFF2-40B4-BE49-F238E27FC236}">
                <a16:creationId xmlns:a16="http://schemas.microsoft.com/office/drawing/2014/main" id="{80B3CEE4-F6AB-E14D-A6CC-57F1A54BC7AD}"/>
              </a:ext>
            </a:extLst>
          </p:cNvPr>
          <p:cNvPicPr>
            <a:picLocks noChangeAspect="1"/>
          </p:cNvPicPr>
          <p:nvPr/>
        </p:nvPicPr>
        <p:blipFill>
          <a:blip r:embed="rId5"/>
          <a:stretch>
            <a:fillRect/>
          </a:stretch>
        </p:blipFill>
        <p:spPr>
          <a:xfrm>
            <a:off x="2229269" y="3549733"/>
            <a:ext cx="228600" cy="304800"/>
          </a:xfrm>
          <a:prstGeom prst="rect">
            <a:avLst/>
          </a:prstGeom>
        </p:spPr>
      </p:pic>
      <p:pic>
        <p:nvPicPr>
          <p:cNvPr id="7" name="Picture 6">
            <a:extLst>
              <a:ext uri="{FF2B5EF4-FFF2-40B4-BE49-F238E27FC236}">
                <a16:creationId xmlns:a16="http://schemas.microsoft.com/office/drawing/2014/main" id="{55DFF8DC-10A2-5043-A797-1EACB412C963}"/>
              </a:ext>
            </a:extLst>
          </p:cNvPr>
          <p:cNvPicPr>
            <a:picLocks noChangeAspect="1"/>
          </p:cNvPicPr>
          <p:nvPr/>
        </p:nvPicPr>
        <p:blipFill>
          <a:blip r:embed="rId6"/>
          <a:stretch>
            <a:fillRect/>
          </a:stretch>
        </p:blipFill>
        <p:spPr>
          <a:xfrm>
            <a:off x="3039340" y="4286250"/>
            <a:ext cx="2696442" cy="357001"/>
          </a:xfrm>
          <a:prstGeom prst="rect">
            <a:avLst/>
          </a:prstGeom>
        </p:spPr>
      </p:pic>
      <p:pic>
        <p:nvPicPr>
          <p:cNvPr id="9" name="Picture 8">
            <a:extLst>
              <a:ext uri="{FF2B5EF4-FFF2-40B4-BE49-F238E27FC236}">
                <a16:creationId xmlns:a16="http://schemas.microsoft.com/office/drawing/2014/main" id="{898FB0D6-41DD-2544-9D85-75EC94DD4592}"/>
              </a:ext>
            </a:extLst>
          </p:cNvPr>
          <p:cNvPicPr>
            <a:picLocks noChangeAspect="1"/>
          </p:cNvPicPr>
          <p:nvPr/>
        </p:nvPicPr>
        <p:blipFill rotWithShape="1">
          <a:blip r:embed="rId2"/>
          <a:srcRect l="71329" t="-1519"/>
          <a:stretch/>
        </p:blipFill>
        <p:spPr>
          <a:xfrm>
            <a:off x="2059623" y="4736144"/>
            <a:ext cx="306541" cy="316006"/>
          </a:xfrm>
          <a:prstGeom prst="rect">
            <a:avLst/>
          </a:prstGeom>
        </p:spPr>
      </p:pic>
      <p:sp>
        <p:nvSpPr>
          <p:cNvPr id="10" name="Slide Number Placeholder 2">
            <a:extLst>
              <a:ext uri="{FF2B5EF4-FFF2-40B4-BE49-F238E27FC236}">
                <a16:creationId xmlns:a16="http://schemas.microsoft.com/office/drawing/2014/main" id="{12485968-5B6B-454A-88FC-96BECE5F5640}"/>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37</a:t>
            </a:fld>
            <a:endParaRPr lang="en-US" dirty="0">
              <a:solidFill>
                <a:srgbClr val="268097">
                  <a:tint val="75000"/>
                </a:srgbClr>
              </a:solidFill>
            </a:endParaRPr>
          </a:p>
        </p:txBody>
      </p:sp>
    </p:spTree>
    <p:extLst>
      <p:ext uri="{BB962C8B-B14F-4D97-AF65-F5344CB8AC3E}">
        <p14:creationId xmlns:p14="http://schemas.microsoft.com/office/powerpoint/2010/main" val="3074923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DCFBE6-CA43-9248-ACA9-68D9574AEA04}"/>
              </a:ext>
            </a:extLst>
          </p:cNvPr>
          <p:cNvSpPr>
            <a:spLocks noGrp="1"/>
          </p:cNvSpPr>
          <p:nvPr>
            <p:ph type="title"/>
          </p:nvPr>
        </p:nvSpPr>
        <p:spPr/>
        <p:txBody>
          <a:bodyPr/>
          <a:lstStyle/>
          <a:p>
            <a:r>
              <a:rPr lang="en-US" dirty="0"/>
              <a:t>Model of Regulatory Costs</a:t>
            </a:r>
          </a:p>
        </p:txBody>
      </p:sp>
      <p:sp>
        <p:nvSpPr>
          <p:cNvPr id="6" name="Content Placeholder 5">
            <a:extLst>
              <a:ext uri="{FF2B5EF4-FFF2-40B4-BE49-F238E27FC236}">
                <a16:creationId xmlns:a16="http://schemas.microsoft.com/office/drawing/2014/main" id="{4C74B4BF-3E61-9747-955D-281DD1DD5796}"/>
              </a:ext>
            </a:extLst>
          </p:cNvPr>
          <p:cNvSpPr>
            <a:spLocks noGrp="1"/>
          </p:cNvSpPr>
          <p:nvPr>
            <p:ph sz="quarter" idx="12"/>
          </p:nvPr>
        </p:nvSpPr>
        <p:spPr/>
        <p:txBody>
          <a:bodyPr/>
          <a:lstStyle/>
          <a:p>
            <a:r>
              <a:rPr lang="en-US" sz="2000" dirty="0"/>
              <a:t>From Greenstone, List, </a:t>
            </a:r>
            <a:r>
              <a:rPr lang="en-US" sz="2000" dirty="0" err="1"/>
              <a:t>Syverson</a:t>
            </a:r>
            <a:r>
              <a:rPr lang="en-US" sz="2000" dirty="0"/>
              <a:t> (2012):</a:t>
            </a:r>
          </a:p>
          <a:p>
            <a:r>
              <a:rPr lang="en-US" sz="2000" dirty="0">
                <a:latin typeface="+mn-lt"/>
              </a:rPr>
              <a:t>Solving for total factor productivity,</a:t>
            </a:r>
          </a:p>
          <a:p>
            <a:endParaRPr lang="en-US" sz="2000" dirty="0">
              <a:latin typeface="+mn-lt"/>
            </a:endParaRPr>
          </a:p>
          <a:p>
            <a:endParaRPr lang="en-US" sz="2000" dirty="0">
              <a:latin typeface="+mn-lt"/>
            </a:endParaRPr>
          </a:p>
          <a:p>
            <a:r>
              <a:rPr lang="en-US" sz="2000" dirty="0">
                <a:latin typeface="+mn-lt"/>
              </a:rPr>
              <a:t>Solving for the marginal cost,</a:t>
            </a:r>
          </a:p>
          <a:p>
            <a:endParaRPr lang="en-US" sz="2000" dirty="0">
              <a:latin typeface="+mn-lt"/>
            </a:endParaRPr>
          </a:p>
          <a:p>
            <a:endParaRPr lang="en-US" sz="2000" dirty="0">
              <a:latin typeface="+mn-lt"/>
            </a:endParaRPr>
          </a:p>
          <a:p>
            <a:r>
              <a:rPr lang="en-US" sz="2000" dirty="0">
                <a:latin typeface="+mn-lt"/>
              </a:rPr>
              <a:t>More stringent regulations reduce the lambda values, reduce TFP, and raise MC</a:t>
            </a:r>
          </a:p>
          <a:p>
            <a:pPr algn="ctr"/>
            <a:endParaRPr lang="en-US" sz="2000" dirty="0">
              <a:latin typeface="+mn-lt"/>
            </a:endParaRPr>
          </a:p>
        </p:txBody>
      </p:sp>
      <p:pic>
        <p:nvPicPr>
          <p:cNvPr id="2" name="Picture 1">
            <a:extLst>
              <a:ext uri="{FF2B5EF4-FFF2-40B4-BE49-F238E27FC236}">
                <a16:creationId xmlns:a16="http://schemas.microsoft.com/office/drawing/2014/main" id="{6739FF0A-44F6-9A4D-B48C-5482701E59A0}"/>
              </a:ext>
            </a:extLst>
          </p:cNvPr>
          <p:cNvPicPr>
            <a:picLocks noChangeAspect="1"/>
          </p:cNvPicPr>
          <p:nvPr/>
        </p:nvPicPr>
        <p:blipFill>
          <a:blip r:embed="rId2"/>
          <a:stretch>
            <a:fillRect/>
          </a:stretch>
        </p:blipFill>
        <p:spPr>
          <a:xfrm>
            <a:off x="1817648" y="3138449"/>
            <a:ext cx="5486401" cy="652966"/>
          </a:xfrm>
          <a:prstGeom prst="rect">
            <a:avLst/>
          </a:prstGeom>
        </p:spPr>
      </p:pic>
      <p:pic>
        <p:nvPicPr>
          <p:cNvPr id="3" name="Picture 2">
            <a:extLst>
              <a:ext uri="{FF2B5EF4-FFF2-40B4-BE49-F238E27FC236}">
                <a16:creationId xmlns:a16="http://schemas.microsoft.com/office/drawing/2014/main" id="{022E4729-0DCC-F446-BD42-8EFE719D190A}"/>
              </a:ext>
            </a:extLst>
          </p:cNvPr>
          <p:cNvPicPr>
            <a:picLocks noChangeAspect="1"/>
          </p:cNvPicPr>
          <p:nvPr/>
        </p:nvPicPr>
        <p:blipFill>
          <a:blip r:embed="rId3"/>
          <a:stretch>
            <a:fillRect/>
          </a:stretch>
        </p:blipFill>
        <p:spPr>
          <a:xfrm>
            <a:off x="1878671" y="4453363"/>
            <a:ext cx="3429309" cy="662668"/>
          </a:xfrm>
          <a:prstGeom prst="rect">
            <a:avLst/>
          </a:prstGeom>
        </p:spPr>
      </p:pic>
      <p:sp>
        <p:nvSpPr>
          <p:cNvPr id="7" name="Slide Number Placeholder 2">
            <a:extLst>
              <a:ext uri="{FF2B5EF4-FFF2-40B4-BE49-F238E27FC236}">
                <a16:creationId xmlns:a16="http://schemas.microsoft.com/office/drawing/2014/main" id="{498FFB1D-9E4D-D94C-B040-0457AC84646E}"/>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38</a:t>
            </a:fld>
            <a:endParaRPr lang="en-US" dirty="0">
              <a:solidFill>
                <a:srgbClr val="268097">
                  <a:tint val="75000"/>
                </a:srgbClr>
              </a:solidFill>
            </a:endParaRPr>
          </a:p>
        </p:txBody>
      </p:sp>
    </p:spTree>
    <p:extLst>
      <p:ext uri="{BB962C8B-B14F-4D97-AF65-F5344CB8AC3E}">
        <p14:creationId xmlns:p14="http://schemas.microsoft.com/office/powerpoint/2010/main" val="3634616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1" y="2475390"/>
            <a:ext cx="7933265" cy="1554272"/>
          </a:xfrm>
          <a:prstGeom prst="rect">
            <a:avLst/>
          </a:prstGeom>
          <a:noFill/>
        </p:spPr>
        <p:txBody>
          <a:bodyPr wrap="square" rtlCol="0">
            <a:spAutoFit/>
          </a:bodyPr>
          <a:lstStyle/>
          <a:p>
            <a:pPr marL="469900" indent="-469900">
              <a:spcAft>
                <a:spcPts val="600"/>
              </a:spcAft>
              <a:buFont typeface="+mj-lt"/>
              <a:buAutoNum type="romanUcPeriod"/>
            </a:pPr>
            <a:r>
              <a:rPr lang="en-US" sz="2000" dirty="0">
                <a:solidFill>
                  <a:schemeClr val="bg2">
                    <a:lumMod val="50000"/>
                  </a:schemeClr>
                </a:solidFill>
              </a:rPr>
              <a:t>Environmental regulations have had substantial benefits</a:t>
            </a:r>
          </a:p>
          <a:p>
            <a:pPr marL="457189" indent="-457189">
              <a:spcAft>
                <a:spcPts val="600"/>
              </a:spcAft>
              <a:buFont typeface="+mj-lt"/>
              <a:buAutoNum type="romanUcPeriod"/>
            </a:pPr>
            <a:r>
              <a:rPr lang="en-US" sz="2000" dirty="0">
                <a:solidFill>
                  <a:schemeClr val="bg2"/>
                </a:solidFill>
              </a:rPr>
              <a:t>Environmental regulations have had substantial costs</a:t>
            </a:r>
          </a:p>
          <a:p>
            <a:pPr marL="1066785" lvl="1" indent="-457200">
              <a:spcAft>
                <a:spcPts val="600"/>
              </a:spcAft>
              <a:buFont typeface="+mj-lt"/>
              <a:buAutoNum type="alphaLcParenR"/>
            </a:pPr>
            <a:r>
              <a:rPr lang="en-US" sz="2000" dirty="0">
                <a:solidFill>
                  <a:schemeClr val="bg2"/>
                </a:solidFill>
              </a:rPr>
              <a:t>US Clean Air Act</a:t>
            </a:r>
          </a:p>
          <a:p>
            <a:pPr marL="457200" indent="-457200">
              <a:buFont typeface="+mj-lt"/>
              <a:buAutoNum type="romanUcPeriod"/>
            </a:pPr>
            <a:r>
              <a:rPr lang="en-US" sz="2000" dirty="0">
                <a:solidFill>
                  <a:schemeClr val="bg2">
                    <a:lumMod val="50000"/>
                  </a:schemeClr>
                </a:solidFill>
              </a:rPr>
              <a:t>Information &amp; incentives are critical for efficiency</a:t>
            </a:r>
          </a:p>
        </p:txBody>
      </p:sp>
    </p:spTree>
    <p:extLst>
      <p:ext uri="{BB962C8B-B14F-4D97-AF65-F5344CB8AC3E}">
        <p14:creationId xmlns:p14="http://schemas.microsoft.com/office/powerpoint/2010/main" val="385607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7712166" cy="830859"/>
          </a:xfrm>
        </p:spPr>
        <p:txBody>
          <a:bodyPr/>
          <a:lstStyle/>
          <a:p>
            <a:r>
              <a:rPr lang="en-US" sz="2400" dirty="0"/>
              <a:t>3. Non-Compliance with National Standards is Pervasive</a:t>
            </a:r>
          </a:p>
        </p:txBody>
      </p:sp>
      <p:pic>
        <p:nvPicPr>
          <p:cNvPr id="3" name="Picture 2">
            <a:extLst>
              <a:ext uri="{FF2B5EF4-FFF2-40B4-BE49-F238E27FC236}">
                <a16:creationId xmlns:a16="http://schemas.microsoft.com/office/drawing/2014/main" id="{34C1ED0B-A4E7-4645-936A-D15FD727F4A8}"/>
              </a:ext>
            </a:extLst>
          </p:cNvPr>
          <p:cNvPicPr>
            <a:picLocks noChangeAspect="1"/>
          </p:cNvPicPr>
          <p:nvPr/>
        </p:nvPicPr>
        <p:blipFill>
          <a:blip r:embed="rId3"/>
          <a:stretch>
            <a:fillRect/>
          </a:stretch>
        </p:blipFill>
        <p:spPr>
          <a:xfrm>
            <a:off x="2312987" y="1957387"/>
            <a:ext cx="4730251" cy="4886325"/>
          </a:xfrm>
          <a:prstGeom prst="rect">
            <a:avLst/>
          </a:prstGeom>
        </p:spPr>
      </p:pic>
      <p:sp>
        <p:nvSpPr>
          <p:cNvPr id="5" name="Slide Number Placeholder 2">
            <a:extLst>
              <a:ext uri="{FF2B5EF4-FFF2-40B4-BE49-F238E27FC236}">
                <a16:creationId xmlns:a16="http://schemas.microsoft.com/office/drawing/2014/main" id="{285168B9-3CE5-C649-AB41-90359EA23B86}"/>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4</a:t>
            </a:fld>
            <a:endParaRPr lang="en-US" dirty="0">
              <a:solidFill>
                <a:srgbClr val="268097">
                  <a:tint val="75000"/>
                </a:srgbClr>
              </a:solidFill>
            </a:endParaRPr>
          </a:p>
        </p:txBody>
      </p:sp>
    </p:spTree>
    <p:extLst>
      <p:ext uri="{BB962C8B-B14F-4D97-AF65-F5344CB8AC3E}">
        <p14:creationId xmlns:p14="http://schemas.microsoft.com/office/powerpoint/2010/main" val="1877178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40</a:t>
            </a:fld>
            <a:endParaRPr lang="en-US" dirty="0">
              <a:solidFill>
                <a:srgbClr val="268097">
                  <a:tint val="75000"/>
                </a:srgbClr>
              </a:solidFill>
            </a:endParaRPr>
          </a:p>
        </p:txBody>
      </p:sp>
      <p:sp>
        <p:nvSpPr>
          <p:cNvPr id="11" name="Rectangle 10">
            <a:extLst>
              <a:ext uri="{FF2B5EF4-FFF2-40B4-BE49-F238E27FC236}">
                <a16:creationId xmlns:a16="http://schemas.microsoft.com/office/drawing/2014/main" id="{B18E11FC-3B00-414F-99C5-0E3CA1CFBAF3}"/>
              </a:ext>
            </a:extLst>
          </p:cNvPr>
          <p:cNvSpPr/>
          <p:nvPr/>
        </p:nvSpPr>
        <p:spPr>
          <a:xfrm>
            <a:off x="660400" y="4533996"/>
            <a:ext cx="7924430" cy="400110"/>
          </a:xfrm>
          <a:prstGeom prst="rect">
            <a:avLst/>
          </a:prstGeom>
        </p:spPr>
        <p:txBody>
          <a:bodyPr wrap="square">
            <a:spAutoFit/>
          </a:bodyPr>
          <a:lstStyle/>
          <a:p>
            <a:pPr defTabSz="456445">
              <a:spcBef>
                <a:spcPts val="300"/>
              </a:spcBef>
              <a:defRPr sz="1800"/>
            </a:pPr>
            <a:r>
              <a:rPr lang="en-US" sz="2000" b="1" dirty="0">
                <a:solidFill>
                  <a:schemeClr val="bg1"/>
                </a:solidFill>
                <a:ea typeface="Gotham"/>
                <a:cs typeface="Gotham"/>
                <a:sym typeface="Gotham"/>
              </a:rPr>
              <a:t>Michael Greenstone</a:t>
            </a:r>
            <a:endParaRPr lang="en-US" sz="2000" dirty="0">
              <a:solidFill>
                <a:schemeClr val="bg1"/>
              </a:solidFill>
              <a:ea typeface="Gotham"/>
              <a:cs typeface="Gotham"/>
              <a:sym typeface="Gotham"/>
            </a:endParaRPr>
          </a:p>
        </p:txBody>
      </p:sp>
      <p:sp>
        <p:nvSpPr>
          <p:cNvPr id="14" name="Subtitle 2">
            <a:extLst>
              <a:ext uri="{FF2B5EF4-FFF2-40B4-BE49-F238E27FC236}">
                <a16:creationId xmlns:a16="http://schemas.microsoft.com/office/drawing/2014/main" id="{624AC5BD-A33D-1242-99BF-08A952E0EAEC}"/>
              </a:ext>
            </a:extLst>
          </p:cNvPr>
          <p:cNvSpPr txBox="1">
            <a:spLocks/>
          </p:cNvSpPr>
          <p:nvPr/>
        </p:nvSpPr>
        <p:spPr>
          <a:xfrm>
            <a:off x="660400" y="1700357"/>
            <a:ext cx="7949823" cy="2277528"/>
          </a:xfrm>
          <a:prstGeom prst="rect">
            <a:avLst/>
          </a:prstGeom>
        </p:spPr>
        <p:txBody>
          <a:bodyPr vert="horz" lIns="91421" tIns="45711" rIns="91421" bIns="45711" rtlCol="0">
            <a:spAutoFit/>
          </a:bodyPr>
          <a:lstStyle>
            <a:lvl1pPr marL="0" indent="0" algn="l" defTabSz="457106" rtl="0" eaLnBrk="1" latinLnBrk="0" hangingPunct="1">
              <a:spcBef>
                <a:spcPts val="0"/>
              </a:spcBef>
              <a:buFont typeface="Arial"/>
              <a:buNone/>
              <a:defRPr sz="2400" b="1" i="0" kern="1200">
                <a:solidFill>
                  <a:schemeClr val="tx1"/>
                </a:solidFill>
                <a:latin typeface="+mn-lt"/>
                <a:ea typeface="+mn-ea"/>
                <a:cs typeface="Gotham-Book"/>
              </a:defRPr>
            </a:lvl1pPr>
            <a:lvl2pPr marL="457106" indent="0" algn="ctr" defTabSz="457106" rtl="0" eaLnBrk="1" latinLnBrk="0" hangingPunct="1">
              <a:spcBef>
                <a:spcPts val="384"/>
              </a:spcBef>
              <a:buClr>
                <a:schemeClr val="tx1"/>
              </a:buClr>
              <a:buSzPct val="90000"/>
              <a:buFont typeface="Lucida Grande"/>
              <a:buNone/>
              <a:defRPr sz="1400" b="0" i="0" kern="1200">
                <a:solidFill>
                  <a:schemeClr val="tx1">
                    <a:tint val="75000"/>
                  </a:schemeClr>
                </a:solidFill>
                <a:latin typeface="+mn-lt"/>
                <a:ea typeface="+mn-ea"/>
                <a:cs typeface="Gotham-Book"/>
              </a:defRPr>
            </a:lvl2pPr>
            <a:lvl3pPr marL="914212" indent="0" algn="ctr" defTabSz="457106" rtl="0" eaLnBrk="1" latinLnBrk="0" hangingPunct="1">
              <a:spcBef>
                <a:spcPct val="20000"/>
              </a:spcBef>
              <a:buClr>
                <a:schemeClr val="bg2">
                  <a:lumMod val="50000"/>
                </a:schemeClr>
              </a:buClr>
              <a:buSzPct val="80000"/>
              <a:buFont typeface="Arial"/>
              <a:buNone/>
              <a:defRPr sz="1200" b="0" i="0" kern="1200">
                <a:solidFill>
                  <a:schemeClr val="tx1">
                    <a:tint val="75000"/>
                  </a:schemeClr>
                </a:solidFill>
                <a:latin typeface="+mn-lt"/>
                <a:ea typeface="+mn-ea"/>
                <a:cs typeface="Gotham-Book"/>
              </a:defRPr>
            </a:lvl3pPr>
            <a:lvl4pPr marL="1371320" indent="0" algn="ctr" defTabSz="457106" rtl="0" eaLnBrk="1" latinLnBrk="0" hangingPunct="1">
              <a:spcBef>
                <a:spcPct val="20000"/>
              </a:spcBef>
              <a:buFontTx/>
              <a:buNone/>
              <a:defRPr sz="1000" b="0" i="0" kern="1200">
                <a:solidFill>
                  <a:schemeClr val="tx1">
                    <a:tint val="75000"/>
                  </a:schemeClr>
                </a:solidFill>
                <a:latin typeface="Gotham-Book"/>
                <a:ea typeface="+mn-ea"/>
                <a:cs typeface="Gotham-Book"/>
              </a:defRPr>
            </a:lvl4pPr>
            <a:lvl5pPr marL="1828426" indent="0" algn="ctr" defTabSz="457106" rtl="0" eaLnBrk="1" latinLnBrk="0" hangingPunct="1">
              <a:spcBef>
                <a:spcPct val="20000"/>
              </a:spcBef>
              <a:buFontTx/>
              <a:buNone/>
              <a:defRPr sz="800" b="0" i="0" kern="1200">
                <a:solidFill>
                  <a:schemeClr val="tx1">
                    <a:tint val="75000"/>
                  </a:schemeClr>
                </a:solidFill>
                <a:latin typeface="Gotham-Book"/>
                <a:ea typeface="+mn-ea"/>
                <a:cs typeface="Gotham-Book"/>
              </a:defRPr>
            </a:lvl5pPr>
            <a:lvl6pPr marL="228553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2640"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9744"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685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2800" b="0" dirty="0">
                <a:solidFill>
                  <a:schemeClr val="tx2"/>
                </a:solidFill>
                <a:latin typeface="+mj-lt"/>
                <a:cs typeface="Gotham Medium" pitchFamily="50" charset="0"/>
              </a:rPr>
              <a:t>The Impacts of Environmental Regulations on Industrial Activity: Evidence from the 1970 and 1977 Clean Air Act Amendments and the Census of Manufactures</a:t>
            </a:r>
          </a:p>
          <a:p>
            <a:pPr>
              <a:spcAft>
                <a:spcPts val="600"/>
              </a:spcAft>
            </a:pPr>
            <a:r>
              <a:rPr lang="en-US" sz="2000" b="0" i="1" dirty="0">
                <a:solidFill>
                  <a:schemeClr val="tx2"/>
                </a:solidFill>
                <a:cs typeface="Gotham Medium" pitchFamily="50" charset="0"/>
              </a:rPr>
              <a:t>Journal of Political Economy, 2002</a:t>
            </a:r>
          </a:p>
        </p:txBody>
      </p:sp>
    </p:spTree>
    <p:extLst>
      <p:ext uri="{BB962C8B-B14F-4D97-AF65-F5344CB8AC3E}">
        <p14:creationId xmlns:p14="http://schemas.microsoft.com/office/powerpoint/2010/main" val="3136371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59E5-1B71-7B4B-9949-A48BA41183AA}"/>
              </a:ext>
            </a:extLst>
          </p:cNvPr>
          <p:cNvSpPr>
            <a:spLocks noGrp="1"/>
          </p:cNvSpPr>
          <p:nvPr>
            <p:ph type="title"/>
          </p:nvPr>
        </p:nvSpPr>
        <p:spPr/>
        <p:txBody>
          <a:bodyPr/>
          <a:lstStyle/>
          <a:p>
            <a:r>
              <a:rPr lang="en-US" dirty="0"/>
              <a:t>Methodology</a:t>
            </a:r>
          </a:p>
        </p:txBody>
      </p:sp>
      <p:sp>
        <p:nvSpPr>
          <p:cNvPr id="3" name="Slide Number Placeholder 2">
            <a:extLst>
              <a:ext uri="{FF2B5EF4-FFF2-40B4-BE49-F238E27FC236}">
                <a16:creationId xmlns:a16="http://schemas.microsoft.com/office/drawing/2014/main" id="{D6093551-0867-9642-A22D-8DD310669B3F}"/>
              </a:ext>
            </a:extLst>
          </p:cNvPr>
          <p:cNvSpPr>
            <a:spLocks noGrp="1"/>
          </p:cNvSpPr>
          <p:nvPr>
            <p:ph type="sldNum" sz="quarter" idx="11"/>
          </p:nvPr>
        </p:nvSpPr>
        <p:spPr>
          <a:xfrm>
            <a:off x="635000" y="6412918"/>
            <a:ext cx="2133600" cy="365125"/>
          </a:xfrm>
        </p:spPr>
        <p:txBody>
          <a:bodyPr/>
          <a:lstStyle/>
          <a:p>
            <a:fld id="{89CCB5FB-16D9-7C48-89F1-FBC82D9218F8}" type="slidenum">
              <a:rPr lang="en-US" smtClean="0">
                <a:solidFill>
                  <a:srgbClr val="268097">
                    <a:tint val="75000"/>
                  </a:srgbClr>
                </a:solidFill>
              </a:rPr>
              <a:pPr/>
              <a:t>41</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18FA34BB-4C91-C347-966C-4DE969E51311}"/>
              </a:ext>
            </a:extLst>
          </p:cNvPr>
          <p:cNvSpPr>
            <a:spLocks noGrp="1"/>
          </p:cNvSpPr>
          <p:nvPr>
            <p:ph sz="quarter" idx="12"/>
          </p:nvPr>
        </p:nvSpPr>
        <p:spPr>
          <a:xfrm>
            <a:off x="634999" y="2222501"/>
            <a:ext cx="7807251" cy="4127500"/>
          </a:xfrm>
        </p:spPr>
        <p:txBody>
          <a:bodyPr/>
          <a:lstStyle/>
          <a:p>
            <a:pPr marL="285750" indent="-285750">
              <a:spcBef>
                <a:spcPts val="1100"/>
              </a:spcBef>
              <a:buFont typeface="Arial" panose="020B0604020202020204" pitchFamily="34" charset="0"/>
              <a:buChar char="•"/>
            </a:pPr>
            <a:r>
              <a:rPr lang="en-US" sz="2000" dirty="0"/>
              <a:t>Compare growth in employment, capital stock, and shipments among polluting plants in attainment vs. non-attainment counties based on the Clean Air Act</a:t>
            </a:r>
            <a:endParaRPr lang="en-US" sz="2000" dirty="0">
              <a:latin typeface="+mn-lt"/>
            </a:endParaRPr>
          </a:p>
        </p:txBody>
      </p:sp>
      <p:pic>
        <p:nvPicPr>
          <p:cNvPr id="5" name="Picture 4">
            <a:extLst>
              <a:ext uri="{FF2B5EF4-FFF2-40B4-BE49-F238E27FC236}">
                <a16:creationId xmlns:a16="http://schemas.microsoft.com/office/drawing/2014/main" id="{A4C196C3-7C7E-A242-BFA1-2DA72E48946C}"/>
              </a:ext>
            </a:extLst>
          </p:cNvPr>
          <p:cNvPicPr>
            <a:picLocks noChangeAspect="1"/>
          </p:cNvPicPr>
          <p:nvPr/>
        </p:nvPicPr>
        <p:blipFill>
          <a:blip r:embed="rId2"/>
          <a:stretch>
            <a:fillRect/>
          </a:stretch>
        </p:blipFill>
        <p:spPr>
          <a:xfrm>
            <a:off x="1426206" y="3427804"/>
            <a:ext cx="6828794" cy="3242982"/>
          </a:xfrm>
          <a:prstGeom prst="rect">
            <a:avLst/>
          </a:prstGeom>
        </p:spPr>
      </p:pic>
    </p:spTree>
    <p:extLst>
      <p:ext uri="{BB962C8B-B14F-4D97-AF65-F5344CB8AC3E}">
        <p14:creationId xmlns:p14="http://schemas.microsoft.com/office/powerpoint/2010/main" val="1356854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AA8D-7BDC-C345-AD8F-4444054655FF}"/>
              </a:ext>
            </a:extLst>
          </p:cNvPr>
          <p:cNvSpPr>
            <a:spLocks noGrp="1"/>
          </p:cNvSpPr>
          <p:nvPr>
            <p:ph type="title"/>
          </p:nvPr>
        </p:nvSpPr>
        <p:spPr>
          <a:xfrm>
            <a:off x="635000" y="1524000"/>
            <a:ext cx="8168640" cy="553860"/>
          </a:xfrm>
        </p:spPr>
        <p:txBody>
          <a:bodyPr/>
          <a:lstStyle/>
          <a:p>
            <a:r>
              <a:rPr lang="en-US" sz="3000" dirty="0"/>
              <a:t>Impact of regulation: Employment</a:t>
            </a:r>
          </a:p>
        </p:txBody>
      </p:sp>
      <p:sp>
        <p:nvSpPr>
          <p:cNvPr id="6" name="TextBox 5">
            <a:extLst>
              <a:ext uri="{FF2B5EF4-FFF2-40B4-BE49-F238E27FC236}">
                <a16:creationId xmlns:a16="http://schemas.microsoft.com/office/drawing/2014/main" id="{A0E6D979-367D-5D49-B9B7-607B5652BAEA}"/>
              </a:ext>
            </a:extLst>
          </p:cNvPr>
          <p:cNvSpPr txBox="1"/>
          <p:nvPr/>
        </p:nvSpPr>
        <p:spPr>
          <a:xfrm>
            <a:off x="635000" y="6103330"/>
            <a:ext cx="8049718" cy="307777"/>
          </a:xfrm>
          <a:prstGeom prst="rect">
            <a:avLst/>
          </a:prstGeom>
          <a:noFill/>
        </p:spPr>
        <p:txBody>
          <a:bodyPr wrap="square" rtlCol="0">
            <a:spAutoFit/>
          </a:bodyPr>
          <a:lstStyle/>
          <a:p>
            <a:r>
              <a:rPr lang="en-US" sz="1400" dirty="0">
                <a:solidFill>
                  <a:schemeClr val="bg1"/>
                </a:solidFill>
              </a:rPr>
              <a:t>Note: The regressions include industry-period, county-period, and plant fixed effects.</a:t>
            </a:r>
          </a:p>
        </p:txBody>
      </p:sp>
      <p:sp>
        <p:nvSpPr>
          <p:cNvPr id="4" name="TextBox 3">
            <a:extLst>
              <a:ext uri="{FF2B5EF4-FFF2-40B4-BE49-F238E27FC236}">
                <a16:creationId xmlns:a16="http://schemas.microsoft.com/office/drawing/2014/main" id="{35803F9A-3891-C344-B225-665189473163}"/>
              </a:ext>
            </a:extLst>
          </p:cNvPr>
          <p:cNvSpPr txBox="1"/>
          <p:nvPr/>
        </p:nvSpPr>
        <p:spPr>
          <a:xfrm>
            <a:off x="635000" y="2170688"/>
            <a:ext cx="7819453" cy="707886"/>
          </a:xfrm>
          <a:prstGeom prst="rect">
            <a:avLst/>
          </a:prstGeom>
          <a:noFill/>
        </p:spPr>
        <p:txBody>
          <a:bodyPr wrap="square" rtlCol="0">
            <a:spAutoFit/>
          </a:bodyPr>
          <a:lstStyle/>
          <a:p>
            <a:r>
              <a:rPr lang="en-US" sz="2000" b="1" dirty="0">
                <a:solidFill>
                  <a:schemeClr val="bg1"/>
                </a:solidFill>
              </a:rPr>
              <a:t>Change in employment five years after non-attainment designation</a:t>
            </a:r>
          </a:p>
        </p:txBody>
      </p:sp>
      <p:cxnSp>
        <p:nvCxnSpPr>
          <p:cNvPr id="8" name="Straight Connector 7"/>
          <p:cNvCxnSpPr/>
          <p:nvPr/>
        </p:nvCxnSpPr>
        <p:spPr>
          <a:xfrm flipV="1">
            <a:off x="727940" y="2878574"/>
            <a:ext cx="7426038" cy="8073"/>
          </a:xfrm>
          <a:prstGeom prst="line">
            <a:avLst/>
          </a:prstGeom>
          <a:ln w="15875">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42" y="2972738"/>
            <a:ext cx="7412736" cy="3102864"/>
          </a:xfrm>
          <a:prstGeom prst="rect">
            <a:avLst/>
          </a:prstGeom>
        </p:spPr>
      </p:pic>
      <p:sp>
        <p:nvSpPr>
          <p:cNvPr id="10" name="Slide Number Placeholder 2">
            <a:extLst>
              <a:ext uri="{FF2B5EF4-FFF2-40B4-BE49-F238E27FC236}">
                <a16:creationId xmlns:a16="http://schemas.microsoft.com/office/drawing/2014/main" id="{95132347-E548-3A4D-B49E-0C74F2348860}"/>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42</a:t>
            </a:fld>
            <a:endParaRPr lang="en-US" dirty="0">
              <a:solidFill>
                <a:srgbClr val="268097">
                  <a:tint val="75000"/>
                </a:srgbClr>
              </a:solidFill>
            </a:endParaRPr>
          </a:p>
        </p:txBody>
      </p:sp>
    </p:spTree>
    <p:extLst>
      <p:ext uri="{BB962C8B-B14F-4D97-AF65-F5344CB8AC3E}">
        <p14:creationId xmlns:p14="http://schemas.microsoft.com/office/powerpoint/2010/main" val="3242901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59E5-1B71-7B4B-9949-A48BA41183AA}"/>
              </a:ext>
            </a:extLst>
          </p:cNvPr>
          <p:cNvSpPr>
            <a:spLocks noGrp="1"/>
          </p:cNvSpPr>
          <p:nvPr>
            <p:ph type="title"/>
          </p:nvPr>
        </p:nvSpPr>
        <p:spPr/>
        <p:txBody>
          <a:bodyPr/>
          <a:lstStyle/>
          <a:p>
            <a:r>
              <a:rPr lang="en-US" dirty="0"/>
              <a:t>Conclusions</a:t>
            </a:r>
          </a:p>
        </p:txBody>
      </p:sp>
      <p:sp>
        <p:nvSpPr>
          <p:cNvPr id="3" name="Slide Number Placeholder 2">
            <a:extLst>
              <a:ext uri="{FF2B5EF4-FFF2-40B4-BE49-F238E27FC236}">
                <a16:creationId xmlns:a16="http://schemas.microsoft.com/office/drawing/2014/main" id="{D6093551-0867-9642-A22D-8DD310669B3F}"/>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43</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18FA34BB-4C91-C347-966C-4DE969E51311}"/>
              </a:ext>
            </a:extLst>
          </p:cNvPr>
          <p:cNvSpPr>
            <a:spLocks noGrp="1"/>
          </p:cNvSpPr>
          <p:nvPr>
            <p:ph sz="quarter" idx="12"/>
          </p:nvPr>
        </p:nvSpPr>
        <p:spPr/>
        <p:txBody>
          <a:bodyPr/>
          <a:lstStyle/>
          <a:p>
            <a:pPr marL="285750" indent="-285750">
              <a:buFont typeface="Arial" panose="020B0604020202020204" pitchFamily="34" charset="0"/>
              <a:buChar char="•"/>
            </a:pPr>
            <a:r>
              <a:rPr lang="en-US" sz="2000" dirty="0"/>
              <a:t>Compared to attainment counties, pollution intensive industries in non-attainment counties lost: </a:t>
            </a:r>
          </a:p>
          <a:p>
            <a:pPr marL="707450" lvl="1" indent="-342900">
              <a:buClr>
                <a:schemeClr val="bg1"/>
              </a:buClr>
              <a:buFont typeface=".AppleSystemUIFont" charset="-120"/>
              <a:buChar char="»"/>
            </a:pPr>
            <a:r>
              <a:rPr lang="en-US" sz="2000" dirty="0">
                <a:latin typeface="+mn-lt"/>
              </a:rPr>
              <a:t>590,000 jobs</a:t>
            </a:r>
          </a:p>
          <a:p>
            <a:pPr marL="707450" lvl="1" indent="-342900">
              <a:buClr>
                <a:schemeClr val="bg1"/>
              </a:buClr>
              <a:buFont typeface=".AppleSystemUIFont" charset="-120"/>
              <a:buChar char="»"/>
            </a:pPr>
            <a:r>
              <a:rPr lang="en-US" sz="2000" dirty="0"/>
              <a:t>$79 billion in capital stock</a:t>
            </a:r>
          </a:p>
          <a:p>
            <a:pPr marL="707450" lvl="1" indent="-342900">
              <a:buClr>
                <a:schemeClr val="bg1"/>
              </a:buClr>
              <a:buFont typeface=".AppleSystemUIFont" charset="-120"/>
              <a:buChar char="»"/>
            </a:pPr>
            <a:r>
              <a:rPr lang="en-US" sz="2000" dirty="0"/>
              <a:t>$162 billion of output</a:t>
            </a:r>
          </a:p>
          <a:p>
            <a:pPr lvl="1" indent="0">
              <a:buNone/>
            </a:pPr>
            <a:endParaRPr lang="en-US" sz="2000" b="1" dirty="0"/>
          </a:p>
          <a:p>
            <a:pPr marL="650300" lvl="1" indent="-285750">
              <a:buFont typeface="Arial" panose="020B0604020202020204" pitchFamily="34" charset="0"/>
              <a:buChar char="•"/>
            </a:pPr>
            <a:endParaRPr lang="en-US" sz="2000" b="1" dirty="0">
              <a:latin typeface="+mn-lt"/>
            </a:endParaRPr>
          </a:p>
          <a:p>
            <a:pPr marL="650300" lvl="1" indent="-285750">
              <a:buFont typeface="Arial" panose="020B0604020202020204" pitchFamily="34" charset="0"/>
              <a:buChar char="•"/>
            </a:pPr>
            <a:endParaRPr lang="en-US" sz="2000" b="1" dirty="0"/>
          </a:p>
          <a:p>
            <a:pPr lvl="1" indent="0">
              <a:buNone/>
            </a:pPr>
            <a:endParaRPr lang="en-US" sz="2000" b="1" dirty="0">
              <a:latin typeface="+mn-lt"/>
            </a:endParaRPr>
          </a:p>
        </p:txBody>
      </p:sp>
    </p:spTree>
    <p:extLst>
      <p:ext uri="{BB962C8B-B14F-4D97-AF65-F5344CB8AC3E}">
        <p14:creationId xmlns:p14="http://schemas.microsoft.com/office/powerpoint/2010/main" val="4173456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44</a:t>
            </a:fld>
            <a:endParaRPr lang="en-US" dirty="0">
              <a:solidFill>
                <a:srgbClr val="268097">
                  <a:tint val="75000"/>
                </a:srgbClr>
              </a:solidFill>
            </a:endParaRPr>
          </a:p>
        </p:txBody>
      </p:sp>
      <p:sp>
        <p:nvSpPr>
          <p:cNvPr id="11" name="Rectangle 10">
            <a:extLst>
              <a:ext uri="{FF2B5EF4-FFF2-40B4-BE49-F238E27FC236}">
                <a16:creationId xmlns:a16="http://schemas.microsoft.com/office/drawing/2014/main" id="{B18E11FC-3B00-414F-99C5-0E3CA1CFBAF3}"/>
              </a:ext>
            </a:extLst>
          </p:cNvPr>
          <p:cNvSpPr/>
          <p:nvPr/>
        </p:nvSpPr>
        <p:spPr>
          <a:xfrm>
            <a:off x="660400" y="4533996"/>
            <a:ext cx="7924430" cy="1092607"/>
          </a:xfrm>
          <a:prstGeom prst="rect">
            <a:avLst/>
          </a:prstGeom>
        </p:spPr>
        <p:txBody>
          <a:bodyPr wrap="square">
            <a:spAutoFit/>
          </a:bodyPr>
          <a:lstStyle/>
          <a:p>
            <a:pPr defTabSz="456445">
              <a:spcBef>
                <a:spcPts val="300"/>
              </a:spcBef>
              <a:defRPr sz="1800"/>
            </a:pPr>
            <a:r>
              <a:rPr lang="en-US" sz="2000" b="1" dirty="0">
                <a:solidFill>
                  <a:schemeClr val="bg1"/>
                </a:solidFill>
                <a:ea typeface="Gotham"/>
                <a:cs typeface="Gotham"/>
                <a:sym typeface="Gotham"/>
              </a:rPr>
              <a:t>Michael Greenstone</a:t>
            </a:r>
            <a:endParaRPr lang="en-US" sz="2000" dirty="0">
              <a:solidFill>
                <a:schemeClr val="bg1"/>
              </a:solidFill>
              <a:ea typeface="Gotham"/>
              <a:cs typeface="Gotham"/>
              <a:sym typeface="Gotham"/>
            </a:endParaRPr>
          </a:p>
          <a:p>
            <a:pPr defTabSz="456445">
              <a:spcBef>
                <a:spcPts val="300"/>
              </a:spcBef>
              <a:defRPr sz="1800"/>
            </a:pPr>
            <a:r>
              <a:rPr lang="en-US" sz="2000" b="1" dirty="0">
                <a:solidFill>
                  <a:schemeClr val="bg1"/>
                </a:solidFill>
                <a:ea typeface="Gotham"/>
                <a:cs typeface="Gotham"/>
                <a:sym typeface="Gotham"/>
              </a:rPr>
              <a:t>John List</a:t>
            </a:r>
            <a:endParaRPr lang="en-US" sz="2000" dirty="0">
              <a:solidFill>
                <a:schemeClr val="bg1"/>
              </a:solidFill>
              <a:ea typeface="Gotham"/>
              <a:cs typeface="Gotham"/>
              <a:sym typeface="Gotham"/>
            </a:endParaRPr>
          </a:p>
          <a:p>
            <a:pPr defTabSz="456445">
              <a:spcBef>
                <a:spcPts val="300"/>
              </a:spcBef>
              <a:defRPr sz="1800"/>
            </a:pPr>
            <a:r>
              <a:rPr lang="en-US" sz="2000" b="1" dirty="0">
                <a:solidFill>
                  <a:schemeClr val="bg1"/>
                </a:solidFill>
                <a:ea typeface="Gotham"/>
                <a:cs typeface="Gotham"/>
                <a:sym typeface="Gotham"/>
              </a:rPr>
              <a:t>Chad </a:t>
            </a:r>
            <a:r>
              <a:rPr lang="en-US" sz="2000" b="1" dirty="0" err="1">
                <a:solidFill>
                  <a:schemeClr val="bg1"/>
                </a:solidFill>
                <a:ea typeface="Gotham"/>
                <a:cs typeface="Gotham"/>
                <a:sym typeface="Gotham"/>
              </a:rPr>
              <a:t>Syverson</a:t>
            </a:r>
            <a:endParaRPr lang="en-US" sz="2000" dirty="0">
              <a:solidFill>
                <a:schemeClr val="bg1"/>
              </a:solidFill>
              <a:ea typeface="Gotham"/>
              <a:cs typeface="Gotham"/>
              <a:sym typeface="Gotham"/>
            </a:endParaRPr>
          </a:p>
        </p:txBody>
      </p:sp>
      <p:sp>
        <p:nvSpPr>
          <p:cNvPr id="6" name="Subtitle 2">
            <a:extLst>
              <a:ext uri="{FF2B5EF4-FFF2-40B4-BE49-F238E27FC236}">
                <a16:creationId xmlns:a16="http://schemas.microsoft.com/office/drawing/2014/main" id="{624AC5BD-A33D-1242-99BF-08A952E0EAEC}"/>
              </a:ext>
            </a:extLst>
          </p:cNvPr>
          <p:cNvSpPr txBox="1">
            <a:spLocks/>
          </p:cNvSpPr>
          <p:nvPr/>
        </p:nvSpPr>
        <p:spPr>
          <a:xfrm>
            <a:off x="647703" y="1992613"/>
            <a:ext cx="7949823" cy="2092862"/>
          </a:xfrm>
          <a:prstGeom prst="rect">
            <a:avLst/>
          </a:prstGeom>
        </p:spPr>
        <p:txBody>
          <a:bodyPr vert="horz" lIns="91421" tIns="45711" rIns="91421" bIns="45711" rtlCol="0">
            <a:spAutoFit/>
          </a:bodyPr>
          <a:lstStyle>
            <a:lvl1pPr marL="0" indent="0" algn="l" defTabSz="457106" rtl="0" eaLnBrk="1" latinLnBrk="0" hangingPunct="1">
              <a:spcBef>
                <a:spcPts val="0"/>
              </a:spcBef>
              <a:buFont typeface="Arial"/>
              <a:buNone/>
              <a:defRPr sz="2400" b="1" i="0" kern="1200">
                <a:solidFill>
                  <a:schemeClr val="tx1"/>
                </a:solidFill>
                <a:latin typeface="+mn-lt"/>
                <a:ea typeface="+mn-ea"/>
                <a:cs typeface="Gotham-Book"/>
              </a:defRPr>
            </a:lvl1pPr>
            <a:lvl2pPr marL="457106" indent="0" algn="ctr" defTabSz="457106" rtl="0" eaLnBrk="1" latinLnBrk="0" hangingPunct="1">
              <a:spcBef>
                <a:spcPts val="384"/>
              </a:spcBef>
              <a:buClr>
                <a:schemeClr val="tx1"/>
              </a:buClr>
              <a:buSzPct val="90000"/>
              <a:buFont typeface="Lucida Grande"/>
              <a:buNone/>
              <a:defRPr sz="1400" b="0" i="0" kern="1200">
                <a:solidFill>
                  <a:schemeClr val="tx1">
                    <a:tint val="75000"/>
                  </a:schemeClr>
                </a:solidFill>
                <a:latin typeface="+mn-lt"/>
                <a:ea typeface="+mn-ea"/>
                <a:cs typeface="Gotham-Book"/>
              </a:defRPr>
            </a:lvl2pPr>
            <a:lvl3pPr marL="914212" indent="0" algn="ctr" defTabSz="457106" rtl="0" eaLnBrk="1" latinLnBrk="0" hangingPunct="1">
              <a:spcBef>
                <a:spcPct val="20000"/>
              </a:spcBef>
              <a:buClr>
                <a:schemeClr val="bg2">
                  <a:lumMod val="50000"/>
                </a:schemeClr>
              </a:buClr>
              <a:buSzPct val="80000"/>
              <a:buFont typeface="Arial"/>
              <a:buNone/>
              <a:defRPr sz="1200" b="0" i="0" kern="1200">
                <a:solidFill>
                  <a:schemeClr val="tx1">
                    <a:tint val="75000"/>
                  </a:schemeClr>
                </a:solidFill>
                <a:latin typeface="+mn-lt"/>
                <a:ea typeface="+mn-ea"/>
                <a:cs typeface="Gotham-Book"/>
              </a:defRPr>
            </a:lvl3pPr>
            <a:lvl4pPr marL="1371320" indent="0" algn="ctr" defTabSz="457106" rtl="0" eaLnBrk="1" latinLnBrk="0" hangingPunct="1">
              <a:spcBef>
                <a:spcPct val="20000"/>
              </a:spcBef>
              <a:buFontTx/>
              <a:buNone/>
              <a:defRPr sz="1000" b="0" i="0" kern="1200">
                <a:solidFill>
                  <a:schemeClr val="tx1">
                    <a:tint val="75000"/>
                  </a:schemeClr>
                </a:solidFill>
                <a:latin typeface="Gotham-Book"/>
                <a:ea typeface="+mn-ea"/>
                <a:cs typeface="Gotham-Book"/>
              </a:defRPr>
            </a:lvl4pPr>
            <a:lvl5pPr marL="1828426" indent="0" algn="ctr" defTabSz="457106" rtl="0" eaLnBrk="1" latinLnBrk="0" hangingPunct="1">
              <a:spcBef>
                <a:spcPct val="20000"/>
              </a:spcBef>
              <a:buFontTx/>
              <a:buNone/>
              <a:defRPr sz="800" b="0" i="0" kern="1200">
                <a:solidFill>
                  <a:schemeClr val="tx1">
                    <a:tint val="75000"/>
                  </a:schemeClr>
                </a:solidFill>
                <a:latin typeface="Gotham-Book"/>
                <a:ea typeface="+mn-ea"/>
                <a:cs typeface="Gotham-Book"/>
              </a:defRPr>
            </a:lvl5pPr>
            <a:lvl6pPr marL="228553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2640"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9744"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685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3000" b="0" dirty="0">
                <a:solidFill>
                  <a:schemeClr val="tx2"/>
                </a:solidFill>
                <a:latin typeface="+mj-lt"/>
                <a:cs typeface="Gotham Medium" pitchFamily="50" charset="0"/>
              </a:rPr>
              <a:t>Effects of Environmental Regulation on the Competitiveness of US Manufacturing</a:t>
            </a:r>
            <a:endParaRPr lang="en-US" sz="3000" b="0" dirty="0">
              <a:latin typeface="+mj-lt"/>
              <a:cs typeface="Gotham Medium" pitchFamily="50" charset="0"/>
            </a:endParaRPr>
          </a:p>
          <a:p>
            <a:endParaRPr lang="en-US" sz="3000" b="0" dirty="0">
              <a:latin typeface="+mj-lt"/>
              <a:cs typeface="Gotham Medium" pitchFamily="50" charset="0"/>
            </a:endParaRPr>
          </a:p>
        </p:txBody>
      </p:sp>
    </p:spTree>
    <p:extLst>
      <p:ext uri="{BB962C8B-B14F-4D97-AF65-F5344CB8AC3E}">
        <p14:creationId xmlns:p14="http://schemas.microsoft.com/office/powerpoint/2010/main" val="4028230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59E5-1B71-7B4B-9949-A48BA41183AA}"/>
              </a:ext>
            </a:extLst>
          </p:cNvPr>
          <p:cNvSpPr>
            <a:spLocks noGrp="1"/>
          </p:cNvSpPr>
          <p:nvPr>
            <p:ph type="title"/>
          </p:nvPr>
        </p:nvSpPr>
        <p:spPr/>
        <p:txBody>
          <a:bodyPr/>
          <a:lstStyle/>
          <a:p>
            <a:r>
              <a:rPr lang="en-US" dirty="0"/>
              <a:t>Background</a:t>
            </a:r>
          </a:p>
        </p:txBody>
      </p:sp>
      <p:sp>
        <p:nvSpPr>
          <p:cNvPr id="3" name="Slide Number Placeholder 2">
            <a:extLst>
              <a:ext uri="{FF2B5EF4-FFF2-40B4-BE49-F238E27FC236}">
                <a16:creationId xmlns:a16="http://schemas.microsoft.com/office/drawing/2014/main" id="{D6093551-0867-9642-A22D-8DD310669B3F}"/>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45</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18FA34BB-4C91-C347-966C-4DE969E51311}"/>
              </a:ext>
            </a:extLst>
          </p:cNvPr>
          <p:cNvSpPr>
            <a:spLocks noGrp="1"/>
          </p:cNvSpPr>
          <p:nvPr>
            <p:ph sz="quarter" idx="12"/>
          </p:nvPr>
        </p:nvSpPr>
        <p:spPr>
          <a:xfrm>
            <a:off x="635000" y="2222500"/>
            <a:ext cx="7828516" cy="4397755"/>
          </a:xfrm>
        </p:spPr>
        <p:txBody>
          <a:bodyPr/>
          <a:lstStyle/>
          <a:p>
            <a:pPr marL="285750" indent="-285750">
              <a:buFont typeface="Arial" panose="020B0604020202020204" pitchFamily="34" charset="0"/>
              <a:buChar char="•"/>
            </a:pPr>
            <a:r>
              <a:rPr lang="en-US" sz="2000" dirty="0"/>
              <a:t>Decline in US manufacturing employment from 18 million in 1970 to 12 million, from 25% to 9% of all employment</a:t>
            </a:r>
          </a:p>
          <a:p>
            <a:pPr marL="707450" lvl="1" indent="-342900">
              <a:buClr>
                <a:schemeClr val="bg1"/>
              </a:buClr>
              <a:buFont typeface=".AppleSystemUIFont" charset="-120"/>
              <a:buChar char="»"/>
            </a:pPr>
            <a:r>
              <a:rPr lang="en-US" sz="2000" dirty="0"/>
              <a:t>How culpable were environmental regulations?</a:t>
            </a:r>
          </a:p>
          <a:p>
            <a:endParaRPr lang="en-US" sz="2000" dirty="0">
              <a:latin typeface="+mn-lt"/>
            </a:endParaRPr>
          </a:p>
        </p:txBody>
      </p:sp>
      <p:pic>
        <p:nvPicPr>
          <p:cNvPr id="6" name="Picture 5">
            <a:extLst>
              <a:ext uri="{FF2B5EF4-FFF2-40B4-BE49-F238E27FC236}">
                <a16:creationId xmlns:a16="http://schemas.microsoft.com/office/drawing/2014/main" id="{189D6E49-90BE-524F-9FEA-B577AFB41D4E}"/>
              </a:ext>
            </a:extLst>
          </p:cNvPr>
          <p:cNvPicPr>
            <a:picLocks noChangeAspect="1"/>
          </p:cNvPicPr>
          <p:nvPr/>
        </p:nvPicPr>
        <p:blipFill rotWithShape="1">
          <a:blip r:embed="rId3">
            <a:extLst>
              <a:ext uri="{28A0092B-C50C-407E-A947-70E740481C1C}">
                <a14:useLocalDpi xmlns:a14="http://schemas.microsoft.com/office/drawing/2010/main" val="0"/>
              </a:ext>
            </a:extLst>
          </a:blip>
          <a:srcRect l="4646" r="363"/>
          <a:stretch/>
        </p:blipFill>
        <p:spPr>
          <a:xfrm>
            <a:off x="731520" y="3461378"/>
            <a:ext cx="5485218" cy="3010196"/>
          </a:xfrm>
          <a:prstGeom prst="rect">
            <a:avLst/>
          </a:prstGeom>
        </p:spPr>
      </p:pic>
      <p:pic>
        <p:nvPicPr>
          <p:cNvPr id="7" name="Picture 6">
            <a:extLst>
              <a:ext uri="{FF2B5EF4-FFF2-40B4-BE49-F238E27FC236}">
                <a16:creationId xmlns:a16="http://schemas.microsoft.com/office/drawing/2014/main" id="{BA66570F-B840-C641-A14B-441326CFAD8B}"/>
              </a:ext>
            </a:extLst>
          </p:cNvPr>
          <p:cNvPicPr>
            <a:picLocks noChangeAspect="1"/>
          </p:cNvPicPr>
          <p:nvPr/>
        </p:nvPicPr>
        <p:blipFill>
          <a:blip r:embed="rId4"/>
          <a:stretch>
            <a:fillRect/>
          </a:stretch>
        </p:blipFill>
        <p:spPr>
          <a:xfrm>
            <a:off x="6339656" y="3461378"/>
            <a:ext cx="2205150" cy="1541696"/>
          </a:xfrm>
          <a:prstGeom prst="rect">
            <a:avLst/>
          </a:prstGeom>
        </p:spPr>
      </p:pic>
      <p:pic>
        <p:nvPicPr>
          <p:cNvPr id="8" name="Picture 7">
            <a:extLst>
              <a:ext uri="{FF2B5EF4-FFF2-40B4-BE49-F238E27FC236}">
                <a16:creationId xmlns:a16="http://schemas.microsoft.com/office/drawing/2014/main" id="{B34DF792-B036-384C-85DA-65E0400C22F3}"/>
              </a:ext>
            </a:extLst>
          </p:cNvPr>
          <p:cNvPicPr>
            <a:picLocks noChangeAspect="1"/>
          </p:cNvPicPr>
          <p:nvPr/>
        </p:nvPicPr>
        <p:blipFill>
          <a:blip r:embed="rId5"/>
          <a:stretch>
            <a:fillRect/>
          </a:stretch>
        </p:blipFill>
        <p:spPr>
          <a:xfrm>
            <a:off x="6339656" y="5236690"/>
            <a:ext cx="2205150" cy="1234884"/>
          </a:xfrm>
          <a:prstGeom prst="rect">
            <a:avLst/>
          </a:prstGeom>
        </p:spPr>
      </p:pic>
    </p:spTree>
    <p:extLst>
      <p:ext uri="{BB962C8B-B14F-4D97-AF65-F5344CB8AC3E}">
        <p14:creationId xmlns:p14="http://schemas.microsoft.com/office/powerpoint/2010/main" val="2676850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63F2-FB0D-FF48-8737-DA723E3BF424}"/>
              </a:ext>
            </a:extLst>
          </p:cNvPr>
          <p:cNvSpPr>
            <a:spLocks noGrp="1"/>
          </p:cNvSpPr>
          <p:nvPr>
            <p:ph type="title"/>
          </p:nvPr>
        </p:nvSpPr>
        <p:spPr>
          <a:xfrm>
            <a:off x="635000" y="1524000"/>
            <a:ext cx="7620000" cy="830859"/>
          </a:xfrm>
        </p:spPr>
        <p:txBody>
          <a:bodyPr/>
          <a:lstStyle/>
          <a:p>
            <a:r>
              <a:rPr lang="en-US" sz="2400" dirty="0"/>
              <a:t>Share of Polluting Industries’ Output Produced in Nonattainment Counties by Pollutant</a:t>
            </a:r>
          </a:p>
        </p:txBody>
      </p:sp>
      <p:sp>
        <p:nvSpPr>
          <p:cNvPr id="3" name="Slide Number Placeholder 2">
            <a:extLst>
              <a:ext uri="{FF2B5EF4-FFF2-40B4-BE49-F238E27FC236}">
                <a16:creationId xmlns:a16="http://schemas.microsoft.com/office/drawing/2014/main" id="{CDF07370-1DB3-FD46-8590-DD68B1F1C5C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46</a:t>
            </a:fld>
            <a:endParaRPr lang="en-US" dirty="0">
              <a:solidFill>
                <a:srgbClr val="268097">
                  <a:tint val="75000"/>
                </a:srgbClr>
              </a:solidFill>
            </a:endParaRPr>
          </a:p>
        </p:txBody>
      </p:sp>
      <p:pic>
        <p:nvPicPr>
          <p:cNvPr id="5" name="Picture 4">
            <a:extLst>
              <a:ext uri="{FF2B5EF4-FFF2-40B4-BE49-F238E27FC236}">
                <a16:creationId xmlns:a16="http://schemas.microsoft.com/office/drawing/2014/main" id="{BA775E93-E20B-6D40-81D4-B6853ACAF87E}"/>
              </a:ext>
            </a:extLst>
          </p:cNvPr>
          <p:cNvPicPr>
            <a:picLocks noChangeAspect="1"/>
          </p:cNvPicPr>
          <p:nvPr/>
        </p:nvPicPr>
        <p:blipFill>
          <a:blip r:embed="rId3"/>
          <a:stretch>
            <a:fillRect/>
          </a:stretch>
        </p:blipFill>
        <p:spPr>
          <a:xfrm>
            <a:off x="1338816" y="2354859"/>
            <a:ext cx="6212367" cy="4172624"/>
          </a:xfrm>
          <a:prstGeom prst="rect">
            <a:avLst/>
          </a:prstGeom>
        </p:spPr>
      </p:pic>
    </p:spTree>
    <p:extLst>
      <p:ext uri="{BB962C8B-B14F-4D97-AF65-F5344CB8AC3E}">
        <p14:creationId xmlns:p14="http://schemas.microsoft.com/office/powerpoint/2010/main" val="897107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748-27BC-B247-931A-033383AF18DB}"/>
              </a:ext>
            </a:extLst>
          </p:cNvPr>
          <p:cNvSpPr>
            <a:spLocks noGrp="1"/>
          </p:cNvSpPr>
          <p:nvPr>
            <p:ph type="title"/>
          </p:nvPr>
        </p:nvSpPr>
        <p:spPr/>
        <p:txBody>
          <a:bodyPr/>
          <a:lstStyle/>
          <a:p>
            <a:r>
              <a:rPr lang="en-US" dirty="0"/>
              <a:t>Methodology</a:t>
            </a:r>
          </a:p>
        </p:txBody>
      </p:sp>
      <p:sp>
        <p:nvSpPr>
          <p:cNvPr id="3" name="Slide Number Placeholder 2">
            <a:extLst>
              <a:ext uri="{FF2B5EF4-FFF2-40B4-BE49-F238E27FC236}">
                <a16:creationId xmlns:a16="http://schemas.microsoft.com/office/drawing/2014/main" id="{8D4F6B98-0BF7-2345-A1A8-4999E7C1DEED}"/>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47</a:t>
            </a:fld>
            <a:endParaRPr lang="en-US" dirty="0">
              <a:solidFill>
                <a:srgbClr val="268097">
                  <a:tint val="75000"/>
                </a:srgbClr>
              </a:solidFill>
            </a:endParaRPr>
          </a:p>
        </p:txBody>
      </p:sp>
      <p:pic>
        <p:nvPicPr>
          <p:cNvPr id="6" name="Picture 5">
            <a:extLst>
              <a:ext uri="{FF2B5EF4-FFF2-40B4-BE49-F238E27FC236}">
                <a16:creationId xmlns:a16="http://schemas.microsoft.com/office/drawing/2014/main" id="{50A87E84-4ACD-DF4E-A7EF-F8BDD4E8C3A7}"/>
              </a:ext>
            </a:extLst>
          </p:cNvPr>
          <p:cNvPicPr>
            <a:picLocks noChangeAspect="1"/>
          </p:cNvPicPr>
          <p:nvPr/>
        </p:nvPicPr>
        <p:blipFill>
          <a:blip r:embed="rId2"/>
          <a:stretch>
            <a:fillRect/>
          </a:stretch>
        </p:blipFill>
        <p:spPr>
          <a:xfrm>
            <a:off x="635000" y="2199278"/>
            <a:ext cx="7807251" cy="4214259"/>
          </a:xfrm>
          <a:prstGeom prst="rect">
            <a:avLst/>
          </a:prstGeom>
        </p:spPr>
      </p:pic>
    </p:spTree>
    <p:extLst>
      <p:ext uri="{BB962C8B-B14F-4D97-AF65-F5344CB8AC3E}">
        <p14:creationId xmlns:p14="http://schemas.microsoft.com/office/powerpoint/2010/main" val="1145196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63F2-FB0D-FF48-8737-DA723E3BF424}"/>
              </a:ext>
            </a:extLst>
          </p:cNvPr>
          <p:cNvSpPr>
            <a:spLocks noGrp="1"/>
          </p:cNvSpPr>
          <p:nvPr>
            <p:ph type="title"/>
          </p:nvPr>
        </p:nvSpPr>
        <p:spPr>
          <a:xfrm>
            <a:off x="635000" y="1524000"/>
            <a:ext cx="7620000" cy="584638"/>
          </a:xfrm>
        </p:spPr>
        <p:txBody>
          <a:bodyPr/>
          <a:lstStyle/>
          <a:p>
            <a:r>
              <a:rPr lang="en-US" dirty="0"/>
              <a:t>TFP Effects of Nonattainment</a:t>
            </a:r>
          </a:p>
        </p:txBody>
      </p:sp>
      <p:sp>
        <p:nvSpPr>
          <p:cNvPr id="3" name="Slide Number Placeholder 2">
            <a:extLst>
              <a:ext uri="{FF2B5EF4-FFF2-40B4-BE49-F238E27FC236}">
                <a16:creationId xmlns:a16="http://schemas.microsoft.com/office/drawing/2014/main" id="{CDF07370-1DB3-FD46-8590-DD68B1F1C5C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48</a:t>
            </a:fld>
            <a:endParaRPr lang="en-US" dirty="0">
              <a:solidFill>
                <a:srgbClr val="268097">
                  <a:tint val="75000"/>
                </a:srgbClr>
              </a:solidFill>
            </a:endParaRPr>
          </a:p>
        </p:txBody>
      </p:sp>
      <p:pic>
        <p:nvPicPr>
          <p:cNvPr id="6" name="Picture 5">
            <a:extLst>
              <a:ext uri="{FF2B5EF4-FFF2-40B4-BE49-F238E27FC236}">
                <a16:creationId xmlns:a16="http://schemas.microsoft.com/office/drawing/2014/main" id="{A9678EE3-D9C4-7249-BA8F-63435955BA0D}"/>
              </a:ext>
            </a:extLst>
          </p:cNvPr>
          <p:cNvPicPr>
            <a:picLocks noChangeAspect="1"/>
          </p:cNvPicPr>
          <p:nvPr/>
        </p:nvPicPr>
        <p:blipFill rotWithShape="1">
          <a:blip r:embed="rId3"/>
          <a:srcRect l="55973" b="56491"/>
          <a:stretch/>
        </p:blipFill>
        <p:spPr>
          <a:xfrm>
            <a:off x="2928087" y="2250539"/>
            <a:ext cx="4661728" cy="2534432"/>
          </a:xfrm>
          <a:prstGeom prst="rect">
            <a:avLst/>
          </a:prstGeom>
        </p:spPr>
      </p:pic>
      <p:pic>
        <p:nvPicPr>
          <p:cNvPr id="7" name="Picture 6">
            <a:extLst>
              <a:ext uri="{FF2B5EF4-FFF2-40B4-BE49-F238E27FC236}">
                <a16:creationId xmlns:a16="http://schemas.microsoft.com/office/drawing/2014/main" id="{3E66C124-4F32-3C47-AD88-EB91EF7017F6}"/>
              </a:ext>
            </a:extLst>
          </p:cNvPr>
          <p:cNvPicPr>
            <a:picLocks noChangeAspect="1"/>
          </p:cNvPicPr>
          <p:nvPr/>
        </p:nvPicPr>
        <p:blipFill rotWithShape="1">
          <a:blip r:embed="rId3"/>
          <a:srcRect r="82721" b="56079"/>
          <a:stretch/>
        </p:blipFill>
        <p:spPr>
          <a:xfrm>
            <a:off x="1032540" y="2238171"/>
            <a:ext cx="1895548" cy="2650697"/>
          </a:xfrm>
          <a:prstGeom prst="rect">
            <a:avLst/>
          </a:prstGeom>
        </p:spPr>
      </p:pic>
      <p:sp>
        <p:nvSpPr>
          <p:cNvPr id="4" name="TextBox 3">
            <a:extLst>
              <a:ext uri="{FF2B5EF4-FFF2-40B4-BE49-F238E27FC236}">
                <a16:creationId xmlns:a16="http://schemas.microsoft.com/office/drawing/2014/main" id="{6393FF49-E96A-D341-9250-2023FA9A836A}"/>
              </a:ext>
            </a:extLst>
          </p:cNvPr>
          <p:cNvSpPr txBox="1"/>
          <p:nvPr/>
        </p:nvSpPr>
        <p:spPr>
          <a:xfrm>
            <a:off x="1032540" y="5047250"/>
            <a:ext cx="7123813" cy="954107"/>
          </a:xfrm>
          <a:prstGeom prst="rect">
            <a:avLst/>
          </a:prstGeom>
          <a:noFill/>
        </p:spPr>
        <p:txBody>
          <a:bodyPr wrap="square" rtlCol="0">
            <a:spAutoFit/>
          </a:bodyPr>
          <a:lstStyle/>
          <a:p>
            <a:r>
              <a:rPr lang="en-US" sz="1400" dirty="0">
                <a:solidFill>
                  <a:schemeClr val="bg1"/>
                </a:solidFill>
              </a:rPr>
              <a:t>Note: All specifications include plant fixed effects. Columns 5 and 6 include 2-digit SIC by period fixed effects as well as census division by period fixed effects. Columns 7 and 8 include 4-digit SIC by year fixed effects as well as census division by year fixed effects.</a:t>
            </a:r>
          </a:p>
        </p:txBody>
      </p:sp>
      <p:sp>
        <p:nvSpPr>
          <p:cNvPr id="8" name="Rounded Rectangle 7"/>
          <p:cNvSpPr/>
          <p:nvPr/>
        </p:nvSpPr>
        <p:spPr>
          <a:xfrm>
            <a:off x="3139126" y="2508023"/>
            <a:ext cx="904973" cy="4439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p:cNvSpPr/>
          <p:nvPr/>
        </p:nvSpPr>
        <p:spPr>
          <a:xfrm>
            <a:off x="5355043" y="2508022"/>
            <a:ext cx="904973" cy="4439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23340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59E5-1B71-7B4B-9949-A48BA41183AA}"/>
              </a:ext>
            </a:extLst>
          </p:cNvPr>
          <p:cNvSpPr>
            <a:spLocks noGrp="1"/>
          </p:cNvSpPr>
          <p:nvPr>
            <p:ph type="title"/>
          </p:nvPr>
        </p:nvSpPr>
        <p:spPr/>
        <p:txBody>
          <a:bodyPr/>
          <a:lstStyle/>
          <a:p>
            <a:r>
              <a:rPr lang="en-US" dirty="0"/>
              <a:t>Findings</a:t>
            </a:r>
          </a:p>
        </p:txBody>
      </p:sp>
      <p:sp>
        <p:nvSpPr>
          <p:cNvPr id="3" name="Slide Number Placeholder 2">
            <a:extLst>
              <a:ext uri="{FF2B5EF4-FFF2-40B4-BE49-F238E27FC236}">
                <a16:creationId xmlns:a16="http://schemas.microsoft.com/office/drawing/2014/main" id="{D6093551-0867-9642-A22D-8DD310669B3F}"/>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49</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18FA34BB-4C91-C347-966C-4DE969E51311}"/>
              </a:ext>
            </a:extLst>
          </p:cNvPr>
          <p:cNvSpPr>
            <a:spLocks noGrp="1"/>
          </p:cNvSpPr>
          <p:nvPr>
            <p:ph sz="quarter" idx="12"/>
          </p:nvPr>
        </p:nvSpPr>
        <p:spPr/>
        <p:txBody>
          <a:bodyPr/>
          <a:lstStyle/>
          <a:p>
            <a:pPr marL="285750" indent="-285750">
              <a:buFont typeface="Arial" panose="020B0604020202020204" pitchFamily="34" charset="0"/>
              <a:buChar char="•"/>
            </a:pPr>
            <a:r>
              <a:rPr lang="en-US" sz="2000" dirty="0"/>
              <a:t>Non-attainment status from the Clean Air Act associated with 2.6%-4.4% decline in TFP in surviving firms</a:t>
            </a:r>
          </a:p>
          <a:p>
            <a:pPr marL="707450" lvl="1" indent="-342900">
              <a:buClr>
                <a:schemeClr val="bg1"/>
              </a:buClr>
              <a:buFont typeface=".AppleSystemUIFont" charset="-120"/>
              <a:buChar char="»"/>
            </a:pPr>
            <a:r>
              <a:rPr lang="en-US" sz="2000" dirty="0"/>
              <a:t>Estimate likely biased towards zero due to 10% higher exit probability in nonattainment counties among polluting plants</a:t>
            </a:r>
          </a:p>
          <a:p>
            <a:pPr marL="707450" lvl="1" indent="-342900">
              <a:buClr>
                <a:schemeClr val="bg1"/>
              </a:buClr>
              <a:buFont typeface=".AppleSystemUIFont" charset="-120"/>
              <a:buChar char="»"/>
            </a:pPr>
            <a:r>
              <a:rPr lang="en-US" sz="2000" dirty="0"/>
              <a:t>TFP measured using revenue instead of quantity, but environmental regulations likely increase prices</a:t>
            </a:r>
          </a:p>
          <a:p>
            <a:pPr marL="285750" indent="-285750">
              <a:buFont typeface="Arial" panose="020B0604020202020204" pitchFamily="34" charset="0"/>
              <a:buChar char="•"/>
            </a:pPr>
            <a:r>
              <a:rPr lang="en-US" sz="2000" dirty="0"/>
              <a:t>Annual economic cost in 2017 dollars, after corrections for underestimation: $24 billion</a:t>
            </a:r>
          </a:p>
          <a:p>
            <a:pPr marL="285750" indent="-285750">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271647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85DD7-E629-734D-802A-F6BBEB2192C0}"/>
              </a:ext>
            </a:extLst>
          </p:cNvPr>
          <p:cNvSpPr>
            <a:spLocks noGrp="1"/>
          </p:cNvSpPr>
          <p:nvPr>
            <p:ph type="title"/>
          </p:nvPr>
        </p:nvSpPr>
        <p:spPr>
          <a:xfrm>
            <a:off x="635000" y="1524000"/>
            <a:ext cx="7620000" cy="953970"/>
          </a:xfrm>
        </p:spPr>
        <p:txBody>
          <a:bodyPr/>
          <a:lstStyle/>
          <a:p>
            <a:r>
              <a:rPr lang="en-US" sz="2800" dirty="0"/>
              <a:t>4. In the real world, there is tremendous heterogeneity in regulations’ costs</a:t>
            </a:r>
          </a:p>
        </p:txBody>
      </p:sp>
      <p:sp>
        <p:nvSpPr>
          <p:cNvPr id="6" name="TextBox 5">
            <a:extLst>
              <a:ext uri="{FF2B5EF4-FFF2-40B4-BE49-F238E27FC236}">
                <a16:creationId xmlns:a16="http://schemas.microsoft.com/office/drawing/2014/main" id="{AE1F56CC-4A7C-5D49-B800-52DD90E18EF1}"/>
              </a:ext>
            </a:extLst>
          </p:cNvPr>
          <p:cNvSpPr txBox="1"/>
          <p:nvPr/>
        </p:nvSpPr>
        <p:spPr>
          <a:xfrm>
            <a:off x="6686626" y="4027322"/>
            <a:ext cx="2436512" cy="246221"/>
          </a:xfrm>
          <a:prstGeom prst="rect">
            <a:avLst/>
          </a:prstGeom>
          <a:noFill/>
        </p:spPr>
        <p:txBody>
          <a:bodyPr wrap="square" rtlCol="0">
            <a:spAutoFit/>
          </a:bodyPr>
          <a:lstStyle/>
          <a:p>
            <a:r>
              <a:rPr lang="en-US" sz="1000" dirty="0">
                <a:solidFill>
                  <a:schemeClr val="bg1"/>
                </a:solidFill>
                <a:latin typeface="Gotham Book" charset="0"/>
                <a:ea typeface="Gotham Book" charset="0"/>
                <a:cs typeface="Gotham Book" charset="0"/>
              </a:rPr>
              <a:t>Rebates for efficient vehicles</a:t>
            </a:r>
          </a:p>
        </p:txBody>
      </p:sp>
      <p:sp>
        <p:nvSpPr>
          <p:cNvPr id="7" name="TextBox 6">
            <a:extLst>
              <a:ext uri="{FF2B5EF4-FFF2-40B4-BE49-F238E27FC236}">
                <a16:creationId xmlns:a16="http://schemas.microsoft.com/office/drawing/2014/main" id="{055122D6-27DA-1F47-8D7C-40C98C72D8DB}"/>
              </a:ext>
            </a:extLst>
          </p:cNvPr>
          <p:cNvSpPr txBox="1"/>
          <p:nvPr/>
        </p:nvSpPr>
        <p:spPr>
          <a:xfrm>
            <a:off x="6690998" y="4304015"/>
            <a:ext cx="2290102" cy="246221"/>
          </a:xfrm>
          <a:prstGeom prst="rect">
            <a:avLst/>
          </a:prstGeom>
          <a:noFill/>
        </p:spPr>
        <p:txBody>
          <a:bodyPr wrap="square" rtlCol="0">
            <a:spAutoFit/>
          </a:bodyPr>
          <a:lstStyle/>
          <a:p>
            <a:r>
              <a:rPr lang="en-US" sz="1000" dirty="0">
                <a:solidFill>
                  <a:schemeClr val="bg1"/>
                </a:solidFill>
                <a:latin typeface="Gotham Book" charset="0"/>
                <a:ea typeface="Gotham Book" charset="0"/>
                <a:cs typeface="Gotham Book" charset="0"/>
              </a:rPr>
              <a:t>Residential weatherization</a:t>
            </a:r>
          </a:p>
        </p:txBody>
      </p:sp>
      <p:sp>
        <p:nvSpPr>
          <p:cNvPr id="8" name="Text Placeholder 5">
            <a:extLst>
              <a:ext uri="{FF2B5EF4-FFF2-40B4-BE49-F238E27FC236}">
                <a16:creationId xmlns:a16="http://schemas.microsoft.com/office/drawing/2014/main" id="{FBE18FD6-7ECA-FC44-A2EE-805E2BC548DB}"/>
              </a:ext>
            </a:extLst>
          </p:cNvPr>
          <p:cNvSpPr txBox="1">
            <a:spLocks/>
          </p:cNvSpPr>
          <p:nvPr/>
        </p:nvSpPr>
        <p:spPr>
          <a:xfrm>
            <a:off x="666205" y="2479897"/>
            <a:ext cx="5795555" cy="321617"/>
          </a:xfrm>
          <a:prstGeom prst="rect">
            <a:avLst/>
          </a:prstGeom>
        </p:spPr>
        <p:txBody>
          <a:bodyPr/>
          <a:lstStyle>
            <a:lvl1pPr marL="0" indent="0" algn="l" defTabSz="457106" rtl="0" eaLnBrk="1" latinLnBrk="0" hangingPunct="1">
              <a:spcBef>
                <a:spcPts val="1000"/>
              </a:spcBef>
              <a:buFont typeface="Arial"/>
              <a:buNone/>
              <a:defRPr sz="1400" b="0" i="0" kern="1200">
                <a:solidFill>
                  <a:schemeClr val="tx1"/>
                </a:solidFill>
                <a:latin typeface="+mj-lt"/>
                <a:ea typeface="+mn-ea"/>
                <a:cs typeface="Gotham-Book"/>
              </a:defRPr>
            </a:lvl1pPr>
            <a:lvl2pPr marL="365050" indent="-174589" algn="l" defTabSz="457106"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9639" indent="-107929" algn="l" defTabSz="457106"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8366" indent="0" algn="l" defTabSz="457106" rtl="0" eaLnBrk="1" latinLnBrk="0" hangingPunct="1">
              <a:spcBef>
                <a:spcPct val="20000"/>
              </a:spcBef>
              <a:buFontTx/>
              <a:buNone/>
              <a:defRPr sz="1000" b="0" i="0" kern="1200">
                <a:solidFill>
                  <a:srgbClr val="47545C"/>
                </a:solidFill>
                <a:latin typeface="Gotham-Book"/>
                <a:ea typeface="+mn-ea"/>
                <a:cs typeface="Gotham-Book"/>
              </a:defRPr>
            </a:lvl4pPr>
            <a:lvl5pPr marL="692009" indent="0" algn="l" defTabSz="457106" rtl="0" eaLnBrk="1" latinLnBrk="0" hangingPunct="1">
              <a:spcBef>
                <a:spcPct val="20000"/>
              </a:spcBef>
              <a:buFontTx/>
              <a:buNone/>
              <a:defRPr sz="800" b="0" i="0" kern="1200">
                <a:solidFill>
                  <a:srgbClr val="47545C"/>
                </a:solidFill>
                <a:latin typeface="Gotham-Book"/>
                <a:ea typeface="+mn-ea"/>
                <a:cs typeface="Gotham-Book"/>
              </a:defRPr>
            </a:lvl5pPr>
            <a:lvl6pPr marL="2514087" indent="-228552" algn="l" defTabSz="457106" rtl="0" eaLnBrk="1" latinLnBrk="0" hangingPunct="1">
              <a:spcBef>
                <a:spcPct val="20000"/>
              </a:spcBef>
              <a:buFont typeface="Arial"/>
              <a:buChar char="•"/>
              <a:defRPr sz="2000" kern="1200">
                <a:solidFill>
                  <a:schemeClr val="tx1"/>
                </a:solidFill>
                <a:latin typeface="+mn-lt"/>
                <a:ea typeface="+mn-ea"/>
                <a:cs typeface="+mn-cs"/>
              </a:defRPr>
            </a:lvl6pPr>
            <a:lvl7pPr marL="2971192" indent="-228552" algn="l" defTabSz="457106" rtl="0" eaLnBrk="1" latinLnBrk="0" hangingPunct="1">
              <a:spcBef>
                <a:spcPct val="20000"/>
              </a:spcBef>
              <a:buFont typeface="Arial"/>
              <a:buChar char="•"/>
              <a:defRPr sz="2000" kern="1200">
                <a:solidFill>
                  <a:schemeClr val="tx1"/>
                </a:solidFill>
                <a:latin typeface="+mn-lt"/>
                <a:ea typeface="+mn-ea"/>
                <a:cs typeface="+mn-cs"/>
              </a:defRPr>
            </a:lvl7pPr>
            <a:lvl8pPr marL="3428299" indent="-228552" algn="l" defTabSz="457106" rtl="0" eaLnBrk="1" latinLnBrk="0" hangingPunct="1">
              <a:spcBef>
                <a:spcPct val="20000"/>
              </a:spcBef>
              <a:buFont typeface="Arial"/>
              <a:buChar char="•"/>
              <a:defRPr sz="2000" kern="1200">
                <a:solidFill>
                  <a:schemeClr val="tx1"/>
                </a:solidFill>
                <a:latin typeface="+mn-lt"/>
                <a:ea typeface="+mn-ea"/>
                <a:cs typeface="+mn-cs"/>
              </a:defRPr>
            </a:lvl8pPr>
            <a:lvl9pPr marL="3885404" indent="-228552" algn="l" defTabSz="457106" rtl="0" eaLnBrk="1" latinLnBrk="0" hangingPunct="1">
              <a:spcBef>
                <a:spcPct val="20000"/>
              </a:spcBef>
              <a:buFont typeface="Arial"/>
              <a:buChar char="•"/>
              <a:defRPr sz="2000" kern="1200">
                <a:solidFill>
                  <a:schemeClr val="tx1"/>
                </a:solidFill>
                <a:latin typeface="+mn-lt"/>
                <a:ea typeface="+mn-ea"/>
                <a:cs typeface="+mn-cs"/>
              </a:defRPr>
            </a:lvl9pPr>
          </a:lstStyle>
          <a:p>
            <a:r>
              <a:rPr lang="is-IS" dirty="0">
                <a:latin typeface="Gotham Book" charset="0"/>
                <a:ea typeface="Gotham Book" charset="0"/>
                <a:cs typeface="Gotham Book" charset="0"/>
              </a:rPr>
              <a:t>Cost Effectiveness of Programs that Abated Carbon Emissions</a:t>
            </a:r>
            <a:endParaRPr lang="en-US" dirty="0">
              <a:latin typeface="Gotham Book" charset="0"/>
              <a:ea typeface="Gotham Book" charset="0"/>
              <a:cs typeface="Gotham Book" charset="0"/>
            </a:endParaRPr>
          </a:p>
        </p:txBody>
      </p:sp>
      <p:sp>
        <p:nvSpPr>
          <p:cNvPr id="9" name="Rectangle 8">
            <a:extLst>
              <a:ext uri="{FF2B5EF4-FFF2-40B4-BE49-F238E27FC236}">
                <a16:creationId xmlns:a16="http://schemas.microsoft.com/office/drawing/2014/main" id="{210A49A7-B23A-944A-B910-3DA24315C7E4}"/>
              </a:ext>
            </a:extLst>
          </p:cNvPr>
          <p:cNvSpPr/>
          <p:nvPr/>
        </p:nvSpPr>
        <p:spPr>
          <a:xfrm>
            <a:off x="6540744" y="3282432"/>
            <a:ext cx="137160" cy="137160"/>
          </a:xfrm>
          <a:prstGeom prst="rect">
            <a:avLst/>
          </a:prstGeom>
          <a:solidFill>
            <a:schemeClr val="tx1">
              <a:lumMod val="40000"/>
              <a:lumOff val="60000"/>
            </a:schemeClr>
          </a:solidFill>
          <a:ln>
            <a:noFill/>
          </a:ln>
          <a:effectLst>
            <a:outerShdw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03CDC9-3027-924C-8B77-819BAF0DD78D}"/>
              </a:ext>
            </a:extLst>
          </p:cNvPr>
          <p:cNvSpPr/>
          <p:nvPr/>
        </p:nvSpPr>
        <p:spPr>
          <a:xfrm>
            <a:off x="6540744" y="4076138"/>
            <a:ext cx="137160" cy="137160"/>
          </a:xfrm>
          <a:prstGeom prst="rect">
            <a:avLst/>
          </a:prstGeom>
          <a:solidFill>
            <a:schemeClr val="tx2">
              <a:lumMod val="40000"/>
              <a:lumOff val="60000"/>
            </a:schemeClr>
          </a:solidFill>
          <a:ln>
            <a:noFill/>
          </a:ln>
          <a:effectLst>
            <a:outerShdw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FCF8DF-761B-6A47-A75C-54194A72C784}"/>
              </a:ext>
            </a:extLst>
          </p:cNvPr>
          <p:cNvSpPr/>
          <p:nvPr/>
        </p:nvSpPr>
        <p:spPr>
          <a:xfrm>
            <a:off x="6540743" y="4344833"/>
            <a:ext cx="137160" cy="137160"/>
          </a:xfrm>
          <a:prstGeom prst="rect">
            <a:avLst/>
          </a:prstGeom>
          <a:gradFill>
            <a:gsLst>
              <a:gs pos="100000">
                <a:schemeClr val="accent1">
                  <a:lumMod val="60000"/>
                  <a:lumOff val="40000"/>
                </a:schemeClr>
              </a:gs>
              <a:gs pos="100000">
                <a:schemeClr val="accent1">
                  <a:tint val="50000"/>
                  <a:shade val="100000"/>
                  <a:satMod val="350000"/>
                </a:schemeClr>
              </a:gs>
            </a:gsLst>
          </a:gradFill>
          <a:ln>
            <a:noFill/>
          </a:ln>
          <a:effectLst>
            <a:outerShdw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B5D5B15-15F4-B640-833F-F366B29B748A}"/>
              </a:ext>
            </a:extLst>
          </p:cNvPr>
          <p:cNvSpPr/>
          <p:nvPr/>
        </p:nvSpPr>
        <p:spPr>
          <a:xfrm>
            <a:off x="6540743" y="3559681"/>
            <a:ext cx="137160" cy="137160"/>
          </a:xfrm>
          <a:prstGeom prst="rect">
            <a:avLst/>
          </a:prstGeom>
          <a:solidFill>
            <a:schemeClr val="bg2">
              <a:lumMod val="75000"/>
            </a:schemeClr>
          </a:solidFill>
          <a:ln>
            <a:noFill/>
          </a:ln>
          <a:effectLst>
            <a:outerShdw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C5DC63-0532-414C-BC9B-1E3B94307639}"/>
              </a:ext>
            </a:extLst>
          </p:cNvPr>
          <p:cNvSpPr txBox="1"/>
          <p:nvPr/>
        </p:nvSpPr>
        <p:spPr>
          <a:xfrm>
            <a:off x="6702873" y="3232063"/>
            <a:ext cx="2290103" cy="246221"/>
          </a:xfrm>
          <a:prstGeom prst="rect">
            <a:avLst/>
          </a:prstGeom>
          <a:noFill/>
        </p:spPr>
        <p:txBody>
          <a:bodyPr wrap="square" rtlCol="0">
            <a:spAutoFit/>
          </a:bodyPr>
          <a:lstStyle/>
          <a:p>
            <a:r>
              <a:rPr lang="en-US" sz="1000" dirty="0">
                <a:solidFill>
                  <a:schemeClr val="bg1"/>
                </a:solidFill>
                <a:latin typeface="Gotham Book" charset="0"/>
                <a:ea typeface="Gotham Book" charset="0"/>
                <a:cs typeface="Gotham Book" charset="0"/>
              </a:rPr>
              <a:t>Rebates for appliance upgrade</a:t>
            </a:r>
          </a:p>
        </p:txBody>
      </p:sp>
      <p:sp>
        <p:nvSpPr>
          <p:cNvPr id="14" name="Rectangle 13">
            <a:extLst>
              <a:ext uri="{FF2B5EF4-FFF2-40B4-BE49-F238E27FC236}">
                <a16:creationId xmlns:a16="http://schemas.microsoft.com/office/drawing/2014/main" id="{1F3AEF28-4BA7-0945-A772-0A0726BD64DA}"/>
              </a:ext>
            </a:extLst>
          </p:cNvPr>
          <p:cNvSpPr/>
          <p:nvPr/>
        </p:nvSpPr>
        <p:spPr>
          <a:xfrm>
            <a:off x="6549927" y="4953331"/>
            <a:ext cx="137160" cy="137160"/>
          </a:xfrm>
          <a:prstGeom prst="rect">
            <a:avLst/>
          </a:prstGeom>
          <a:solidFill>
            <a:schemeClr val="tx1"/>
          </a:solidFill>
          <a:ln>
            <a:noFill/>
          </a:ln>
          <a:effectLst>
            <a:outerShdw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3D69A09F-EED0-5544-8235-0BF20BBD68B8}"/>
              </a:ext>
            </a:extLst>
          </p:cNvPr>
          <p:cNvSpPr/>
          <p:nvPr/>
        </p:nvSpPr>
        <p:spPr>
          <a:xfrm>
            <a:off x="6549927" y="5222026"/>
            <a:ext cx="137160" cy="137160"/>
          </a:xfrm>
          <a:prstGeom prst="rect">
            <a:avLst/>
          </a:prstGeom>
          <a:solidFill>
            <a:schemeClr val="accent6">
              <a:lumMod val="60000"/>
              <a:lumOff val="40000"/>
            </a:schemeClr>
          </a:solidFill>
          <a:ln>
            <a:noFill/>
          </a:ln>
          <a:effectLst>
            <a:outerShdw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C68EBC-4259-554C-A4FC-99C8D935A610}"/>
              </a:ext>
            </a:extLst>
          </p:cNvPr>
          <p:cNvSpPr/>
          <p:nvPr/>
        </p:nvSpPr>
        <p:spPr>
          <a:xfrm>
            <a:off x="6549927" y="5490721"/>
            <a:ext cx="137160" cy="137160"/>
          </a:xfrm>
          <a:prstGeom prst="rect">
            <a:avLst/>
          </a:prstGeom>
          <a:solidFill>
            <a:srgbClr val="7030A0"/>
          </a:solidFill>
          <a:ln>
            <a:noFill/>
          </a:ln>
          <a:effectLst>
            <a:outerShdw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25DF0EB-8E7E-A046-A9A7-8FB61D7229A9}"/>
              </a:ext>
            </a:extLst>
          </p:cNvPr>
          <p:cNvSpPr txBox="1"/>
          <p:nvPr/>
        </p:nvSpPr>
        <p:spPr>
          <a:xfrm>
            <a:off x="6716503" y="4903075"/>
            <a:ext cx="604203" cy="246221"/>
          </a:xfrm>
          <a:prstGeom prst="rect">
            <a:avLst/>
          </a:prstGeom>
          <a:noFill/>
        </p:spPr>
        <p:txBody>
          <a:bodyPr wrap="square" rtlCol="0">
            <a:spAutoFit/>
          </a:bodyPr>
          <a:lstStyle/>
          <a:p>
            <a:r>
              <a:rPr lang="en-US" sz="1000" dirty="0">
                <a:solidFill>
                  <a:schemeClr val="bg1"/>
                </a:solidFill>
                <a:latin typeface="Gotham Book" charset="0"/>
                <a:ea typeface="Gotham Book" charset="0"/>
                <a:cs typeface="Gotham Book" charset="0"/>
              </a:rPr>
              <a:t>RGGI</a:t>
            </a:r>
          </a:p>
        </p:txBody>
      </p:sp>
      <p:sp>
        <p:nvSpPr>
          <p:cNvPr id="18" name="TextBox 17">
            <a:extLst>
              <a:ext uri="{FF2B5EF4-FFF2-40B4-BE49-F238E27FC236}">
                <a16:creationId xmlns:a16="http://schemas.microsoft.com/office/drawing/2014/main" id="{A86CA3B5-3A3C-8841-8EBA-F800CAC5BF39}"/>
              </a:ext>
            </a:extLst>
          </p:cNvPr>
          <p:cNvSpPr txBox="1"/>
          <p:nvPr/>
        </p:nvSpPr>
        <p:spPr>
          <a:xfrm>
            <a:off x="6707685" y="5164874"/>
            <a:ext cx="936688" cy="246221"/>
          </a:xfrm>
          <a:prstGeom prst="rect">
            <a:avLst/>
          </a:prstGeom>
          <a:noFill/>
        </p:spPr>
        <p:txBody>
          <a:bodyPr wrap="square" rtlCol="0">
            <a:spAutoFit/>
          </a:bodyPr>
          <a:lstStyle/>
          <a:p>
            <a:r>
              <a:rPr lang="en-US" sz="1000" dirty="0">
                <a:solidFill>
                  <a:schemeClr val="bg1"/>
                </a:solidFill>
                <a:latin typeface="Gotham Book" charset="0"/>
                <a:ea typeface="Gotham Book" charset="0"/>
                <a:cs typeface="Gotham Book" charset="0"/>
              </a:rPr>
              <a:t>EU ETS</a:t>
            </a:r>
          </a:p>
        </p:txBody>
      </p:sp>
      <p:sp>
        <p:nvSpPr>
          <p:cNvPr id="19" name="TextBox 18">
            <a:extLst>
              <a:ext uri="{FF2B5EF4-FFF2-40B4-BE49-F238E27FC236}">
                <a16:creationId xmlns:a16="http://schemas.microsoft.com/office/drawing/2014/main" id="{1807033F-7D8B-6743-B261-7891904BD194}"/>
              </a:ext>
            </a:extLst>
          </p:cNvPr>
          <p:cNvSpPr txBox="1"/>
          <p:nvPr/>
        </p:nvSpPr>
        <p:spPr>
          <a:xfrm>
            <a:off x="6694644" y="5435143"/>
            <a:ext cx="1091479" cy="246221"/>
          </a:xfrm>
          <a:prstGeom prst="rect">
            <a:avLst/>
          </a:prstGeom>
          <a:noFill/>
        </p:spPr>
        <p:txBody>
          <a:bodyPr wrap="square" rtlCol="0">
            <a:spAutoFit/>
          </a:bodyPr>
          <a:lstStyle/>
          <a:p>
            <a:r>
              <a:rPr lang="en-US" sz="1000" dirty="0">
                <a:solidFill>
                  <a:schemeClr val="bg1"/>
                </a:solidFill>
                <a:latin typeface="Gotham Book" charset="0"/>
                <a:ea typeface="Gotham Book" charset="0"/>
                <a:cs typeface="Gotham Book" charset="0"/>
              </a:rPr>
              <a:t>California </a:t>
            </a:r>
            <a:r>
              <a:rPr lang="en-US" sz="1000" dirty="0" err="1">
                <a:solidFill>
                  <a:schemeClr val="bg1"/>
                </a:solidFill>
                <a:latin typeface="Gotham Book" charset="0"/>
                <a:ea typeface="Gotham Book" charset="0"/>
                <a:cs typeface="Gotham Book" charset="0"/>
              </a:rPr>
              <a:t>CaT</a:t>
            </a:r>
            <a:endParaRPr lang="en-US" sz="1000" dirty="0">
              <a:solidFill>
                <a:schemeClr val="bg1"/>
              </a:solidFill>
              <a:latin typeface="Gotham Book" charset="0"/>
              <a:ea typeface="Gotham Book" charset="0"/>
              <a:cs typeface="Gotham Book" charset="0"/>
            </a:endParaRPr>
          </a:p>
        </p:txBody>
      </p:sp>
      <p:sp>
        <p:nvSpPr>
          <p:cNvPr id="20" name="TextBox 19">
            <a:extLst>
              <a:ext uri="{FF2B5EF4-FFF2-40B4-BE49-F238E27FC236}">
                <a16:creationId xmlns:a16="http://schemas.microsoft.com/office/drawing/2014/main" id="{A203DF8F-EF0E-C04E-BEF1-A2D1953B1FC7}"/>
              </a:ext>
            </a:extLst>
          </p:cNvPr>
          <p:cNvSpPr txBox="1"/>
          <p:nvPr/>
        </p:nvSpPr>
        <p:spPr>
          <a:xfrm>
            <a:off x="6439988" y="2941604"/>
            <a:ext cx="2274642" cy="255684"/>
          </a:xfrm>
          <a:prstGeom prst="rect">
            <a:avLst/>
          </a:prstGeom>
          <a:noFill/>
        </p:spPr>
        <p:txBody>
          <a:bodyPr wrap="square" rtlCol="0">
            <a:spAutoFit/>
          </a:bodyPr>
          <a:lstStyle/>
          <a:p>
            <a:r>
              <a:rPr lang="en-US" sz="1000" b="1" dirty="0">
                <a:solidFill>
                  <a:schemeClr val="bg1"/>
                </a:solidFill>
                <a:latin typeface="Gotham Book" charset="0"/>
                <a:ea typeface="Gotham Book" charset="0"/>
                <a:cs typeface="Gotham Book" charset="0"/>
              </a:rPr>
              <a:t>Energy Efficiency Programs </a:t>
            </a:r>
          </a:p>
        </p:txBody>
      </p:sp>
      <p:sp>
        <p:nvSpPr>
          <p:cNvPr id="21" name="TextBox 20">
            <a:extLst>
              <a:ext uri="{FF2B5EF4-FFF2-40B4-BE49-F238E27FC236}">
                <a16:creationId xmlns:a16="http://schemas.microsoft.com/office/drawing/2014/main" id="{BD95E7F0-B7FA-A542-BBA9-B7DF21F04FC1}"/>
              </a:ext>
            </a:extLst>
          </p:cNvPr>
          <p:cNvSpPr txBox="1"/>
          <p:nvPr/>
        </p:nvSpPr>
        <p:spPr>
          <a:xfrm>
            <a:off x="6450874" y="4626300"/>
            <a:ext cx="1938602" cy="246221"/>
          </a:xfrm>
          <a:prstGeom prst="rect">
            <a:avLst/>
          </a:prstGeom>
          <a:noFill/>
        </p:spPr>
        <p:txBody>
          <a:bodyPr wrap="square" rtlCol="0">
            <a:spAutoFit/>
          </a:bodyPr>
          <a:lstStyle/>
          <a:p>
            <a:r>
              <a:rPr lang="en-US" sz="1000" b="1" dirty="0">
                <a:solidFill>
                  <a:schemeClr val="bg1"/>
                </a:solidFill>
                <a:latin typeface="Gotham Book" charset="0"/>
                <a:ea typeface="Gotham Book" charset="0"/>
                <a:cs typeface="Gotham Book" charset="0"/>
              </a:rPr>
              <a:t>Cap-and-Trade Initiatives</a:t>
            </a:r>
          </a:p>
        </p:txBody>
      </p:sp>
      <p:sp>
        <p:nvSpPr>
          <p:cNvPr id="22" name="TextBox 21">
            <a:extLst>
              <a:ext uri="{FF2B5EF4-FFF2-40B4-BE49-F238E27FC236}">
                <a16:creationId xmlns:a16="http://schemas.microsoft.com/office/drawing/2014/main" id="{AC15D273-72F7-884C-BDC6-B5B730E1ACB2}"/>
              </a:ext>
            </a:extLst>
          </p:cNvPr>
          <p:cNvSpPr txBox="1"/>
          <p:nvPr/>
        </p:nvSpPr>
        <p:spPr>
          <a:xfrm>
            <a:off x="6697411" y="3505054"/>
            <a:ext cx="2482542" cy="246221"/>
          </a:xfrm>
          <a:prstGeom prst="rect">
            <a:avLst/>
          </a:prstGeom>
          <a:noFill/>
        </p:spPr>
        <p:txBody>
          <a:bodyPr wrap="square" rtlCol="0">
            <a:spAutoFit/>
          </a:bodyPr>
          <a:lstStyle/>
          <a:p>
            <a:r>
              <a:rPr lang="en-US" sz="1000" dirty="0">
                <a:solidFill>
                  <a:schemeClr val="bg1"/>
                </a:solidFill>
                <a:latin typeface="Gotham Book" charset="0"/>
                <a:ea typeface="Gotham Book" charset="0"/>
                <a:cs typeface="Gotham Book" charset="0"/>
              </a:rPr>
              <a:t>Rebates for reducing electricity use</a:t>
            </a:r>
          </a:p>
        </p:txBody>
      </p:sp>
      <p:cxnSp>
        <p:nvCxnSpPr>
          <p:cNvPr id="23" name="Straight Connector 22">
            <a:extLst>
              <a:ext uri="{FF2B5EF4-FFF2-40B4-BE49-F238E27FC236}">
                <a16:creationId xmlns:a16="http://schemas.microsoft.com/office/drawing/2014/main" id="{E56DFB75-C8BF-2F44-AD92-291F33A800A5}"/>
              </a:ext>
            </a:extLst>
          </p:cNvPr>
          <p:cNvCxnSpPr/>
          <p:nvPr/>
        </p:nvCxnSpPr>
        <p:spPr>
          <a:xfrm>
            <a:off x="747174" y="2801514"/>
            <a:ext cx="544580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 Placeholder 4">
            <a:extLst>
              <a:ext uri="{FF2B5EF4-FFF2-40B4-BE49-F238E27FC236}">
                <a16:creationId xmlns:a16="http://schemas.microsoft.com/office/drawing/2014/main" id="{36BB4ED8-FC5F-5749-B655-9F980997B6C8}"/>
              </a:ext>
            </a:extLst>
          </p:cNvPr>
          <p:cNvSpPr txBox="1">
            <a:spLocks/>
          </p:cNvSpPr>
          <p:nvPr/>
        </p:nvSpPr>
        <p:spPr>
          <a:xfrm>
            <a:off x="6545179" y="6350000"/>
            <a:ext cx="2358190" cy="337457"/>
          </a:xfrm>
          <a:prstGeom prst="rect">
            <a:avLst/>
          </a:prstGeom>
        </p:spPr>
        <p:txBody>
          <a:bodyPr/>
          <a:lstStyle>
            <a:lvl1pPr marL="0" indent="0" algn="l" defTabSz="457106" rtl="0" eaLnBrk="1" latinLnBrk="0" hangingPunct="1">
              <a:spcBef>
                <a:spcPts val="1000"/>
              </a:spcBef>
              <a:buFont typeface="Arial"/>
              <a:buNone/>
              <a:defRPr sz="1400" b="0" i="0" kern="1200">
                <a:solidFill>
                  <a:schemeClr val="tx1"/>
                </a:solidFill>
                <a:latin typeface="+mj-lt"/>
                <a:ea typeface="+mn-ea"/>
                <a:cs typeface="Gotham-Book"/>
              </a:defRPr>
            </a:lvl1pPr>
            <a:lvl2pPr marL="365050" indent="-174589" algn="l" defTabSz="457106"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9639" indent="-107929" algn="l" defTabSz="457106"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8366" indent="0" algn="l" defTabSz="457106" rtl="0" eaLnBrk="1" latinLnBrk="0" hangingPunct="1">
              <a:spcBef>
                <a:spcPct val="20000"/>
              </a:spcBef>
              <a:buFontTx/>
              <a:buNone/>
              <a:defRPr sz="1000" b="0" i="0" kern="1200">
                <a:solidFill>
                  <a:srgbClr val="47545C"/>
                </a:solidFill>
                <a:latin typeface="Gotham-Book"/>
                <a:ea typeface="+mn-ea"/>
                <a:cs typeface="Gotham-Book"/>
              </a:defRPr>
            </a:lvl4pPr>
            <a:lvl5pPr marL="692009" indent="0" algn="l" defTabSz="457106" rtl="0" eaLnBrk="1" latinLnBrk="0" hangingPunct="1">
              <a:spcBef>
                <a:spcPct val="20000"/>
              </a:spcBef>
              <a:buFontTx/>
              <a:buNone/>
              <a:defRPr sz="800" b="0" i="0" kern="1200">
                <a:solidFill>
                  <a:srgbClr val="47545C"/>
                </a:solidFill>
                <a:latin typeface="Gotham-Book"/>
                <a:ea typeface="+mn-ea"/>
                <a:cs typeface="Gotham-Book"/>
              </a:defRPr>
            </a:lvl5pPr>
            <a:lvl6pPr marL="2514087" indent="-228552" algn="l" defTabSz="457106" rtl="0" eaLnBrk="1" latinLnBrk="0" hangingPunct="1">
              <a:spcBef>
                <a:spcPct val="20000"/>
              </a:spcBef>
              <a:buFont typeface="Arial"/>
              <a:buChar char="•"/>
              <a:defRPr sz="2000" kern="1200">
                <a:solidFill>
                  <a:schemeClr val="tx1"/>
                </a:solidFill>
                <a:latin typeface="+mn-lt"/>
                <a:ea typeface="+mn-ea"/>
                <a:cs typeface="+mn-cs"/>
              </a:defRPr>
            </a:lvl6pPr>
            <a:lvl7pPr marL="2971192" indent="-228552" algn="l" defTabSz="457106" rtl="0" eaLnBrk="1" latinLnBrk="0" hangingPunct="1">
              <a:spcBef>
                <a:spcPct val="20000"/>
              </a:spcBef>
              <a:buFont typeface="Arial"/>
              <a:buChar char="•"/>
              <a:defRPr sz="2000" kern="1200">
                <a:solidFill>
                  <a:schemeClr val="tx1"/>
                </a:solidFill>
                <a:latin typeface="+mn-lt"/>
                <a:ea typeface="+mn-ea"/>
                <a:cs typeface="+mn-cs"/>
              </a:defRPr>
            </a:lvl7pPr>
            <a:lvl8pPr marL="3428299" indent="-228552" algn="l" defTabSz="457106" rtl="0" eaLnBrk="1" latinLnBrk="0" hangingPunct="1">
              <a:spcBef>
                <a:spcPct val="20000"/>
              </a:spcBef>
              <a:buFont typeface="Arial"/>
              <a:buChar char="•"/>
              <a:defRPr sz="2000" kern="1200">
                <a:solidFill>
                  <a:schemeClr val="tx1"/>
                </a:solidFill>
                <a:latin typeface="+mn-lt"/>
                <a:ea typeface="+mn-ea"/>
                <a:cs typeface="+mn-cs"/>
              </a:defRPr>
            </a:lvl8pPr>
            <a:lvl9pPr marL="3885404" indent="-228552" algn="l" defTabSz="457106"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solidFill>
                  <a:schemeClr val="bg1"/>
                </a:solidFill>
                <a:latin typeface="Gotham Book" charset="0"/>
                <a:ea typeface="Gotham Book" charset="0"/>
                <a:cs typeface="Gotham Book" charset="0"/>
              </a:rPr>
              <a:t>Source: Cap-and-trade prices from World Bank as of August 1, 2016.</a:t>
            </a:r>
          </a:p>
        </p:txBody>
      </p:sp>
      <p:sp>
        <p:nvSpPr>
          <p:cNvPr id="25" name="TextBox 24">
            <a:extLst>
              <a:ext uri="{FF2B5EF4-FFF2-40B4-BE49-F238E27FC236}">
                <a16:creationId xmlns:a16="http://schemas.microsoft.com/office/drawing/2014/main" id="{556C8C34-EE25-594F-9353-37F363747A88}"/>
              </a:ext>
            </a:extLst>
          </p:cNvPr>
          <p:cNvSpPr txBox="1"/>
          <p:nvPr/>
        </p:nvSpPr>
        <p:spPr>
          <a:xfrm rot="16200000">
            <a:off x="-351164" y="3754010"/>
            <a:ext cx="1965843" cy="230832"/>
          </a:xfrm>
          <a:prstGeom prst="rect">
            <a:avLst/>
          </a:prstGeom>
          <a:noFill/>
        </p:spPr>
        <p:txBody>
          <a:bodyPr wrap="square" rtlCol="0">
            <a:spAutoFit/>
          </a:bodyPr>
          <a:lstStyle/>
          <a:p>
            <a:r>
              <a:rPr lang="en-US" sz="900" dirty="0">
                <a:solidFill>
                  <a:schemeClr val="bg1"/>
                </a:solidFill>
              </a:rPr>
              <a:t>Cost per tCO</a:t>
            </a:r>
            <a:r>
              <a:rPr lang="en-US" sz="900" baseline="-25000" dirty="0">
                <a:solidFill>
                  <a:schemeClr val="bg1"/>
                </a:solidFill>
              </a:rPr>
              <a:t>2 </a:t>
            </a:r>
            <a:r>
              <a:rPr lang="en-US" sz="900" dirty="0">
                <a:solidFill>
                  <a:schemeClr val="bg1"/>
                </a:solidFill>
              </a:rPr>
              <a:t>abated ($2016)</a:t>
            </a:r>
            <a:endParaRPr lang="en-US" sz="900" baseline="-25000" dirty="0">
              <a:solidFill>
                <a:schemeClr val="bg1"/>
              </a:solidFill>
            </a:endParaRPr>
          </a:p>
        </p:txBody>
      </p:sp>
      <p:cxnSp>
        <p:nvCxnSpPr>
          <p:cNvPr id="26" name="Straight Connector 25">
            <a:extLst>
              <a:ext uri="{FF2B5EF4-FFF2-40B4-BE49-F238E27FC236}">
                <a16:creationId xmlns:a16="http://schemas.microsoft.com/office/drawing/2014/main" id="{BF155FE5-49A1-3440-BDF9-35D3D7C7F86D}"/>
              </a:ext>
            </a:extLst>
          </p:cNvPr>
          <p:cNvCxnSpPr/>
          <p:nvPr/>
        </p:nvCxnSpPr>
        <p:spPr>
          <a:xfrm>
            <a:off x="6527894" y="3196416"/>
            <a:ext cx="1850693" cy="87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C0663C2-4B2A-3344-AE7F-92DA72CD6783}"/>
              </a:ext>
            </a:extLst>
          </p:cNvPr>
          <p:cNvCxnSpPr/>
          <p:nvPr/>
        </p:nvCxnSpPr>
        <p:spPr>
          <a:xfrm>
            <a:off x="6549927" y="4855479"/>
            <a:ext cx="1850693" cy="87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DBF58D87-E2F2-7848-AF8A-704E55899D6A}"/>
              </a:ext>
            </a:extLst>
          </p:cNvPr>
          <p:cNvSpPr txBox="1"/>
          <p:nvPr/>
        </p:nvSpPr>
        <p:spPr>
          <a:xfrm>
            <a:off x="5259086" y="5686955"/>
            <a:ext cx="1120405" cy="369332"/>
          </a:xfrm>
          <a:prstGeom prst="rect">
            <a:avLst/>
          </a:prstGeom>
          <a:noFill/>
        </p:spPr>
        <p:txBody>
          <a:bodyPr wrap="square" rtlCol="0">
            <a:spAutoFit/>
          </a:bodyPr>
          <a:lstStyle/>
          <a:p>
            <a:r>
              <a:rPr lang="en-US" sz="900" dirty="0">
                <a:solidFill>
                  <a:schemeClr val="bg1"/>
                </a:solidFill>
                <a:latin typeface="Gotham Book" charset="0"/>
                <a:ea typeface="Gotham Book" charset="0"/>
                <a:cs typeface="Gotham Book" charset="0"/>
              </a:rPr>
              <a:t>U.S. Social Cost of Carbon: $42</a:t>
            </a:r>
          </a:p>
        </p:txBody>
      </p:sp>
      <p:graphicFrame>
        <p:nvGraphicFramePr>
          <p:cNvPr id="30" name="Chart 29">
            <a:extLst>
              <a:ext uri="{FF2B5EF4-FFF2-40B4-BE49-F238E27FC236}">
                <a16:creationId xmlns:a16="http://schemas.microsoft.com/office/drawing/2014/main" id="{C09E461B-601C-F441-B844-F69A2A3DDD41}"/>
              </a:ext>
            </a:extLst>
          </p:cNvPr>
          <p:cNvGraphicFramePr/>
          <p:nvPr>
            <p:extLst/>
          </p:nvPr>
        </p:nvGraphicFramePr>
        <p:xfrm>
          <a:off x="799537" y="2930665"/>
          <a:ext cx="5279248" cy="3473973"/>
        </p:xfrm>
        <a:graphic>
          <a:graphicData uri="http://schemas.openxmlformats.org/drawingml/2006/chart">
            <c:chart xmlns:c="http://schemas.openxmlformats.org/drawingml/2006/chart" xmlns:r="http://schemas.openxmlformats.org/officeDocument/2006/relationships" r:id="rId2"/>
          </a:graphicData>
        </a:graphic>
      </p:graphicFrame>
      <p:sp>
        <p:nvSpPr>
          <p:cNvPr id="31" name="TextBox 30">
            <a:extLst>
              <a:ext uri="{FF2B5EF4-FFF2-40B4-BE49-F238E27FC236}">
                <a16:creationId xmlns:a16="http://schemas.microsoft.com/office/drawing/2014/main" id="{0113494F-12F3-7041-AB35-39A3A3C46BCA}"/>
              </a:ext>
            </a:extLst>
          </p:cNvPr>
          <p:cNvSpPr txBox="1"/>
          <p:nvPr/>
        </p:nvSpPr>
        <p:spPr>
          <a:xfrm>
            <a:off x="6688899" y="3770286"/>
            <a:ext cx="2436512" cy="246221"/>
          </a:xfrm>
          <a:prstGeom prst="rect">
            <a:avLst/>
          </a:prstGeom>
          <a:noFill/>
        </p:spPr>
        <p:txBody>
          <a:bodyPr wrap="square" rtlCol="0">
            <a:spAutoFit/>
          </a:bodyPr>
          <a:lstStyle/>
          <a:p>
            <a:r>
              <a:rPr lang="en-US" sz="1000" dirty="0">
                <a:solidFill>
                  <a:schemeClr val="bg1"/>
                </a:solidFill>
                <a:latin typeface="Gotham Book" charset="0"/>
                <a:ea typeface="Gotham Book" charset="0"/>
                <a:cs typeface="Gotham Book" charset="0"/>
              </a:rPr>
              <a:t>Fuel Economy Standards (CAFE)</a:t>
            </a:r>
          </a:p>
        </p:txBody>
      </p:sp>
      <p:sp>
        <p:nvSpPr>
          <p:cNvPr id="32" name="Rectangle 31">
            <a:extLst>
              <a:ext uri="{FF2B5EF4-FFF2-40B4-BE49-F238E27FC236}">
                <a16:creationId xmlns:a16="http://schemas.microsoft.com/office/drawing/2014/main" id="{293B3076-0E37-7F41-BE13-BE0E65774035}"/>
              </a:ext>
            </a:extLst>
          </p:cNvPr>
          <p:cNvSpPr/>
          <p:nvPr/>
        </p:nvSpPr>
        <p:spPr>
          <a:xfrm>
            <a:off x="6543017" y="3819102"/>
            <a:ext cx="137160" cy="137160"/>
          </a:xfrm>
          <a:prstGeom prst="rect">
            <a:avLst/>
          </a:prstGeom>
          <a:solidFill>
            <a:schemeClr val="accent2">
              <a:lumMod val="40000"/>
              <a:lumOff val="60000"/>
            </a:schemeClr>
          </a:solidFill>
          <a:ln>
            <a:noFill/>
          </a:ln>
          <a:effectLst>
            <a:outerShdw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3D55E89-5FB9-A244-8F7B-88DCA110B7C7}"/>
              </a:ext>
            </a:extLst>
          </p:cNvPr>
          <p:cNvCxnSpPr/>
          <p:nvPr/>
        </p:nvCxnSpPr>
        <p:spPr>
          <a:xfrm>
            <a:off x="1164072" y="6076607"/>
            <a:ext cx="5132346" cy="0"/>
          </a:xfrm>
          <a:prstGeom prst="line">
            <a:avLst/>
          </a:prstGeom>
          <a:ln w="9525">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3" name="Slide Number Placeholder 2">
            <a:extLst>
              <a:ext uri="{FF2B5EF4-FFF2-40B4-BE49-F238E27FC236}">
                <a16:creationId xmlns:a16="http://schemas.microsoft.com/office/drawing/2014/main" id="{6E0C4974-C49C-C643-B963-A8B7CA8BFAB7}"/>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5</a:t>
            </a:fld>
            <a:endParaRPr lang="en-US" dirty="0">
              <a:solidFill>
                <a:srgbClr val="268097">
                  <a:tint val="75000"/>
                </a:srgbClr>
              </a:solidFill>
            </a:endParaRPr>
          </a:p>
        </p:txBody>
      </p:sp>
    </p:spTree>
    <p:extLst>
      <p:ext uri="{BB962C8B-B14F-4D97-AF65-F5344CB8AC3E}">
        <p14:creationId xmlns:p14="http://schemas.microsoft.com/office/powerpoint/2010/main" val="298909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graphicEl>
                                              <a:chart seriesIdx="-4" categoryIdx="0" bldStep="category"/>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graphicEl>
                                              <a:chart seriesIdx="-4" categoryIdx="1"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graphicEl>
                                              <a:chart seriesIdx="-4" categoryIdx="2"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graphicEl>
                                              <a:chart seriesIdx="-4" categoryIdx="3"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graphicEl>
                                              <a:chart seriesIdx="-4" categoryIdx="4" bldStep="category"/>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graphicEl>
                                              <a:chart seriesIdx="-4" categoryIdx="6" bldStep="category"/>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graphicEl>
                                              <a:chart seriesIdx="-4" categoryIdx="7" bldStep="category"/>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graphicEl>
                                              <a:chart seriesIdx="-4" categoryIdx="8"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Chart bld="category"/>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1" y="2475390"/>
            <a:ext cx="7933265" cy="1938992"/>
          </a:xfrm>
          <a:prstGeom prst="rect">
            <a:avLst/>
          </a:prstGeom>
          <a:noFill/>
        </p:spPr>
        <p:txBody>
          <a:bodyPr wrap="square" rtlCol="0">
            <a:spAutoFit/>
          </a:bodyPr>
          <a:lstStyle/>
          <a:p>
            <a:pPr marL="469900" indent="-457200">
              <a:spcAft>
                <a:spcPts val="600"/>
              </a:spcAft>
              <a:buFont typeface="+mj-lt"/>
              <a:buAutoNum type="romanUcPeriod"/>
            </a:pPr>
            <a:r>
              <a:rPr lang="en-US" sz="2000" dirty="0">
                <a:solidFill>
                  <a:schemeClr val="bg2">
                    <a:lumMod val="50000"/>
                  </a:schemeClr>
                </a:solidFill>
              </a:rPr>
              <a:t>Environmental regulations have had substantial benefits</a:t>
            </a:r>
          </a:p>
          <a:p>
            <a:pPr marL="457189" indent="-457189">
              <a:spcAft>
                <a:spcPts val="600"/>
              </a:spcAft>
              <a:buFont typeface="+mj-lt"/>
              <a:buAutoNum type="romanUcPeriod"/>
            </a:pPr>
            <a:r>
              <a:rPr lang="en-US" sz="2000" dirty="0">
                <a:solidFill>
                  <a:schemeClr val="bg2"/>
                </a:solidFill>
              </a:rPr>
              <a:t>Environmental regulations have had substantial costs</a:t>
            </a:r>
          </a:p>
          <a:p>
            <a:pPr marL="1066785" lvl="1" indent="-457200">
              <a:spcAft>
                <a:spcPts val="600"/>
              </a:spcAft>
              <a:buFont typeface="+mj-lt"/>
              <a:buAutoNum type="alphaLcParenR"/>
            </a:pPr>
            <a:r>
              <a:rPr lang="en-US" sz="2000" dirty="0">
                <a:solidFill>
                  <a:schemeClr val="bg2">
                    <a:lumMod val="50000"/>
                  </a:schemeClr>
                </a:solidFill>
              </a:rPr>
              <a:t>US Clean Air Act</a:t>
            </a:r>
          </a:p>
          <a:p>
            <a:pPr marL="1066785" lvl="1" indent="-457200">
              <a:spcAft>
                <a:spcPts val="600"/>
              </a:spcAft>
              <a:buFont typeface="+mj-lt"/>
              <a:buAutoNum type="alphaLcParenR"/>
            </a:pPr>
            <a:r>
              <a:rPr lang="en-US" sz="2000" dirty="0">
                <a:solidFill>
                  <a:schemeClr val="bg2"/>
                </a:solidFill>
              </a:rPr>
              <a:t>China Emissions Fees</a:t>
            </a:r>
          </a:p>
          <a:p>
            <a:pPr marL="457200" indent="-457200">
              <a:buFont typeface="+mj-lt"/>
              <a:buAutoNum type="romanUcPeriod"/>
            </a:pPr>
            <a:r>
              <a:rPr lang="en-US" sz="2000" dirty="0">
                <a:solidFill>
                  <a:schemeClr val="bg2">
                    <a:lumMod val="50000"/>
                  </a:schemeClr>
                </a:solidFill>
              </a:rPr>
              <a:t>Information &amp; incentives are critical for efficiency</a:t>
            </a:r>
          </a:p>
        </p:txBody>
      </p:sp>
    </p:spTree>
    <p:extLst>
      <p:ext uri="{BB962C8B-B14F-4D97-AF65-F5344CB8AC3E}">
        <p14:creationId xmlns:p14="http://schemas.microsoft.com/office/powerpoint/2010/main" val="466856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51</a:t>
            </a:fld>
            <a:endParaRPr lang="en-US" dirty="0">
              <a:solidFill>
                <a:srgbClr val="268097">
                  <a:tint val="75000"/>
                </a:srgbClr>
              </a:solidFill>
            </a:endParaRPr>
          </a:p>
        </p:txBody>
      </p:sp>
      <p:sp>
        <p:nvSpPr>
          <p:cNvPr id="11" name="Rectangle 10">
            <a:extLst>
              <a:ext uri="{FF2B5EF4-FFF2-40B4-BE49-F238E27FC236}">
                <a16:creationId xmlns:a16="http://schemas.microsoft.com/office/drawing/2014/main" id="{B18E11FC-3B00-414F-99C5-0E3CA1CFBAF3}"/>
              </a:ext>
            </a:extLst>
          </p:cNvPr>
          <p:cNvSpPr/>
          <p:nvPr/>
        </p:nvSpPr>
        <p:spPr>
          <a:xfrm>
            <a:off x="660400" y="4533996"/>
            <a:ext cx="7924430" cy="1785104"/>
          </a:xfrm>
          <a:prstGeom prst="rect">
            <a:avLst/>
          </a:prstGeom>
        </p:spPr>
        <p:txBody>
          <a:bodyPr wrap="square">
            <a:spAutoFit/>
          </a:bodyPr>
          <a:lstStyle/>
          <a:p>
            <a:pPr defTabSz="456445">
              <a:spcBef>
                <a:spcPts val="300"/>
              </a:spcBef>
              <a:defRPr sz="1800"/>
            </a:pPr>
            <a:r>
              <a:rPr lang="en-US" sz="2000" b="1" dirty="0" err="1">
                <a:solidFill>
                  <a:schemeClr val="bg1"/>
                </a:solidFill>
                <a:ea typeface="Gotham"/>
                <a:cs typeface="Gotham"/>
                <a:sym typeface="Gotham"/>
              </a:rPr>
              <a:t>Gautam</a:t>
            </a:r>
            <a:r>
              <a:rPr lang="en-US" sz="2000" b="1" dirty="0">
                <a:solidFill>
                  <a:schemeClr val="bg1"/>
                </a:solidFill>
                <a:ea typeface="Gotham"/>
                <a:cs typeface="Gotham"/>
                <a:sym typeface="Gotham"/>
              </a:rPr>
              <a:t> </a:t>
            </a:r>
            <a:r>
              <a:rPr lang="en-US" sz="2000" b="1" dirty="0" err="1">
                <a:solidFill>
                  <a:schemeClr val="bg1"/>
                </a:solidFill>
                <a:ea typeface="Gotham"/>
                <a:cs typeface="Gotham"/>
                <a:sym typeface="Gotham"/>
              </a:rPr>
              <a:t>Gowrisankaran</a:t>
            </a:r>
            <a:endParaRPr lang="en-US" sz="2000" dirty="0">
              <a:solidFill>
                <a:schemeClr val="bg1"/>
              </a:solidFill>
              <a:ea typeface="Gotham"/>
              <a:cs typeface="Gotham"/>
              <a:sym typeface="Gotham"/>
            </a:endParaRPr>
          </a:p>
          <a:p>
            <a:pPr defTabSz="456445">
              <a:spcBef>
                <a:spcPts val="300"/>
              </a:spcBef>
              <a:defRPr sz="1800"/>
            </a:pPr>
            <a:r>
              <a:rPr lang="en-US" sz="2000" b="1" dirty="0">
                <a:solidFill>
                  <a:schemeClr val="bg1"/>
                </a:solidFill>
                <a:ea typeface="Gotham"/>
                <a:cs typeface="Gotham"/>
                <a:sym typeface="Gotham"/>
              </a:rPr>
              <a:t>Michael Greenstone</a:t>
            </a:r>
          </a:p>
          <a:p>
            <a:pPr defTabSz="456445">
              <a:spcBef>
                <a:spcPts val="300"/>
              </a:spcBef>
              <a:defRPr sz="1800"/>
            </a:pPr>
            <a:r>
              <a:rPr lang="en-US" sz="2000" b="1" dirty="0">
                <a:solidFill>
                  <a:schemeClr val="bg1"/>
                </a:solidFill>
                <a:ea typeface="Gotham"/>
                <a:cs typeface="Gotham"/>
                <a:sym typeface="Gotham"/>
              </a:rPr>
              <a:t>Ali </a:t>
            </a:r>
            <a:r>
              <a:rPr lang="en-US" sz="2000" b="1" dirty="0" err="1">
                <a:solidFill>
                  <a:schemeClr val="bg1"/>
                </a:solidFill>
                <a:ea typeface="Gotham"/>
                <a:cs typeface="Gotham"/>
                <a:sym typeface="Gotham"/>
              </a:rPr>
              <a:t>Hortaçsu</a:t>
            </a:r>
            <a:endParaRPr lang="en-US" sz="2000" dirty="0">
              <a:solidFill>
                <a:schemeClr val="bg1"/>
              </a:solidFill>
              <a:ea typeface="Gotham"/>
              <a:cs typeface="Gotham"/>
              <a:sym typeface="Gotham"/>
            </a:endParaRPr>
          </a:p>
          <a:p>
            <a:pPr defTabSz="456445">
              <a:spcBef>
                <a:spcPts val="300"/>
              </a:spcBef>
              <a:defRPr sz="1800"/>
            </a:pPr>
            <a:r>
              <a:rPr lang="en-US" sz="2000" b="1" dirty="0" err="1">
                <a:solidFill>
                  <a:schemeClr val="bg1"/>
                </a:solidFill>
                <a:ea typeface="Gotham"/>
                <a:cs typeface="Gotham"/>
                <a:sym typeface="Gotham"/>
              </a:rPr>
              <a:t>Mengdi</a:t>
            </a:r>
            <a:r>
              <a:rPr lang="en-US" sz="2000" b="1" dirty="0">
                <a:solidFill>
                  <a:schemeClr val="bg1"/>
                </a:solidFill>
                <a:ea typeface="Gotham"/>
                <a:cs typeface="Gotham"/>
                <a:sym typeface="Gotham"/>
              </a:rPr>
              <a:t> Liu</a:t>
            </a:r>
            <a:endParaRPr lang="en-US" sz="2000" dirty="0">
              <a:solidFill>
                <a:schemeClr val="bg1"/>
              </a:solidFill>
              <a:ea typeface="Gotham"/>
              <a:cs typeface="Gotham"/>
              <a:sym typeface="Gotham"/>
            </a:endParaRPr>
          </a:p>
          <a:p>
            <a:pPr defTabSz="456445">
              <a:spcBef>
                <a:spcPts val="300"/>
              </a:spcBef>
              <a:defRPr sz="1800"/>
            </a:pPr>
            <a:r>
              <a:rPr lang="en-US" sz="2000" b="1" dirty="0" err="1">
                <a:solidFill>
                  <a:schemeClr val="bg1"/>
                </a:solidFill>
                <a:ea typeface="Gotham"/>
                <a:cs typeface="Gotham"/>
                <a:sym typeface="Gotham"/>
              </a:rPr>
              <a:t>Caixia</a:t>
            </a:r>
            <a:r>
              <a:rPr lang="en-US" sz="2000" b="1" dirty="0">
                <a:solidFill>
                  <a:schemeClr val="bg1"/>
                </a:solidFill>
                <a:ea typeface="Gotham"/>
                <a:cs typeface="Gotham"/>
                <a:sym typeface="Gotham"/>
              </a:rPr>
              <a:t> Shen</a:t>
            </a:r>
            <a:endParaRPr lang="en-US" sz="2000" dirty="0">
              <a:solidFill>
                <a:schemeClr val="bg1"/>
              </a:solidFill>
              <a:ea typeface="Gotham"/>
              <a:cs typeface="Gotham"/>
              <a:sym typeface="Gotham"/>
            </a:endParaRPr>
          </a:p>
        </p:txBody>
      </p:sp>
      <p:sp>
        <p:nvSpPr>
          <p:cNvPr id="5" name="Subtitle 2">
            <a:extLst>
              <a:ext uri="{FF2B5EF4-FFF2-40B4-BE49-F238E27FC236}">
                <a16:creationId xmlns:a16="http://schemas.microsoft.com/office/drawing/2014/main" id="{624AC5BD-A33D-1242-99BF-08A952E0EAEC}"/>
              </a:ext>
            </a:extLst>
          </p:cNvPr>
          <p:cNvSpPr txBox="1">
            <a:spLocks/>
          </p:cNvSpPr>
          <p:nvPr/>
        </p:nvSpPr>
        <p:spPr>
          <a:xfrm>
            <a:off x="647703" y="1992613"/>
            <a:ext cx="7949823" cy="2400639"/>
          </a:xfrm>
          <a:prstGeom prst="rect">
            <a:avLst/>
          </a:prstGeom>
        </p:spPr>
        <p:txBody>
          <a:bodyPr vert="horz" lIns="91421" tIns="45711" rIns="91421" bIns="45711" rtlCol="0">
            <a:spAutoFit/>
          </a:bodyPr>
          <a:lstStyle>
            <a:lvl1pPr marL="0" indent="0" algn="l" defTabSz="457106" rtl="0" eaLnBrk="1" latinLnBrk="0" hangingPunct="1">
              <a:spcBef>
                <a:spcPts val="0"/>
              </a:spcBef>
              <a:buFont typeface="Arial"/>
              <a:buNone/>
              <a:defRPr sz="2400" b="1" i="0" kern="1200">
                <a:solidFill>
                  <a:schemeClr val="tx1"/>
                </a:solidFill>
                <a:latin typeface="+mn-lt"/>
                <a:ea typeface="+mn-ea"/>
                <a:cs typeface="Gotham-Book"/>
              </a:defRPr>
            </a:lvl1pPr>
            <a:lvl2pPr marL="457106" indent="0" algn="ctr" defTabSz="457106" rtl="0" eaLnBrk="1" latinLnBrk="0" hangingPunct="1">
              <a:spcBef>
                <a:spcPts val="384"/>
              </a:spcBef>
              <a:buClr>
                <a:schemeClr val="tx1"/>
              </a:buClr>
              <a:buSzPct val="90000"/>
              <a:buFont typeface="Lucida Grande"/>
              <a:buNone/>
              <a:defRPr sz="1400" b="0" i="0" kern="1200">
                <a:solidFill>
                  <a:schemeClr val="tx1">
                    <a:tint val="75000"/>
                  </a:schemeClr>
                </a:solidFill>
                <a:latin typeface="+mn-lt"/>
                <a:ea typeface="+mn-ea"/>
                <a:cs typeface="Gotham-Book"/>
              </a:defRPr>
            </a:lvl2pPr>
            <a:lvl3pPr marL="914212" indent="0" algn="ctr" defTabSz="457106" rtl="0" eaLnBrk="1" latinLnBrk="0" hangingPunct="1">
              <a:spcBef>
                <a:spcPct val="20000"/>
              </a:spcBef>
              <a:buClr>
                <a:schemeClr val="bg2">
                  <a:lumMod val="50000"/>
                </a:schemeClr>
              </a:buClr>
              <a:buSzPct val="80000"/>
              <a:buFont typeface="Arial"/>
              <a:buNone/>
              <a:defRPr sz="1200" b="0" i="0" kern="1200">
                <a:solidFill>
                  <a:schemeClr val="tx1">
                    <a:tint val="75000"/>
                  </a:schemeClr>
                </a:solidFill>
                <a:latin typeface="+mn-lt"/>
                <a:ea typeface="+mn-ea"/>
                <a:cs typeface="Gotham-Book"/>
              </a:defRPr>
            </a:lvl3pPr>
            <a:lvl4pPr marL="1371320" indent="0" algn="ctr" defTabSz="457106" rtl="0" eaLnBrk="1" latinLnBrk="0" hangingPunct="1">
              <a:spcBef>
                <a:spcPct val="20000"/>
              </a:spcBef>
              <a:buFontTx/>
              <a:buNone/>
              <a:defRPr sz="1000" b="0" i="0" kern="1200">
                <a:solidFill>
                  <a:schemeClr val="tx1">
                    <a:tint val="75000"/>
                  </a:schemeClr>
                </a:solidFill>
                <a:latin typeface="Gotham-Book"/>
                <a:ea typeface="+mn-ea"/>
                <a:cs typeface="Gotham-Book"/>
              </a:defRPr>
            </a:lvl4pPr>
            <a:lvl5pPr marL="1828426" indent="0" algn="ctr" defTabSz="457106" rtl="0" eaLnBrk="1" latinLnBrk="0" hangingPunct="1">
              <a:spcBef>
                <a:spcPct val="20000"/>
              </a:spcBef>
              <a:buFontTx/>
              <a:buNone/>
              <a:defRPr sz="800" b="0" i="0" kern="1200">
                <a:solidFill>
                  <a:schemeClr val="tx1">
                    <a:tint val="75000"/>
                  </a:schemeClr>
                </a:solidFill>
                <a:latin typeface="Gotham-Book"/>
                <a:ea typeface="+mn-ea"/>
                <a:cs typeface="Gotham-Book"/>
              </a:defRPr>
            </a:lvl5pPr>
            <a:lvl6pPr marL="228553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2640"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9744"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685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3000" b="0" dirty="0">
                <a:solidFill>
                  <a:schemeClr val="tx2"/>
                </a:solidFill>
                <a:latin typeface="+mj-lt"/>
                <a:cs typeface="Gotham Medium" pitchFamily="50" charset="0"/>
              </a:rPr>
              <a:t>Pollution Mitigation and Productivity: Evidence from Chinese Manufacturing Firms</a:t>
            </a:r>
          </a:p>
          <a:p>
            <a:r>
              <a:rPr lang="en-US" sz="2000" b="0" i="1" dirty="0">
                <a:solidFill>
                  <a:schemeClr val="tx2"/>
                </a:solidFill>
                <a:cs typeface="Gotham Medium" pitchFamily="50" charset="0"/>
              </a:rPr>
              <a:t>In Progress</a:t>
            </a:r>
          </a:p>
          <a:p>
            <a:endParaRPr lang="en-US" sz="3000" b="0" dirty="0">
              <a:latin typeface="+mj-lt"/>
              <a:cs typeface="Gotham Medium" pitchFamily="50" charset="0"/>
            </a:endParaRPr>
          </a:p>
        </p:txBody>
      </p:sp>
    </p:spTree>
    <p:extLst>
      <p:ext uri="{BB962C8B-B14F-4D97-AF65-F5344CB8AC3E}">
        <p14:creationId xmlns:p14="http://schemas.microsoft.com/office/powerpoint/2010/main" val="225032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2E04-B936-5041-9A86-044CDD1D3253}"/>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06911AFE-108B-6440-8AA6-0143975F72FE}"/>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52</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3326DBAD-5302-F249-A24F-E90E6CAE7E63}"/>
              </a:ext>
            </a:extLst>
          </p:cNvPr>
          <p:cNvSpPr>
            <a:spLocks noGrp="1"/>
          </p:cNvSpPr>
          <p:nvPr>
            <p:ph sz="quarter" idx="12"/>
          </p:nvPr>
        </p:nvSpPr>
        <p:spPr>
          <a:xfrm>
            <a:off x="635000" y="2222501"/>
            <a:ext cx="7789472" cy="4127500"/>
          </a:xfrm>
        </p:spPr>
        <p:txBody>
          <a:bodyPr/>
          <a:lstStyle/>
          <a:p>
            <a:pPr marL="285750" indent="-285750">
              <a:buFont typeface="Arial" panose="020B0604020202020204" pitchFamily="34" charset="0"/>
              <a:buChar char="•"/>
            </a:pPr>
            <a:r>
              <a:rPr lang="en-US" sz="2000" dirty="0"/>
              <a:t>Goal: Quantify the productivity and distributional costs of emissions fees on manufacturing firms in China</a:t>
            </a:r>
          </a:p>
          <a:p>
            <a:pPr marL="285750" indent="-285750">
              <a:buFont typeface="Arial" panose="020B0604020202020204" pitchFamily="34" charset="0"/>
              <a:buChar char="•"/>
            </a:pPr>
            <a:r>
              <a:rPr lang="en-US" sz="2000" dirty="0">
                <a:latin typeface="+mn-lt"/>
              </a:rPr>
              <a:t>Fees imposed on SO</a:t>
            </a:r>
            <a:r>
              <a:rPr lang="en-US" sz="2000" baseline="-25000" dirty="0">
                <a:latin typeface="+mn-lt"/>
              </a:rPr>
              <a:t>2</a:t>
            </a:r>
            <a:r>
              <a:rPr lang="en-US" sz="2000" dirty="0">
                <a:latin typeface="+mn-lt"/>
              </a:rPr>
              <a:t>, NO</a:t>
            </a:r>
            <a:r>
              <a:rPr lang="en-US" sz="2000" baseline="-25000" dirty="0">
                <a:latin typeface="+mn-lt"/>
              </a:rPr>
              <a:t>x</a:t>
            </a:r>
            <a:r>
              <a:rPr lang="en-US" sz="2000" dirty="0">
                <a:latin typeface="+mn-lt"/>
              </a:rPr>
              <a:t>, chemical oxygen demand (COD), and nitrogen-ammonia (NH</a:t>
            </a:r>
            <a:r>
              <a:rPr lang="en-US" sz="2000" baseline="-25000" dirty="0">
                <a:latin typeface="+mn-lt"/>
              </a:rPr>
              <a:t>3</a:t>
            </a:r>
            <a:r>
              <a:rPr lang="en-US" sz="2000" dirty="0">
                <a:latin typeface="+mn-lt"/>
              </a:rPr>
              <a:t>-N)</a:t>
            </a:r>
          </a:p>
          <a:p>
            <a:pPr marL="285750" indent="-285750">
              <a:buFont typeface="Arial" panose="020B0604020202020204" pitchFamily="34" charset="0"/>
              <a:buChar char="•"/>
            </a:pPr>
            <a:r>
              <a:rPr lang="en-US" sz="2000" dirty="0">
                <a:latin typeface="+mn-lt"/>
              </a:rPr>
              <a:t>Substantial variation over time and across provinces, </a:t>
            </a:r>
          </a:p>
          <a:p>
            <a:pPr marL="285750" indent="-285750">
              <a:buFont typeface="Arial" panose="020B0604020202020204" pitchFamily="34" charset="0"/>
              <a:buChar char="•"/>
            </a:pPr>
            <a:r>
              <a:rPr lang="en-US" sz="2000" dirty="0">
                <a:latin typeface="+mn-lt"/>
              </a:rPr>
              <a:t>Primary focus is on a set of fee rises in 2010 in some provinces but not others</a:t>
            </a:r>
          </a:p>
          <a:p>
            <a:endParaRPr lang="en-US" sz="2000" dirty="0">
              <a:latin typeface="+mn-lt"/>
            </a:endParaRPr>
          </a:p>
          <a:p>
            <a:pPr marL="285750" indent="-285750">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3742183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8FF16-292D-7844-BC44-DEB1C2343204}"/>
              </a:ext>
            </a:extLst>
          </p:cNvPr>
          <p:cNvSpPr>
            <a:spLocks noGrp="1"/>
          </p:cNvSpPr>
          <p:nvPr>
            <p:ph type="title"/>
          </p:nvPr>
        </p:nvSpPr>
        <p:spPr/>
        <p:txBody>
          <a:bodyPr/>
          <a:lstStyle/>
          <a:p>
            <a:r>
              <a:rPr lang="en-US" dirty="0"/>
              <a:t>Methodology</a:t>
            </a:r>
          </a:p>
        </p:txBody>
      </p:sp>
      <p:sp>
        <p:nvSpPr>
          <p:cNvPr id="3" name="Slide Number Placeholder 2">
            <a:extLst>
              <a:ext uri="{FF2B5EF4-FFF2-40B4-BE49-F238E27FC236}">
                <a16:creationId xmlns:a16="http://schemas.microsoft.com/office/drawing/2014/main" id="{8C566B16-36B5-A741-8D7B-2F647DE7244B}"/>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53</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AA4FCCB1-9B5F-504E-BC10-335E43D0470E}"/>
              </a:ext>
            </a:extLst>
          </p:cNvPr>
          <p:cNvSpPr>
            <a:spLocks noGrp="1"/>
          </p:cNvSpPr>
          <p:nvPr>
            <p:ph sz="quarter" idx="12"/>
          </p:nvPr>
        </p:nvSpPr>
        <p:spPr>
          <a:xfrm>
            <a:off x="634999" y="2222501"/>
            <a:ext cx="7966389" cy="4127500"/>
          </a:xfrm>
        </p:spPr>
        <p:txBody>
          <a:bodyPr/>
          <a:lstStyle/>
          <a:p>
            <a:pPr marL="342900" indent="-342900">
              <a:buFont typeface="Arial" panose="020B0604020202020204" pitchFamily="34" charset="0"/>
              <a:buChar char="•"/>
            </a:pPr>
            <a:r>
              <a:rPr lang="en-US" sz="2000" dirty="0"/>
              <a:t>Control for region-year and firm effects</a:t>
            </a:r>
          </a:p>
          <a:p>
            <a:pPr marL="342900" indent="-342900">
              <a:buFont typeface="Arial" panose="020B0604020202020204" pitchFamily="34" charset="0"/>
              <a:buChar char="•"/>
            </a:pPr>
            <a:r>
              <a:rPr lang="en-US" sz="2000" dirty="0"/>
              <a:t>Compare border prefectures across pairs of provinces where one raises fees and the other does not, similar to </a:t>
            </a:r>
            <a:r>
              <a:rPr lang="en-US" sz="2000" dirty="0" err="1"/>
              <a:t>Dube</a:t>
            </a:r>
            <a:r>
              <a:rPr lang="en-US" sz="2000" dirty="0"/>
              <a:t>, Lester, Reich (2010)</a:t>
            </a:r>
          </a:p>
          <a:p>
            <a:pPr marL="707450" lvl="1" indent="-342900">
              <a:buClr>
                <a:schemeClr val="bg1"/>
              </a:buClr>
              <a:buFont typeface=".AppleSystemUIFont" charset="-120"/>
              <a:buChar char="»"/>
            </a:pPr>
            <a:r>
              <a:rPr lang="en-US" sz="2000" dirty="0"/>
              <a:t>In the future, will replace with bandwidths around provincial borders of </a:t>
            </a:r>
            <a:r>
              <a:rPr lang="en-US" sz="2000" i="1" dirty="0"/>
              <a:t>N</a:t>
            </a:r>
            <a:r>
              <a:rPr lang="en-US" sz="2000" dirty="0"/>
              <a:t> km once we obtain accurately geocoded locations of plants</a:t>
            </a:r>
            <a:endParaRPr lang="en-US" sz="2000" dirty="0">
              <a:latin typeface="+mn-lt"/>
            </a:endParaRPr>
          </a:p>
          <a:p>
            <a:pPr marL="342900" indent="-342900">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1668806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634716-1D97-8F4F-BDD3-5291E4574F06}"/>
              </a:ext>
            </a:extLst>
          </p:cNvPr>
          <p:cNvPicPr>
            <a:picLocks noChangeAspect="1"/>
          </p:cNvPicPr>
          <p:nvPr/>
        </p:nvPicPr>
        <p:blipFill>
          <a:blip r:embed="rId3"/>
          <a:stretch>
            <a:fillRect/>
          </a:stretch>
        </p:blipFill>
        <p:spPr>
          <a:xfrm>
            <a:off x="725435" y="2062540"/>
            <a:ext cx="6268217" cy="4736588"/>
          </a:xfrm>
          <a:prstGeom prst="rect">
            <a:avLst/>
          </a:prstGeom>
        </p:spPr>
      </p:pic>
      <p:sp>
        <p:nvSpPr>
          <p:cNvPr id="2" name="Title 1">
            <a:extLst>
              <a:ext uri="{FF2B5EF4-FFF2-40B4-BE49-F238E27FC236}">
                <a16:creationId xmlns:a16="http://schemas.microsoft.com/office/drawing/2014/main" id="{B458FF16-292D-7844-BC44-DEB1C2343204}"/>
              </a:ext>
            </a:extLst>
          </p:cNvPr>
          <p:cNvSpPr>
            <a:spLocks noGrp="1"/>
          </p:cNvSpPr>
          <p:nvPr>
            <p:ph type="title"/>
          </p:nvPr>
        </p:nvSpPr>
        <p:spPr>
          <a:xfrm>
            <a:off x="635000" y="1524000"/>
            <a:ext cx="8056824" cy="1077081"/>
          </a:xfrm>
        </p:spPr>
        <p:txBody>
          <a:bodyPr/>
          <a:lstStyle/>
          <a:p>
            <a:r>
              <a:rPr lang="en-US" dirty="0"/>
              <a:t>Methodology – Water Discharge Fees</a:t>
            </a:r>
          </a:p>
        </p:txBody>
      </p:sp>
      <p:sp>
        <p:nvSpPr>
          <p:cNvPr id="3" name="Slide Number Placeholder 2">
            <a:extLst>
              <a:ext uri="{FF2B5EF4-FFF2-40B4-BE49-F238E27FC236}">
                <a16:creationId xmlns:a16="http://schemas.microsoft.com/office/drawing/2014/main" id="{8C566B16-36B5-A741-8D7B-2F647DE7244B}"/>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54</a:t>
            </a:fld>
            <a:endParaRPr lang="en-US" dirty="0">
              <a:solidFill>
                <a:srgbClr val="268097">
                  <a:tint val="75000"/>
                </a:srgbClr>
              </a:solidFill>
            </a:endParaRPr>
          </a:p>
        </p:txBody>
      </p:sp>
      <p:sp>
        <p:nvSpPr>
          <p:cNvPr id="4" name="Frame 3">
            <a:extLst>
              <a:ext uri="{FF2B5EF4-FFF2-40B4-BE49-F238E27FC236}">
                <a16:creationId xmlns:a16="http://schemas.microsoft.com/office/drawing/2014/main" id="{5BDD64CC-032E-7D43-9585-269BAF16F081}"/>
              </a:ext>
            </a:extLst>
          </p:cNvPr>
          <p:cNvSpPr/>
          <p:nvPr/>
        </p:nvSpPr>
        <p:spPr>
          <a:xfrm>
            <a:off x="5323839" y="3034602"/>
            <a:ext cx="1300481" cy="1045029"/>
          </a:xfrm>
          <a:prstGeom prst="frame">
            <a:avLst>
              <a:gd name="adj1" fmla="val 3333"/>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65031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8FF16-292D-7844-BC44-DEB1C2343204}"/>
              </a:ext>
            </a:extLst>
          </p:cNvPr>
          <p:cNvSpPr>
            <a:spLocks noGrp="1"/>
          </p:cNvSpPr>
          <p:nvPr>
            <p:ph type="title"/>
          </p:nvPr>
        </p:nvSpPr>
        <p:spPr>
          <a:xfrm>
            <a:off x="635000" y="1524000"/>
            <a:ext cx="8056824" cy="1077081"/>
          </a:xfrm>
        </p:spPr>
        <p:txBody>
          <a:bodyPr/>
          <a:lstStyle/>
          <a:p>
            <a:r>
              <a:rPr lang="en-US" dirty="0"/>
              <a:t>Methodology – Water Discharge Fees</a:t>
            </a:r>
          </a:p>
        </p:txBody>
      </p:sp>
      <p:sp>
        <p:nvSpPr>
          <p:cNvPr id="3" name="Slide Number Placeholder 2">
            <a:extLst>
              <a:ext uri="{FF2B5EF4-FFF2-40B4-BE49-F238E27FC236}">
                <a16:creationId xmlns:a16="http://schemas.microsoft.com/office/drawing/2014/main" id="{8C566B16-36B5-A741-8D7B-2F647DE7244B}"/>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55</a:t>
            </a:fld>
            <a:endParaRPr lang="en-US" dirty="0">
              <a:solidFill>
                <a:srgbClr val="268097">
                  <a:tint val="75000"/>
                </a:srgbClr>
              </a:solidFill>
            </a:endParaRPr>
          </a:p>
        </p:txBody>
      </p:sp>
      <p:pic>
        <p:nvPicPr>
          <p:cNvPr id="6" name="Picture 5">
            <a:extLst>
              <a:ext uri="{FF2B5EF4-FFF2-40B4-BE49-F238E27FC236}">
                <a16:creationId xmlns:a16="http://schemas.microsoft.com/office/drawing/2014/main" id="{EB20CAA4-9954-0847-82A0-0A29B938876B}"/>
              </a:ext>
            </a:extLst>
          </p:cNvPr>
          <p:cNvPicPr>
            <a:picLocks noChangeAspect="1"/>
          </p:cNvPicPr>
          <p:nvPr/>
        </p:nvPicPr>
        <p:blipFill>
          <a:blip r:embed="rId3"/>
          <a:stretch>
            <a:fillRect/>
          </a:stretch>
        </p:blipFill>
        <p:spPr>
          <a:xfrm>
            <a:off x="911067" y="2209830"/>
            <a:ext cx="7547219" cy="4594958"/>
          </a:xfrm>
          <a:prstGeom prst="rect">
            <a:avLst/>
          </a:prstGeom>
        </p:spPr>
      </p:pic>
    </p:spTree>
    <p:extLst>
      <p:ext uri="{BB962C8B-B14F-4D97-AF65-F5344CB8AC3E}">
        <p14:creationId xmlns:p14="http://schemas.microsoft.com/office/powerpoint/2010/main" val="3256522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8FF16-292D-7844-BC44-DEB1C2343204}"/>
              </a:ext>
            </a:extLst>
          </p:cNvPr>
          <p:cNvSpPr>
            <a:spLocks noGrp="1"/>
          </p:cNvSpPr>
          <p:nvPr>
            <p:ph type="title"/>
          </p:nvPr>
        </p:nvSpPr>
        <p:spPr/>
        <p:txBody>
          <a:bodyPr/>
          <a:lstStyle/>
          <a:p>
            <a:r>
              <a:rPr lang="en-US" dirty="0"/>
              <a:t>Initial Results: Log SO</a:t>
            </a:r>
            <a:r>
              <a:rPr lang="en-US" baseline="-25000" dirty="0"/>
              <a:t>2</a:t>
            </a:r>
            <a:r>
              <a:rPr lang="en-US" dirty="0"/>
              <a:t> by year</a:t>
            </a:r>
          </a:p>
        </p:txBody>
      </p:sp>
      <p:sp>
        <p:nvSpPr>
          <p:cNvPr id="3" name="Slide Number Placeholder 2">
            <a:extLst>
              <a:ext uri="{FF2B5EF4-FFF2-40B4-BE49-F238E27FC236}">
                <a16:creationId xmlns:a16="http://schemas.microsoft.com/office/drawing/2014/main" id="{8C566B16-36B5-A741-8D7B-2F647DE7244B}"/>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56</a:t>
            </a:fld>
            <a:endParaRPr lang="en-US" dirty="0">
              <a:solidFill>
                <a:srgbClr val="268097">
                  <a:tint val="75000"/>
                </a:srgbClr>
              </a:solidFill>
            </a:endParaRPr>
          </a:p>
        </p:txBody>
      </p:sp>
      <p:sp>
        <p:nvSpPr>
          <p:cNvPr id="8" name="TextBox 7">
            <a:extLst>
              <a:ext uri="{FF2B5EF4-FFF2-40B4-BE49-F238E27FC236}">
                <a16:creationId xmlns:a16="http://schemas.microsoft.com/office/drawing/2014/main" id="{73FE6C62-26FB-FD4C-BC4E-6F0782B2FA84}"/>
              </a:ext>
            </a:extLst>
          </p:cNvPr>
          <p:cNvSpPr txBox="1"/>
          <p:nvPr/>
        </p:nvSpPr>
        <p:spPr>
          <a:xfrm>
            <a:off x="1865790" y="6390305"/>
            <a:ext cx="5814092" cy="292388"/>
          </a:xfrm>
          <a:prstGeom prst="rect">
            <a:avLst/>
          </a:prstGeom>
          <a:noFill/>
        </p:spPr>
        <p:txBody>
          <a:bodyPr wrap="none" rtlCol="0">
            <a:spAutoFit/>
          </a:bodyPr>
          <a:lstStyle/>
          <a:p>
            <a:r>
              <a:rPr lang="en-US" sz="1300" dirty="0">
                <a:solidFill>
                  <a:schemeClr val="bg1"/>
                </a:solidFill>
              </a:rPr>
              <a:t>Note: The y-axis is coefficients of SO</a:t>
            </a:r>
            <a:r>
              <a:rPr lang="en-US" sz="1300" baseline="-25000" dirty="0">
                <a:solidFill>
                  <a:schemeClr val="bg1"/>
                </a:solidFill>
              </a:rPr>
              <a:t>2</a:t>
            </a:r>
            <a:r>
              <a:rPr lang="en-US" sz="1300" dirty="0">
                <a:solidFill>
                  <a:schemeClr val="bg1"/>
                </a:solidFill>
              </a:rPr>
              <a:t> year FEs, treatment vs control</a:t>
            </a:r>
          </a:p>
        </p:txBody>
      </p:sp>
      <p:grpSp>
        <p:nvGrpSpPr>
          <p:cNvPr id="5" name="Group 4">
            <a:extLst>
              <a:ext uri="{FF2B5EF4-FFF2-40B4-BE49-F238E27FC236}">
                <a16:creationId xmlns:a16="http://schemas.microsoft.com/office/drawing/2014/main" id="{E78E51D2-276D-C247-B5AB-DF387D7B4AF0}"/>
              </a:ext>
            </a:extLst>
          </p:cNvPr>
          <p:cNvGrpSpPr/>
          <p:nvPr/>
        </p:nvGrpSpPr>
        <p:grpSpPr>
          <a:xfrm>
            <a:off x="1740786" y="2208210"/>
            <a:ext cx="5840750" cy="4120846"/>
            <a:chOff x="1740786" y="2208210"/>
            <a:chExt cx="5840750" cy="4120846"/>
          </a:xfrm>
        </p:grpSpPr>
        <p:pic>
          <p:nvPicPr>
            <p:cNvPr id="7" name="Picture 6">
              <a:extLst>
                <a:ext uri="{FF2B5EF4-FFF2-40B4-BE49-F238E27FC236}">
                  <a16:creationId xmlns:a16="http://schemas.microsoft.com/office/drawing/2014/main" id="{2BC79173-FF1E-2840-AAF3-2D91AE103212}"/>
                </a:ext>
              </a:extLst>
            </p:cNvPr>
            <p:cNvPicPr>
              <a:picLocks noChangeAspect="1"/>
            </p:cNvPicPr>
            <p:nvPr/>
          </p:nvPicPr>
          <p:blipFill>
            <a:blip r:embed="rId3"/>
            <a:stretch>
              <a:fillRect/>
            </a:stretch>
          </p:blipFill>
          <p:spPr>
            <a:xfrm>
              <a:off x="1740786" y="2208210"/>
              <a:ext cx="5840750" cy="4120846"/>
            </a:xfrm>
            <a:prstGeom prst="rect">
              <a:avLst/>
            </a:prstGeom>
          </p:spPr>
        </p:pic>
        <p:sp>
          <p:nvSpPr>
            <p:cNvPr id="10" name="Rectangle 9">
              <a:extLst>
                <a:ext uri="{FF2B5EF4-FFF2-40B4-BE49-F238E27FC236}">
                  <a16:creationId xmlns:a16="http://schemas.microsoft.com/office/drawing/2014/main" id="{EA78A2F4-4A87-8946-863D-9D934D77090C}"/>
                </a:ext>
              </a:extLst>
            </p:cNvPr>
            <p:cNvSpPr/>
            <p:nvPr/>
          </p:nvSpPr>
          <p:spPr>
            <a:xfrm>
              <a:off x="4328161" y="2323523"/>
              <a:ext cx="109728" cy="354787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16ED053-51FF-BB4A-B96E-2A2EA934C5E2}"/>
                </a:ext>
              </a:extLst>
            </p:cNvPr>
            <p:cNvSpPr/>
            <p:nvPr/>
          </p:nvSpPr>
          <p:spPr>
            <a:xfrm>
              <a:off x="4794101" y="2347907"/>
              <a:ext cx="18288" cy="35370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grpSp>
    </p:spTree>
    <p:extLst>
      <p:ext uri="{BB962C8B-B14F-4D97-AF65-F5344CB8AC3E}">
        <p14:creationId xmlns:p14="http://schemas.microsoft.com/office/powerpoint/2010/main" val="4030015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8FF16-292D-7844-BC44-DEB1C2343204}"/>
              </a:ext>
            </a:extLst>
          </p:cNvPr>
          <p:cNvSpPr>
            <a:spLocks noGrp="1"/>
          </p:cNvSpPr>
          <p:nvPr>
            <p:ph type="title"/>
          </p:nvPr>
        </p:nvSpPr>
        <p:spPr/>
        <p:txBody>
          <a:bodyPr/>
          <a:lstStyle/>
          <a:p>
            <a:r>
              <a:rPr lang="en-US" dirty="0"/>
              <a:t>Initial Results: Log NO</a:t>
            </a:r>
            <a:r>
              <a:rPr lang="en-US" baseline="-25000" dirty="0"/>
              <a:t>x</a:t>
            </a:r>
            <a:r>
              <a:rPr lang="en-US" dirty="0"/>
              <a:t> by year</a:t>
            </a:r>
          </a:p>
        </p:txBody>
      </p:sp>
      <p:grpSp>
        <p:nvGrpSpPr>
          <p:cNvPr id="4" name="Group 3">
            <a:extLst>
              <a:ext uri="{FF2B5EF4-FFF2-40B4-BE49-F238E27FC236}">
                <a16:creationId xmlns:a16="http://schemas.microsoft.com/office/drawing/2014/main" id="{6F8B7159-521D-754F-8415-1B61D19BCC2F}"/>
              </a:ext>
            </a:extLst>
          </p:cNvPr>
          <p:cNvGrpSpPr/>
          <p:nvPr/>
        </p:nvGrpSpPr>
        <p:grpSpPr>
          <a:xfrm>
            <a:off x="1814354" y="2195884"/>
            <a:ext cx="5866188" cy="4266318"/>
            <a:chOff x="1814354" y="2195884"/>
            <a:chExt cx="5866188" cy="4266318"/>
          </a:xfrm>
        </p:grpSpPr>
        <p:pic>
          <p:nvPicPr>
            <p:cNvPr id="6" name="Picture 5">
              <a:extLst>
                <a:ext uri="{FF2B5EF4-FFF2-40B4-BE49-F238E27FC236}">
                  <a16:creationId xmlns:a16="http://schemas.microsoft.com/office/drawing/2014/main" id="{BE2CD264-8135-D149-9D8B-ED41C6946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354" y="2195884"/>
              <a:ext cx="5866188" cy="4266318"/>
            </a:xfrm>
            <a:prstGeom prst="rect">
              <a:avLst/>
            </a:prstGeom>
          </p:spPr>
        </p:pic>
        <p:sp>
          <p:nvSpPr>
            <p:cNvPr id="10" name="Rectangle 9">
              <a:extLst>
                <a:ext uri="{FF2B5EF4-FFF2-40B4-BE49-F238E27FC236}">
                  <a16:creationId xmlns:a16="http://schemas.microsoft.com/office/drawing/2014/main" id="{EA78A2F4-4A87-8946-863D-9D934D77090C}"/>
                </a:ext>
              </a:extLst>
            </p:cNvPr>
            <p:cNvSpPr/>
            <p:nvPr/>
          </p:nvSpPr>
          <p:spPr>
            <a:xfrm>
              <a:off x="3809377" y="2344127"/>
              <a:ext cx="50565" cy="35570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16ED053-51FF-BB4A-B96E-2A2EA934C5E2}"/>
                </a:ext>
              </a:extLst>
            </p:cNvPr>
            <p:cNvSpPr/>
            <p:nvPr/>
          </p:nvSpPr>
          <p:spPr>
            <a:xfrm>
              <a:off x="4347297" y="2330601"/>
              <a:ext cx="18288" cy="3537014"/>
            </a:xfrm>
            <a:prstGeom prst="rect">
              <a:avLst/>
            </a:prstGeom>
            <a:solidFill>
              <a:schemeClr val="tx2"/>
            </a:solidFill>
            <a:ln>
              <a:noFill/>
            </a:ln>
            <a:effectLst>
              <a:outerShdw dist="23000" dir="5400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grpSp>
      <p:sp>
        <p:nvSpPr>
          <p:cNvPr id="9" name="TextBox 8">
            <a:extLst>
              <a:ext uri="{FF2B5EF4-FFF2-40B4-BE49-F238E27FC236}">
                <a16:creationId xmlns:a16="http://schemas.microsoft.com/office/drawing/2014/main" id="{73FE6C62-26FB-FD4C-BC4E-6F0782B2FA84}"/>
              </a:ext>
            </a:extLst>
          </p:cNvPr>
          <p:cNvSpPr txBox="1"/>
          <p:nvPr/>
        </p:nvSpPr>
        <p:spPr>
          <a:xfrm>
            <a:off x="1865790" y="6390305"/>
            <a:ext cx="5838137" cy="292388"/>
          </a:xfrm>
          <a:prstGeom prst="rect">
            <a:avLst/>
          </a:prstGeom>
          <a:noFill/>
        </p:spPr>
        <p:txBody>
          <a:bodyPr wrap="none" rtlCol="0">
            <a:spAutoFit/>
          </a:bodyPr>
          <a:lstStyle/>
          <a:p>
            <a:r>
              <a:rPr lang="en-US" sz="1300" dirty="0">
                <a:solidFill>
                  <a:schemeClr val="bg1"/>
                </a:solidFill>
              </a:rPr>
              <a:t>Note: The y-axis is coefficients of NO</a:t>
            </a:r>
            <a:r>
              <a:rPr lang="en-US" sz="1300" baseline="-25000" dirty="0">
                <a:solidFill>
                  <a:schemeClr val="bg1"/>
                </a:solidFill>
              </a:rPr>
              <a:t>x</a:t>
            </a:r>
            <a:r>
              <a:rPr lang="en-US" sz="1300" dirty="0">
                <a:solidFill>
                  <a:schemeClr val="bg1"/>
                </a:solidFill>
              </a:rPr>
              <a:t> year FEs, treatment vs control</a:t>
            </a:r>
          </a:p>
        </p:txBody>
      </p:sp>
      <p:sp>
        <p:nvSpPr>
          <p:cNvPr id="12" name="Slide Number Placeholder 2">
            <a:extLst>
              <a:ext uri="{FF2B5EF4-FFF2-40B4-BE49-F238E27FC236}">
                <a16:creationId xmlns:a16="http://schemas.microsoft.com/office/drawing/2014/main" id="{00B0D89E-69D2-2E4C-80B0-FC89F85A1742}"/>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57</a:t>
            </a:fld>
            <a:endParaRPr lang="en-US" dirty="0">
              <a:solidFill>
                <a:srgbClr val="268097">
                  <a:tint val="75000"/>
                </a:srgbClr>
              </a:solidFill>
            </a:endParaRPr>
          </a:p>
        </p:txBody>
      </p:sp>
    </p:spTree>
    <p:extLst>
      <p:ext uri="{BB962C8B-B14F-4D97-AF65-F5344CB8AC3E}">
        <p14:creationId xmlns:p14="http://schemas.microsoft.com/office/powerpoint/2010/main" val="120853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4EA050-A43A-E34B-B816-A608270280E0}"/>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58</a:t>
            </a:fld>
            <a:endParaRPr lang="en-US" dirty="0">
              <a:solidFill>
                <a:srgbClr val="268097">
                  <a:tint val="75000"/>
                </a:srgbClr>
              </a:solidFill>
            </a:endParaRPr>
          </a:p>
        </p:txBody>
      </p:sp>
      <p:sp>
        <p:nvSpPr>
          <p:cNvPr id="5" name="Title 1">
            <a:extLst>
              <a:ext uri="{FF2B5EF4-FFF2-40B4-BE49-F238E27FC236}">
                <a16:creationId xmlns:a16="http://schemas.microsoft.com/office/drawing/2014/main" id="{7B625524-BAF0-F741-B853-50C2353B8BFD}"/>
              </a:ext>
            </a:extLst>
          </p:cNvPr>
          <p:cNvSpPr>
            <a:spLocks noGrp="1"/>
          </p:cNvSpPr>
          <p:nvPr>
            <p:ph type="title"/>
          </p:nvPr>
        </p:nvSpPr>
        <p:spPr>
          <a:xfrm>
            <a:off x="635000" y="1524000"/>
            <a:ext cx="7620000" cy="1077081"/>
          </a:xfrm>
        </p:spPr>
        <p:txBody>
          <a:bodyPr/>
          <a:lstStyle/>
          <a:p>
            <a:r>
              <a:rPr lang="en-US" dirty="0"/>
              <a:t>Initial Results: Border SO</a:t>
            </a:r>
            <a:r>
              <a:rPr lang="en-US" baseline="-25000" dirty="0"/>
              <a:t>2</a:t>
            </a:r>
            <a:r>
              <a:rPr lang="en-US" dirty="0"/>
              <a:t> Fees Pollution Levels</a:t>
            </a:r>
            <a:endParaRPr lang="en-US" baseline="-25000" dirty="0"/>
          </a:p>
        </p:txBody>
      </p:sp>
      <p:sp>
        <p:nvSpPr>
          <p:cNvPr id="11" name="TextBox 10">
            <a:extLst>
              <a:ext uri="{FF2B5EF4-FFF2-40B4-BE49-F238E27FC236}">
                <a16:creationId xmlns:a16="http://schemas.microsoft.com/office/drawing/2014/main" id="{DF4A2E1C-108A-4C4B-911B-54AAECE8C8DD}"/>
              </a:ext>
            </a:extLst>
          </p:cNvPr>
          <p:cNvSpPr txBox="1"/>
          <p:nvPr/>
        </p:nvSpPr>
        <p:spPr>
          <a:xfrm>
            <a:off x="900248" y="5349063"/>
            <a:ext cx="7813040" cy="307777"/>
          </a:xfrm>
          <a:prstGeom prst="rect">
            <a:avLst/>
          </a:prstGeom>
          <a:noFill/>
        </p:spPr>
        <p:txBody>
          <a:bodyPr wrap="square" rtlCol="0">
            <a:spAutoFit/>
          </a:bodyPr>
          <a:lstStyle/>
          <a:p>
            <a:r>
              <a:rPr lang="en-US" sz="1400" dirty="0">
                <a:solidFill>
                  <a:schemeClr val="accent3"/>
                </a:solidFill>
              </a:rPr>
              <a:t>Note: All regressions include year FEs, firm FEs, and region-year interactions.</a:t>
            </a:r>
          </a:p>
        </p:txBody>
      </p:sp>
      <p:pic>
        <p:nvPicPr>
          <p:cNvPr id="7" name="Picture 6"/>
          <p:cNvPicPr>
            <a:picLocks noChangeAspect="1"/>
          </p:cNvPicPr>
          <p:nvPr/>
        </p:nvPicPr>
        <p:blipFill>
          <a:blip r:embed="rId3"/>
          <a:stretch>
            <a:fillRect/>
          </a:stretch>
        </p:blipFill>
        <p:spPr>
          <a:xfrm>
            <a:off x="985701" y="2970922"/>
            <a:ext cx="6918598" cy="2395523"/>
          </a:xfrm>
          <a:prstGeom prst="rect">
            <a:avLst/>
          </a:prstGeom>
        </p:spPr>
      </p:pic>
    </p:spTree>
    <p:extLst>
      <p:ext uri="{BB962C8B-B14F-4D97-AF65-F5344CB8AC3E}">
        <p14:creationId xmlns:p14="http://schemas.microsoft.com/office/powerpoint/2010/main" val="2725533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4717C-4FB7-6C4D-B20B-8F8001CAA962}"/>
              </a:ext>
            </a:extLst>
          </p:cNvPr>
          <p:cNvSpPr>
            <a:spLocks noGrp="1"/>
          </p:cNvSpPr>
          <p:nvPr>
            <p:ph type="title"/>
          </p:nvPr>
        </p:nvSpPr>
        <p:spPr>
          <a:xfrm>
            <a:off x="635000" y="1524000"/>
            <a:ext cx="7620000" cy="1077081"/>
          </a:xfrm>
        </p:spPr>
        <p:txBody>
          <a:bodyPr/>
          <a:lstStyle/>
          <a:p>
            <a:r>
              <a:rPr lang="en-US" dirty="0"/>
              <a:t>Initial Results: Border Impact on Output for SO</a:t>
            </a:r>
            <a:r>
              <a:rPr lang="en-US" baseline="-25000" dirty="0"/>
              <a:t>2</a:t>
            </a:r>
            <a:r>
              <a:rPr lang="en-US" dirty="0"/>
              <a:t> Fees</a:t>
            </a:r>
          </a:p>
        </p:txBody>
      </p:sp>
      <p:sp>
        <p:nvSpPr>
          <p:cNvPr id="3" name="Slide Number Placeholder 2">
            <a:extLst>
              <a:ext uri="{FF2B5EF4-FFF2-40B4-BE49-F238E27FC236}">
                <a16:creationId xmlns:a16="http://schemas.microsoft.com/office/drawing/2014/main" id="{C80BC2B5-373A-0B4A-B7AC-44C98E8A25F4}"/>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59</a:t>
            </a:fld>
            <a:endParaRPr lang="en-US" dirty="0">
              <a:solidFill>
                <a:srgbClr val="268097">
                  <a:tint val="75000"/>
                </a:srgbClr>
              </a:solidFill>
            </a:endParaRPr>
          </a:p>
        </p:txBody>
      </p:sp>
      <p:sp>
        <p:nvSpPr>
          <p:cNvPr id="5" name="TextBox 4">
            <a:extLst>
              <a:ext uri="{FF2B5EF4-FFF2-40B4-BE49-F238E27FC236}">
                <a16:creationId xmlns:a16="http://schemas.microsoft.com/office/drawing/2014/main" id="{5AC76F82-1B1C-3F4D-A591-540431B1D775}"/>
              </a:ext>
            </a:extLst>
          </p:cNvPr>
          <p:cNvSpPr txBox="1"/>
          <p:nvPr/>
        </p:nvSpPr>
        <p:spPr>
          <a:xfrm>
            <a:off x="1201964" y="5179973"/>
            <a:ext cx="6821351" cy="738664"/>
          </a:xfrm>
          <a:prstGeom prst="rect">
            <a:avLst/>
          </a:prstGeom>
          <a:noFill/>
        </p:spPr>
        <p:txBody>
          <a:bodyPr wrap="square" rtlCol="0">
            <a:spAutoFit/>
          </a:bodyPr>
          <a:lstStyle/>
          <a:p>
            <a:r>
              <a:rPr lang="en-US" sz="1400" dirty="0">
                <a:solidFill>
                  <a:schemeClr val="accent3"/>
                </a:solidFill>
              </a:rPr>
              <a:t>Note: All regressions control for the firms’ log capital and log number of workers. All regressions include regional FEs, year FEs, firm FEs, and region-year interactions.</a:t>
            </a:r>
          </a:p>
        </p:txBody>
      </p:sp>
      <p:pic>
        <p:nvPicPr>
          <p:cNvPr id="6" name="Picture 5"/>
          <p:cNvPicPr>
            <a:picLocks noChangeAspect="1"/>
          </p:cNvPicPr>
          <p:nvPr/>
        </p:nvPicPr>
        <p:blipFill>
          <a:blip r:embed="rId2"/>
          <a:stretch>
            <a:fillRect/>
          </a:stretch>
        </p:blipFill>
        <p:spPr>
          <a:xfrm>
            <a:off x="1201964" y="2842809"/>
            <a:ext cx="6821351" cy="2337164"/>
          </a:xfrm>
          <a:prstGeom prst="rect">
            <a:avLst/>
          </a:prstGeom>
        </p:spPr>
      </p:pic>
    </p:spTree>
    <p:extLst>
      <p:ext uri="{BB962C8B-B14F-4D97-AF65-F5344CB8AC3E}">
        <p14:creationId xmlns:p14="http://schemas.microsoft.com/office/powerpoint/2010/main" val="401905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AFC5E-C9C3-3142-BBEE-7C1E163AB49A}"/>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4625B4D0-299D-DD4C-9E3E-D3671980B452}"/>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6</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3CB57C3F-92C6-104D-9743-3A42AC83C36B}"/>
              </a:ext>
            </a:extLst>
          </p:cNvPr>
          <p:cNvSpPr>
            <a:spLocks noGrp="1"/>
          </p:cNvSpPr>
          <p:nvPr>
            <p:ph sz="quarter" idx="12"/>
          </p:nvPr>
        </p:nvSpPr>
        <p:spPr>
          <a:xfrm>
            <a:off x="634999" y="2222501"/>
            <a:ext cx="7952409" cy="4127500"/>
          </a:xfrm>
        </p:spPr>
        <p:txBody>
          <a:bodyPr/>
          <a:lstStyle/>
          <a:p>
            <a:pPr marL="469900" indent="-469900">
              <a:buFont typeface="+mj-lt"/>
              <a:buAutoNum type="romanUcPeriod"/>
              <a:tabLst>
                <a:tab pos="169863" algn="l"/>
              </a:tabLst>
            </a:pPr>
            <a:r>
              <a:rPr lang="en-US" sz="2000" b="1" dirty="0"/>
              <a:t>Environmental regulations have had substantial benefits</a:t>
            </a:r>
          </a:p>
          <a:p>
            <a:pPr marL="457200" indent="-457200">
              <a:buFont typeface="+mj-lt"/>
              <a:buAutoNum type="romanUcPeriod"/>
            </a:pPr>
            <a:r>
              <a:rPr lang="en-US" sz="2000" dirty="0"/>
              <a:t>Environmental regulations have had substantial costs</a:t>
            </a:r>
          </a:p>
          <a:p>
            <a:pPr marL="457200" indent="-457200">
              <a:buFont typeface="+mj-lt"/>
              <a:buAutoNum type="romanUcPeriod"/>
            </a:pPr>
            <a:r>
              <a:rPr lang="en-US" sz="2000" dirty="0"/>
              <a:t>Information &amp; incentives are critical for efficiency</a:t>
            </a:r>
          </a:p>
          <a:p>
            <a:pPr marL="707450" lvl="1" indent="-342900">
              <a:buClr>
                <a:schemeClr val="bg1"/>
              </a:buClr>
              <a:buFont typeface=".AppleSystemUIFont" charset="-120"/>
              <a:buChar char="»"/>
            </a:pPr>
            <a:r>
              <a:rPr lang="en-US" sz="2000" dirty="0">
                <a:solidFill>
                  <a:schemeClr val="bg1"/>
                </a:solidFill>
                <a:latin typeface="+mn-lt"/>
              </a:rPr>
              <a:t>We know a great deal about how to optimally design environmental policy</a:t>
            </a:r>
          </a:p>
          <a:p>
            <a:pPr marL="707450" lvl="1" indent="-342900">
              <a:buClr>
                <a:schemeClr val="bg1"/>
              </a:buClr>
              <a:buFont typeface=".AppleSystemUIFont" charset="-120"/>
              <a:buChar char="»"/>
            </a:pPr>
            <a:r>
              <a:rPr lang="en-US" sz="2000" dirty="0">
                <a:solidFill>
                  <a:schemeClr val="bg1"/>
                </a:solidFill>
                <a:latin typeface="+mn-lt"/>
              </a:rPr>
              <a:t>However, costs and benefits critically depend on </a:t>
            </a:r>
            <a:r>
              <a:rPr lang="en-US" sz="2000" dirty="0"/>
              <a:t>information and incentives </a:t>
            </a:r>
            <a:r>
              <a:rPr lang="en-US" sz="2000" dirty="0">
                <a:solidFill>
                  <a:schemeClr val="bg1"/>
                </a:solidFill>
                <a:latin typeface="+mn-lt"/>
              </a:rPr>
              <a:t>too and here we know much less. Three promising areas for better implementation:</a:t>
            </a:r>
          </a:p>
          <a:p>
            <a:pPr marL="1036638" lvl="3" indent="-285750">
              <a:buClr>
                <a:schemeClr val="bg1"/>
              </a:buClr>
              <a:buFont typeface="Wingdings" pitchFamily="2" charset="2"/>
              <a:buChar char="§"/>
            </a:pPr>
            <a:r>
              <a:rPr lang="en-US" sz="1800" dirty="0">
                <a:solidFill>
                  <a:schemeClr val="bg1"/>
                </a:solidFill>
                <a:latin typeface="+mn-lt"/>
              </a:rPr>
              <a:t>Aligning incentives to produce desirable outcomes</a:t>
            </a:r>
          </a:p>
          <a:p>
            <a:pPr marL="1036638" lvl="3" indent="-285750">
              <a:buClr>
                <a:schemeClr val="bg1"/>
              </a:buClr>
              <a:buFont typeface="Wingdings" pitchFamily="2" charset="2"/>
              <a:buChar char="§"/>
            </a:pPr>
            <a:r>
              <a:rPr lang="en-US" sz="1800" dirty="0">
                <a:solidFill>
                  <a:schemeClr val="bg1"/>
                </a:solidFill>
                <a:latin typeface="+mn-lt"/>
              </a:rPr>
              <a:t>Exploiting Technology</a:t>
            </a:r>
          </a:p>
          <a:p>
            <a:pPr marL="1036638" lvl="3" indent="-285750">
              <a:buClr>
                <a:schemeClr val="bg1"/>
              </a:buClr>
              <a:buFont typeface="Wingdings" pitchFamily="2" charset="2"/>
              <a:buChar char="§"/>
            </a:pPr>
            <a:r>
              <a:rPr lang="en-US" sz="1800" dirty="0">
                <a:solidFill>
                  <a:schemeClr val="bg1"/>
                </a:solidFill>
                <a:latin typeface="+mn-lt"/>
              </a:rPr>
              <a:t>Leveraging Information Dissemination</a:t>
            </a:r>
          </a:p>
        </p:txBody>
      </p:sp>
    </p:spTree>
    <p:extLst>
      <p:ext uri="{BB962C8B-B14F-4D97-AF65-F5344CB8AC3E}">
        <p14:creationId xmlns:p14="http://schemas.microsoft.com/office/powerpoint/2010/main" val="229910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4EA050-A43A-E34B-B816-A608270280E0}"/>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60</a:t>
            </a:fld>
            <a:endParaRPr lang="en-US" dirty="0">
              <a:solidFill>
                <a:srgbClr val="268097">
                  <a:tint val="75000"/>
                </a:srgbClr>
              </a:solidFill>
            </a:endParaRPr>
          </a:p>
        </p:txBody>
      </p:sp>
      <p:sp>
        <p:nvSpPr>
          <p:cNvPr id="5" name="Title 1">
            <a:extLst>
              <a:ext uri="{FF2B5EF4-FFF2-40B4-BE49-F238E27FC236}">
                <a16:creationId xmlns:a16="http://schemas.microsoft.com/office/drawing/2014/main" id="{7B625524-BAF0-F741-B853-50C2353B8BFD}"/>
              </a:ext>
            </a:extLst>
          </p:cNvPr>
          <p:cNvSpPr>
            <a:spLocks noGrp="1"/>
          </p:cNvSpPr>
          <p:nvPr>
            <p:ph type="title"/>
          </p:nvPr>
        </p:nvSpPr>
        <p:spPr/>
        <p:txBody>
          <a:bodyPr/>
          <a:lstStyle/>
          <a:p>
            <a:r>
              <a:rPr lang="en-US" dirty="0"/>
              <a:t>Magnitudes of Preliminary Results</a:t>
            </a:r>
          </a:p>
        </p:txBody>
      </p:sp>
      <p:sp>
        <p:nvSpPr>
          <p:cNvPr id="4" name="Content Placeholder 3">
            <a:extLst>
              <a:ext uri="{FF2B5EF4-FFF2-40B4-BE49-F238E27FC236}">
                <a16:creationId xmlns:a16="http://schemas.microsoft.com/office/drawing/2014/main" id="{65ED273F-02D2-0849-A191-5BDA0108476D}"/>
              </a:ext>
            </a:extLst>
          </p:cNvPr>
          <p:cNvSpPr>
            <a:spLocks noGrp="1"/>
          </p:cNvSpPr>
          <p:nvPr>
            <p:ph sz="quarter" idx="12"/>
          </p:nvPr>
        </p:nvSpPr>
        <p:spPr/>
        <p:txBody>
          <a:bodyPr/>
          <a:lstStyle/>
          <a:p>
            <a:pPr marL="342900" indent="-342900">
              <a:buFont typeface="Arial" panose="020B0604020202020204" pitchFamily="34" charset="0"/>
              <a:buChar char="•"/>
            </a:pPr>
            <a:r>
              <a:rPr lang="en-US" sz="2200" dirty="0"/>
              <a:t>Doubling of fees led to 10-20% drop in pollution</a:t>
            </a:r>
          </a:p>
          <a:p>
            <a:pPr marL="342900" indent="-342900">
              <a:spcAft>
                <a:spcPts val="600"/>
              </a:spcAft>
              <a:buFont typeface="Arial" panose="020B0604020202020204" pitchFamily="34" charset="0"/>
              <a:buChar char="•"/>
            </a:pPr>
            <a:r>
              <a:rPr lang="en-US" sz="2200" dirty="0"/>
              <a:t>Productivity cost from doubling fees:</a:t>
            </a:r>
          </a:p>
          <a:p>
            <a:pPr marL="707450" lvl="1" indent="-342900">
              <a:spcAft>
                <a:spcPts val="600"/>
              </a:spcAft>
              <a:buClr>
                <a:schemeClr val="bg1"/>
              </a:buClr>
              <a:buFont typeface=".AppleSystemUIFont" charset="-120"/>
              <a:buChar char="»"/>
            </a:pPr>
            <a:r>
              <a:rPr lang="en-US" sz="2000" dirty="0"/>
              <a:t>Air: 11.5 percent decline in productivity</a:t>
            </a:r>
          </a:p>
          <a:p>
            <a:pPr marL="707450" lvl="1" indent="-342900">
              <a:buClr>
                <a:schemeClr val="bg1"/>
              </a:buClr>
              <a:buFont typeface=".AppleSystemUIFont" charset="-120"/>
              <a:buChar char="»"/>
            </a:pPr>
            <a:r>
              <a:rPr lang="en-US" sz="2000" dirty="0"/>
              <a:t>Water: 7.2 percent decline in productivity</a:t>
            </a:r>
          </a:p>
          <a:p>
            <a:pPr marL="342900" indent="-342900">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2290629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ECC22122-FA68-4E48-B9BC-7ADF4D0AD3A6}"/>
              </a:ext>
            </a:extLst>
          </p:cNvPr>
          <p:cNvSpPr txBox="1">
            <a:spLocks/>
          </p:cNvSpPr>
          <p:nvPr/>
        </p:nvSpPr>
        <p:spPr>
          <a:xfrm>
            <a:off x="635000" y="2222501"/>
            <a:ext cx="7620000" cy="4127500"/>
          </a:xfrm>
          <a:prstGeom prst="rect">
            <a:avLst/>
          </a:prstGeom>
        </p:spPr>
        <p:txBody>
          <a:bodyPr vert="horz" lIns="91302" tIns="45652" rIns="91302" bIns="45652" rtlCol="0">
            <a:noAutofit/>
          </a:bodyPr>
          <a:lstStyle>
            <a:lvl1pPr marL="0" indent="0" algn="l" defTabSz="456479" rtl="0" eaLnBrk="1" latinLnBrk="0" hangingPunct="1">
              <a:spcBef>
                <a:spcPts val="1000"/>
              </a:spcBef>
              <a:buFont typeface="Arial"/>
              <a:buNone/>
              <a:defRPr sz="1400" b="0" i="0" kern="1200">
                <a:solidFill>
                  <a:schemeClr val="tx1"/>
                </a:solidFill>
                <a:latin typeface="+mj-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pPr marL="285750" lvl="1" indent="-285750">
              <a:spcBef>
                <a:spcPts val="1000"/>
              </a:spcBef>
              <a:buClrTx/>
              <a:buSzTx/>
              <a:buFont typeface="Arial" panose="020B0604020202020204" pitchFamily="34" charset="0"/>
              <a:buChar char="•"/>
            </a:pPr>
            <a:r>
              <a:rPr lang="en-US" sz="2000" dirty="0">
                <a:solidFill>
                  <a:schemeClr val="tx1"/>
                </a:solidFill>
                <a:latin typeface="+mj-lt"/>
              </a:rPr>
              <a:t>Ryan (2012) </a:t>
            </a:r>
            <a:r>
              <a:rPr lang="en-US" sz="2000" dirty="0"/>
              <a:t>– Regulations increase losses due sunk cost of entry in industries with large fixed costs</a:t>
            </a:r>
          </a:p>
          <a:p>
            <a:pPr marL="285750" lvl="1" indent="-285750">
              <a:spcBef>
                <a:spcPts val="1000"/>
              </a:spcBef>
              <a:buClrTx/>
              <a:buSzTx/>
              <a:buFont typeface="Arial" panose="020B0604020202020204" pitchFamily="34" charset="0"/>
              <a:buChar char="•"/>
            </a:pPr>
            <a:r>
              <a:rPr lang="en-US" sz="2000" dirty="0">
                <a:solidFill>
                  <a:schemeClr val="tx1"/>
                </a:solidFill>
                <a:latin typeface="+mj-lt"/>
              </a:rPr>
              <a:t>Walker (2013) </a:t>
            </a:r>
            <a:r>
              <a:rPr lang="en-US" sz="2000" dirty="0"/>
              <a:t>– Workers reallocated due to environmental regulations incur substantial transitional costs</a:t>
            </a:r>
          </a:p>
          <a:p>
            <a:pPr marL="285750" lvl="1" indent="-285750">
              <a:spcBef>
                <a:spcPts val="1000"/>
              </a:spcBef>
              <a:buClrTx/>
              <a:buSzTx/>
              <a:buFont typeface="Arial" panose="020B0604020202020204" pitchFamily="34" charset="0"/>
              <a:buChar char="•"/>
            </a:pPr>
            <a:r>
              <a:rPr lang="en-US" sz="2000" dirty="0" err="1">
                <a:solidFill>
                  <a:schemeClr val="tx1"/>
                </a:solidFill>
                <a:latin typeface="+mj-lt"/>
              </a:rPr>
              <a:t>Fowlie</a:t>
            </a:r>
            <a:r>
              <a:rPr lang="en-US" sz="2000" dirty="0">
                <a:solidFill>
                  <a:schemeClr val="tx1"/>
                </a:solidFill>
                <a:latin typeface="+mj-lt"/>
              </a:rPr>
              <a:t>, </a:t>
            </a:r>
            <a:r>
              <a:rPr lang="en-US" sz="2000" dirty="0" err="1">
                <a:solidFill>
                  <a:schemeClr val="tx1"/>
                </a:solidFill>
                <a:latin typeface="+mj-lt"/>
              </a:rPr>
              <a:t>Reguant</a:t>
            </a:r>
            <a:r>
              <a:rPr lang="en-US" sz="2000" dirty="0">
                <a:solidFill>
                  <a:schemeClr val="tx1"/>
                </a:solidFill>
                <a:latin typeface="+mj-lt"/>
              </a:rPr>
              <a:t>, and Ryan (2016) </a:t>
            </a:r>
            <a:r>
              <a:rPr lang="en-US" sz="2000" dirty="0"/>
              <a:t>– Regulations in imperfectly competitive industries exacerbate market power distortions and encourage emissions “leakage”</a:t>
            </a:r>
          </a:p>
          <a:p>
            <a:pPr marL="285750" lvl="1" indent="-285750">
              <a:spcBef>
                <a:spcPts val="1000"/>
              </a:spcBef>
              <a:buClrTx/>
              <a:buSzTx/>
              <a:buFont typeface="Arial" panose="020B0604020202020204" pitchFamily="34" charset="0"/>
              <a:buChar char="•"/>
            </a:pPr>
            <a:r>
              <a:rPr lang="en-US" sz="2000" dirty="0">
                <a:solidFill>
                  <a:schemeClr val="tx1"/>
                </a:solidFill>
                <a:latin typeface="+mj-lt"/>
              </a:rPr>
              <a:t>Shapiro and Walker (2018) </a:t>
            </a:r>
            <a:r>
              <a:rPr lang="en-US" sz="2000" dirty="0"/>
              <a:t>– However, regulations have been successful in reducing emissions </a:t>
            </a:r>
            <a:r>
              <a:rPr lang="en-US" sz="1800" dirty="0"/>
              <a:t>intensity of </a:t>
            </a:r>
            <a:r>
              <a:rPr lang="en-US" sz="2000" dirty="0"/>
              <a:t>manufacturing</a:t>
            </a:r>
          </a:p>
          <a:p>
            <a:pPr marL="285750" indent="-285750">
              <a:buFont typeface="Arial" panose="020B0604020202020204" pitchFamily="34" charset="0"/>
              <a:buChar char="•"/>
            </a:pPr>
            <a:endParaRPr lang="en-US" sz="2000" dirty="0"/>
          </a:p>
        </p:txBody>
      </p:sp>
      <p:sp>
        <p:nvSpPr>
          <p:cNvPr id="2" name="Title 1"/>
          <p:cNvSpPr>
            <a:spLocks noGrp="1"/>
          </p:cNvSpPr>
          <p:nvPr>
            <p:ph type="title"/>
          </p:nvPr>
        </p:nvSpPr>
        <p:spPr/>
        <p:txBody>
          <a:bodyPr/>
          <a:lstStyle/>
          <a:p>
            <a:r>
              <a:rPr lang="en-US" dirty="0"/>
              <a:t>Regulatory Costs – Other Work</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61</a:t>
            </a:fld>
            <a:endParaRPr lang="en-US" dirty="0">
              <a:solidFill>
                <a:srgbClr val="268097">
                  <a:tint val="75000"/>
                </a:srgbClr>
              </a:solidFill>
            </a:endParaRPr>
          </a:p>
        </p:txBody>
      </p:sp>
    </p:spTree>
    <p:extLst>
      <p:ext uri="{BB962C8B-B14F-4D97-AF65-F5344CB8AC3E}">
        <p14:creationId xmlns:p14="http://schemas.microsoft.com/office/powerpoint/2010/main" val="11214877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1" y="2475390"/>
            <a:ext cx="7933265" cy="1169551"/>
          </a:xfrm>
          <a:prstGeom prst="rect">
            <a:avLst/>
          </a:prstGeom>
          <a:noFill/>
        </p:spPr>
        <p:txBody>
          <a:bodyPr wrap="square" rtlCol="0">
            <a:spAutoFit/>
          </a:bodyPr>
          <a:lstStyle/>
          <a:p>
            <a:pPr marL="460375" indent="-460375">
              <a:spcAft>
                <a:spcPts val="600"/>
              </a:spcAft>
              <a:buFont typeface="+mj-lt"/>
              <a:buAutoNum type="romanUcPeriod"/>
            </a:pPr>
            <a:r>
              <a:rPr lang="en-US" sz="2000" dirty="0">
                <a:solidFill>
                  <a:schemeClr val="bg2">
                    <a:lumMod val="50000"/>
                  </a:schemeClr>
                </a:solidFill>
              </a:rPr>
              <a:t>Environmental regulations have had substantial benefits</a:t>
            </a:r>
          </a:p>
          <a:p>
            <a:pPr marL="457189" indent="-457189">
              <a:spcAft>
                <a:spcPts val="600"/>
              </a:spcAft>
              <a:buFont typeface="+mj-lt"/>
              <a:buAutoNum type="romanUcPeriod"/>
            </a:pPr>
            <a:r>
              <a:rPr lang="en-US" sz="2000" dirty="0">
                <a:solidFill>
                  <a:schemeClr val="bg2">
                    <a:lumMod val="50000"/>
                  </a:schemeClr>
                </a:solidFill>
              </a:rPr>
              <a:t>Environmental regulations have had substantial costs</a:t>
            </a:r>
          </a:p>
          <a:p>
            <a:pPr marL="457189" indent="-457189">
              <a:spcAft>
                <a:spcPts val="600"/>
              </a:spcAft>
              <a:buFont typeface="+mj-lt"/>
              <a:buAutoNum type="romanUcPeriod"/>
            </a:pPr>
            <a:r>
              <a:rPr lang="en-US" sz="2000" dirty="0">
                <a:solidFill>
                  <a:schemeClr val="bg2"/>
                </a:solidFill>
              </a:rPr>
              <a:t>Information &amp; incentives are critical for efficiency</a:t>
            </a:r>
          </a:p>
        </p:txBody>
      </p:sp>
    </p:spTree>
    <p:extLst>
      <p:ext uri="{BB962C8B-B14F-4D97-AF65-F5344CB8AC3E}">
        <p14:creationId xmlns:p14="http://schemas.microsoft.com/office/powerpoint/2010/main" val="3923739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5372-ACA3-684A-A7B9-00334DA359AD}"/>
              </a:ext>
            </a:extLst>
          </p:cNvPr>
          <p:cNvSpPr>
            <a:spLocks noGrp="1"/>
          </p:cNvSpPr>
          <p:nvPr>
            <p:ph type="title"/>
          </p:nvPr>
        </p:nvSpPr>
        <p:spPr>
          <a:xfrm>
            <a:off x="635000" y="1524000"/>
            <a:ext cx="7620000" cy="953970"/>
          </a:xfrm>
        </p:spPr>
        <p:txBody>
          <a:bodyPr/>
          <a:lstStyle/>
          <a:p>
            <a:r>
              <a:rPr lang="en-US" sz="2800" dirty="0"/>
              <a:t>Evolution of the Theory of Environmental Regulatory Enforcement</a:t>
            </a:r>
          </a:p>
        </p:txBody>
      </p:sp>
      <p:sp>
        <p:nvSpPr>
          <p:cNvPr id="3" name="Slide Number Placeholder 2">
            <a:extLst>
              <a:ext uri="{FF2B5EF4-FFF2-40B4-BE49-F238E27FC236}">
                <a16:creationId xmlns:a16="http://schemas.microsoft.com/office/drawing/2014/main" id="{C74DA19D-CC18-894D-A689-E6170D42F5B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63</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E2781B51-FCEA-2040-8D22-3F8448B80902}"/>
              </a:ext>
            </a:extLst>
          </p:cNvPr>
          <p:cNvSpPr>
            <a:spLocks noGrp="1"/>
          </p:cNvSpPr>
          <p:nvPr>
            <p:ph sz="quarter" idx="12"/>
          </p:nvPr>
        </p:nvSpPr>
        <p:spPr>
          <a:xfrm>
            <a:off x="634999" y="2482011"/>
            <a:ext cx="8121375" cy="4296651"/>
          </a:xfrm>
        </p:spPr>
        <p:txBody>
          <a:bodyPr/>
          <a:lstStyle/>
          <a:p>
            <a:pPr marL="342900" indent="-342900">
              <a:buAutoNum type="arabicPeriod"/>
            </a:pPr>
            <a:r>
              <a:rPr lang="en-US" sz="1800" b="1" dirty="0"/>
              <a:t>Becker Model of Crime:</a:t>
            </a:r>
            <a:r>
              <a:rPr lang="en-US" sz="1800" dirty="0">
                <a:latin typeface="+mn-lt"/>
              </a:rPr>
              <a:t> Assumes that crime (or in our setting environmental violations) are a function of the probability of detection and the fines – penalties and costs determine everything</a:t>
            </a:r>
          </a:p>
        </p:txBody>
      </p:sp>
    </p:spTree>
    <p:extLst>
      <p:ext uri="{BB962C8B-B14F-4D97-AF65-F5344CB8AC3E}">
        <p14:creationId xmlns:p14="http://schemas.microsoft.com/office/powerpoint/2010/main" val="186761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5372-ACA3-684A-A7B9-00334DA359AD}"/>
              </a:ext>
            </a:extLst>
          </p:cNvPr>
          <p:cNvSpPr>
            <a:spLocks noGrp="1"/>
          </p:cNvSpPr>
          <p:nvPr>
            <p:ph type="title"/>
          </p:nvPr>
        </p:nvSpPr>
        <p:spPr>
          <a:xfrm>
            <a:off x="635000" y="1524000"/>
            <a:ext cx="7620000" cy="953970"/>
          </a:xfrm>
        </p:spPr>
        <p:txBody>
          <a:bodyPr/>
          <a:lstStyle/>
          <a:p>
            <a:r>
              <a:rPr lang="en-US" sz="2800" dirty="0"/>
              <a:t>Evolution of the Theory of Environmental Regulatory Enforcement</a:t>
            </a:r>
          </a:p>
        </p:txBody>
      </p:sp>
      <p:sp>
        <p:nvSpPr>
          <p:cNvPr id="3" name="Slide Number Placeholder 2">
            <a:extLst>
              <a:ext uri="{FF2B5EF4-FFF2-40B4-BE49-F238E27FC236}">
                <a16:creationId xmlns:a16="http://schemas.microsoft.com/office/drawing/2014/main" id="{C74DA19D-CC18-894D-A689-E6170D42F5B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64</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E2781B51-FCEA-2040-8D22-3F8448B80902}"/>
              </a:ext>
            </a:extLst>
          </p:cNvPr>
          <p:cNvSpPr>
            <a:spLocks noGrp="1"/>
          </p:cNvSpPr>
          <p:nvPr>
            <p:ph sz="quarter" idx="12"/>
          </p:nvPr>
        </p:nvSpPr>
        <p:spPr>
          <a:xfrm>
            <a:off x="634999" y="2482011"/>
            <a:ext cx="8121375" cy="4296651"/>
          </a:xfrm>
        </p:spPr>
        <p:txBody>
          <a:bodyPr/>
          <a:lstStyle/>
          <a:p>
            <a:pPr marL="342900" indent="-342900">
              <a:buAutoNum type="arabicPeriod"/>
            </a:pPr>
            <a:r>
              <a:rPr lang="en-US" sz="1800" b="1" dirty="0"/>
              <a:t>Becker Model of Crime:</a:t>
            </a:r>
            <a:r>
              <a:rPr lang="en-US" sz="1800" dirty="0">
                <a:latin typeface="+mn-lt"/>
              </a:rPr>
              <a:t> Assumes that crime (or in our setting environmental violations) are a function of the probability of detection and the fines – penalties and costs determine everything</a:t>
            </a:r>
          </a:p>
          <a:p>
            <a:pPr marL="342900" indent="-342900">
              <a:buAutoNum type="arabicPeriod"/>
            </a:pPr>
            <a:r>
              <a:rPr lang="en-US" sz="1800" b="1" dirty="0"/>
              <a:t>Information Economics Revolution </a:t>
            </a:r>
            <a:r>
              <a:rPr lang="en-US" sz="1800" dirty="0">
                <a:latin typeface="+mn-lt"/>
              </a:rPr>
              <a:t>(e.g., </a:t>
            </a:r>
            <a:r>
              <a:rPr lang="en-US" sz="1800" dirty="0" err="1">
                <a:latin typeface="+mn-lt"/>
              </a:rPr>
              <a:t>Laffont</a:t>
            </a:r>
            <a:r>
              <a:rPr lang="en-US" sz="1800" dirty="0">
                <a:latin typeface="+mn-lt"/>
              </a:rPr>
              <a:t> and </a:t>
            </a:r>
            <a:r>
              <a:rPr lang="en-US" sz="1800" dirty="0" err="1">
                <a:latin typeface="+mn-lt"/>
              </a:rPr>
              <a:t>Tirole</a:t>
            </a:r>
            <a:r>
              <a:rPr lang="en-US" sz="1800" dirty="0">
                <a:latin typeface="+mn-lt"/>
              </a:rPr>
              <a:t> 1993)</a:t>
            </a:r>
            <a:r>
              <a:rPr lang="en-US" sz="1800" dirty="0"/>
              <a:t>:</a:t>
            </a:r>
            <a:r>
              <a:rPr lang="en-US" sz="1800" dirty="0">
                <a:latin typeface="+mn-lt"/>
              </a:rPr>
              <a:t> Model as a principal (regulator) – agent (polluter) problem where common knowledge is a bad assumption</a:t>
            </a:r>
          </a:p>
          <a:p>
            <a:pPr marL="800100" lvl="1" indent="-279400">
              <a:buClr>
                <a:schemeClr val="bg1"/>
              </a:buClr>
              <a:buFont typeface=".AppleSystemUIFont" charset="-120"/>
              <a:buChar char="»"/>
            </a:pPr>
            <a:r>
              <a:rPr lang="en-US" sz="1800" dirty="0"/>
              <a:t>Detection is not</a:t>
            </a:r>
            <a:r>
              <a:rPr lang="en-US" sz="1800" dirty="0">
                <a:latin typeface="+mn-lt"/>
              </a:rPr>
              <a:t> just a choice variable for government</a:t>
            </a:r>
          </a:p>
          <a:p>
            <a:pPr marL="800100" lvl="1" indent="-279400">
              <a:buClr>
                <a:schemeClr val="bg1"/>
              </a:buClr>
              <a:buFont typeface=".AppleSystemUIFont" charset="-120"/>
              <a:buChar char="»"/>
            </a:pPr>
            <a:r>
              <a:rPr lang="en-US" sz="1800" dirty="0">
                <a:latin typeface="+mn-lt"/>
              </a:rPr>
              <a:t>Information, including false information, is </a:t>
            </a:r>
            <a:r>
              <a:rPr lang="en-US" sz="1800" dirty="0"/>
              <a:t>the most </a:t>
            </a:r>
            <a:r>
              <a:rPr lang="en-US" sz="1800" dirty="0">
                <a:latin typeface="+mn-lt"/>
              </a:rPr>
              <a:t>precious commodity in this interaction</a:t>
            </a:r>
          </a:p>
          <a:p>
            <a:pPr marL="800100" lvl="1" indent="-279400">
              <a:buClr>
                <a:schemeClr val="bg1"/>
              </a:buClr>
              <a:buFont typeface=".AppleSystemUIFont" charset="-120"/>
              <a:buChar char="»"/>
            </a:pPr>
            <a:r>
              <a:rPr lang="en-US" sz="1800" dirty="0"/>
              <a:t>Strategic impacts of specific regulatory rules</a:t>
            </a:r>
            <a:endParaRPr lang="en-US" sz="1800" dirty="0">
              <a:latin typeface="+mn-lt"/>
            </a:endParaRPr>
          </a:p>
        </p:txBody>
      </p:sp>
    </p:spTree>
    <p:extLst>
      <p:ext uri="{BB962C8B-B14F-4D97-AF65-F5344CB8AC3E}">
        <p14:creationId xmlns:p14="http://schemas.microsoft.com/office/powerpoint/2010/main" val="379220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5372-ACA3-684A-A7B9-00334DA359AD}"/>
              </a:ext>
            </a:extLst>
          </p:cNvPr>
          <p:cNvSpPr>
            <a:spLocks noGrp="1"/>
          </p:cNvSpPr>
          <p:nvPr>
            <p:ph type="title"/>
          </p:nvPr>
        </p:nvSpPr>
        <p:spPr>
          <a:xfrm>
            <a:off x="635000" y="1524000"/>
            <a:ext cx="7620000" cy="953970"/>
          </a:xfrm>
        </p:spPr>
        <p:txBody>
          <a:bodyPr/>
          <a:lstStyle/>
          <a:p>
            <a:r>
              <a:rPr lang="en-US" sz="2800" dirty="0"/>
              <a:t>Evolution of the Theory of Environmental Regulatory Enforcement</a:t>
            </a:r>
          </a:p>
        </p:txBody>
      </p:sp>
      <p:sp>
        <p:nvSpPr>
          <p:cNvPr id="3" name="Slide Number Placeholder 2">
            <a:extLst>
              <a:ext uri="{FF2B5EF4-FFF2-40B4-BE49-F238E27FC236}">
                <a16:creationId xmlns:a16="http://schemas.microsoft.com/office/drawing/2014/main" id="{C74DA19D-CC18-894D-A689-E6170D42F5B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65</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E2781B51-FCEA-2040-8D22-3F8448B80902}"/>
              </a:ext>
            </a:extLst>
          </p:cNvPr>
          <p:cNvSpPr>
            <a:spLocks noGrp="1"/>
          </p:cNvSpPr>
          <p:nvPr>
            <p:ph sz="quarter" idx="12"/>
          </p:nvPr>
        </p:nvSpPr>
        <p:spPr>
          <a:xfrm>
            <a:off x="634999" y="2482011"/>
            <a:ext cx="8121375" cy="4296651"/>
          </a:xfrm>
        </p:spPr>
        <p:txBody>
          <a:bodyPr/>
          <a:lstStyle/>
          <a:p>
            <a:pPr marL="342900" indent="-342900">
              <a:buAutoNum type="arabicPeriod"/>
            </a:pPr>
            <a:r>
              <a:rPr lang="en-US" sz="1800" b="1" dirty="0"/>
              <a:t>Becker Model of Crime:</a:t>
            </a:r>
            <a:r>
              <a:rPr lang="en-US" sz="1800" dirty="0">
                <a:latin typeface="+mn-lt"/>
              </a:rPr>
              <a:t> Assumes that crime (or in our setting environmental violations) are a function of the probability of detection and the fines – penalties and costs determine everything</a:t>
            </a:r>
          </a:p>
          <a:p>
            <a:pPr marL="342900" indent="-342900">
              <a:buAutoNum type="arabicPeriod"/>
            </a:pPr>
            <a:r>
              <a:rPr lang="en-US" sz="1800" b="1" dirty="0"/>
              <a:t>Information Economics Revolution </a:t>
            </a:r>
            <a:r>
              <a:rPr lang="en-US" sz="1800" dirty="0">
                <a:latin typeface="+mn-lt"/>
              </a:rPr>
              <a:t>(e.g., </a:t>
            </a:r>
            <a:r>
              <a:rPr lang="en-US" sz="1800" dirty="0" err="1">
                <a:latin typeface="+mn-lt"/>
              </a:rPr>
              <a:t>Laffont</a:t>
            </a:r>
            <a:r>
              <a:rPr lang="en-US" sz="1800" dirty="0">
                <a:latin typeface="+mn-lt"/>
              </a:rPr>
              <a:t> and </a:t>
            </a:r>
            <a:r>
              <a:rPr lang="en-US" sz="1800" dirty="0" err="1">
                <a:latin typeface="+mn-lt"/>
              </a:rPr>
              <a:t>Tirole</a:t>
            </a:r>
            <a:r>
              <a:rPr lang="en-US" sz="1800" dirty="0">
                <a:latin typeface="+mn-lt"/>
              </a:rPr>
              <a:t> 1993)</a:t>
            </a:r>
            <a:r>
              <a:rPr lang="en-US" sz="1800" dirty="0"/>
              <a:t>:</a:t>
            </a:r>
            <a:r>
              <a:rPr lang="en-US" sz="1800" dirty="0">
                <a:latin typeface="+mn-lt"/>
              </a:rPr>
              <a:t> Model as a principal (regulator) – agent (polluter) problem where common knowledge is a bad assumption</a:t>
            </a:r>
          </a:p>
          <a:p>
            <a:pPr marL="800100" lvl="1" indent="-279400">
              <a:buClr>
                <a:schemeClr val="bg1"/>
              </a:buClr>
              <a:buFont typeface=".AppleSystemUIFont" charset="-120"/>
              <a:buChar char="»"/>
            </a:pPr>
            <a:r>
              <a:rPr lang="en-US" sz="1800" dirty="0"/>
              <a:t>Detection is not</a:t>
            </a:r>
            <a:r>
              <a:rPr lang="en-US" sz="1800" dirty="0">
                <a:latin typeface="+mn-lt"/>
              </a:rPr>
              <a:t> just a choice variable for government</a:t>
            </a:r>
          </a:p>
          <a:p>
            <a:pPr marL="800100" lvl="1" indent="-279400">
              <a:buClr>
                <a:schemeClr val="bg1"/>
              </a:buClr>
              <a:buFont typeface=".AppleSystemUIFont" charset="-120"/>
              <a:buChar char="»"/>
            </a:pPr>
            <a:r>
              <a:rPr lang="en-US" sz="1800" dirty="0">
                <a:latin typeface="+mn-lt"/>
              </a:rPr>
              <a:t>Information, including false information, is </a:t>
            </a:r>
            <a:r>
              <a:rPr lang="en-US" sz="1800" dirty="0"/>
              <a:t>the most </a:t>
            </a:r>
            <a:r>
              <a:rPr lang="en-US" sz="1800" dirty="0">
                <a:latin typeface="+mn-lt"/>
              </a:rPr>
              <a:t>precious commodity in this interaction</a:t>
            </a:r>
          </a:p>
          <a:p>
            <a:pPr marL="800100" lvl="1" indent="-279400">
              <a:buClr>
                <a:schemeClr val="bg1"/>
              </a:buClr>
              <a:buFont typeface=".AppleSystemUIFont" charset="-120"/>
              <a:buChar char="»"/>
            </a:pPr>
            <a:r>
              <a:rPr lang="en-US" sz="1800" dirty="0"/>
              <a:t>Strategic impacts of specific regulatory rules</a:t>
            </a:r>
            <a:endParaRPr lang="en-US" sz="1800" dirty="0">
              <a:latin typeface="+mn-lt"/>
            </a:endParaRPr>
          </a:p>
          <a:p>
            <a:r>
              <a:rPr lang="en-US" sz="1800" b="1" dirty="0">
                <a:sym typeface="Wingdings"/>
              </a:rPr>
              <a:t> How can Efficient Environmental Regulations be Designed, Particularly in the Presence of Weak Institutions? </a:t>
            </a:r>
            <a:endParaRPr lang="en-US" sz="1800" dirty="0">
              <a:latin typeface="+mn-lt"/>
            </a:endParaRPr>
          </a:p>
        </p:txBody>
      </p:sp>
    </p:spTree>
    <p:extLst>
      <p:ext uri="{BB962C8B-B14F-4D97-AF65-F5344CB8AC3E}">
        <p14:creationId xmlns:p14="http://schemas.microsoft.com/office/powerpoint/2010/main" val="84108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5B7F1-2DCF-3D41-ADF7-8FF8FF0560B9}"/>
              </a:ext>
            </a:extLst>
          </p:cNvPr>
          <p:cNvSpPr>
            <a:spLocks noGrp="1"/>
          </p:cNvSpPr>
          <p:nvPr>
            <p:ph type="title"/>
          </p:nvPr>
        </p:nvSpPr>
        <p:spPr>
          <a:xfrm>
            <a:off x="635000" y="1524000"/>
            <a:ext cx="7620000" cy="953970"/>
          </a:xfrm>
        </p:spPr>
        <p:txBody>
          <a:bodyPr/>
          <a:lstStyle/>
          <a:p>
            <a:r>
              <a:rPr lang="en-US" sz="2800" dirty="0"/>
              <a:t>But even with “good” regulations on the books, how can things go wrong?</a:t>
            </a:r>
          </a:p>
        </p:txBody>
      </p:sp>
      <p:sp>
        <p:nvSpPr>
          <p:cNvPr id="3" name="Slide Number Placeholder 2">
            <a:extLst>
              <a:ext uri="{FF2B5EF4-FFF2-40B4-BE49-F238E27FC236}">
                <a16:creationId xmlns:a16="http://schemas.microsoft.com/office/drawing/2014/main" id="{AC1B426E-9700-B749-A5EF-FF0E8EEDBC04}"/>
              </a:ext>
            </a:extLst>
          </p:cNvPr>
          <p:cNvSpPr>
            <a:spLocks noGrp="1"/>
          </p:cNvSpPr>
          <p:nvPr>
            <p:ph type="sldNum" sz="quarter" idx="11"/>
          </p:nvPr>
        </p:nvSpPr>
        <p:spPr>
          <a:xfrm>
            <a:off x="635000" y="6398547"/>
            <a:ext cx="2133600" cy="365125"/>
          </a:xfrm>
        </p:spPr>
        <p:txBody>
          <a:bodyPr/>
          <a:lstStyle/>
          <a:p>
            <a:fld id="{89CCB5FB-16D9-7C48-89F1-FBC82D9218F8}" type="slidenum">
              <a:rPr lang="en-US" smtClean="0">
                <a:solidFill>
                  <a:srgbClr val="268097">
                    <a:tint val="75000"/>
                  </a:srgbClr>
                </a:solidFill>
              </a:rPr>
              <a:pPr/>
              <a:t>66</a:t>
            </a:fld>
            <a:endParaRPr lang="en-US" dirty="0">
              <a:solidFill>
                <a:srgbClr val="268097">
                  <a:tint val="75000"/>
                </a:srgbClr>
              </a:solidFill>
            </a:endParaRPr>
          </a:p>
        </p:txBody>
      </p:sp>
      <p:sp>
        <p:nvSpPr>
          <p:cNvPr id="6" name="Content Placeholder 4">
            <a:extLst>
              <a:ext uri="{FF2B5EF4-FFF2-40B4-BE49-F238E27FC236}">
                <a16:creationId xmlns:a16="http://schemas.microsoft.com/office/drawing/2014/main" id="{ECC22122-FA68-4E48-B9BC-7ADF4D0AD3A6}"/>
              </a:ext>
            </a:extLst>
          </p:cNvPr>
          <p:cNvSpPr txBox="1">
            <a:spLocks/>
          </p:cNvSpPr>
          <p:nvPr/>
        </p:nvSpPr>
        <p:spPr>
          <a:xfrm>
            <a:off x="635000" y="2636172"/>
            <a:ext cx="7620000" cy="4127500"/>
          </a:xfrm>
          <a:prstGeom prst="rect">
            <a:avLst/>
          </a:prstGeom>
        </p:spPr>
        <p:txBody>
          <a:bodyPr vert="horz" lIns="91302" tIns="45652" rIns="91302" bIns="45652" rtlCol="0">
            <a:noAutofit/>
          </a:bodyPr>
          <a:lstStyle>
            <a:lvl1pPr marL="0" indent="0" algn="l" defTabSz="456479" rtl="0" eaLnBrk="1" latinLnBrk="0" hangingPunct="1">
              <a:spcBef>
                <a:spcPts val="1000"/>
              </a:spcBef>
              <a:buFont typeface="Arial"/>
              <a:buNone/>
              <a:defRPr sz="1400" b="0" i="0" kern="1200">
                <a:solidFill>
                  <a:schemeClr val="tx1"/>
                </a:solidFill>
                <a:latin typeface="+mj-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pPr marL="285750" lvl="1" indent="-285750">
              <a:spcBef>
                <a:spcPts val="1000"/>
              </a:spcBef>
              <a:buClrTx/>
              <a:buSzTx/>
              <a:buFont typeface="Arial" panose="020B0604020202020204" pitchFamily="34" charset="0"/>
              <a:buChar char="•"/>
            </a:pPr>
            <a:r>
              <a:rPr lang="en-US" sz="2000" dirty="0">
                <a:solidFill>
                  <a:schemeClr val="tx1"/>
                </a:solidFill>
              </a:rPr>
              <a:t>Regulatory enforcement of environmental regulations often regarded as a black box, with the focus on the </a:t>
            </a:r>
            <a:r>
              <a:rPr lang="en-US" sz="2000" b="1" u="sng" dirty="0">
                <a:solidFill>
                  <a:schemeClr val="tx1"/>
                </a:solidFill>
              </a:rPr>
              <a:t>potential</a:t>
            </a:r>
            <a:r>
              <a:rPr lang="en-US" sz="2000" dirty="0">
                <a:solidFill>
                  <a:schemeClr val="tx1"/>
                </a:solidFill>
              </a:rPr>
              <a:t> costs &amp; benefits</a:t>
            </a:r>
          </a:p>
          <a:p>
            <a:pPr marL="285750" lvl="1" indent="-285750">
              <a:spcBef>
                <a:spcPts val="1000"/>
              </a:spcBef>
              <a:buClrTx/>
              <a:buSzTx/>
              <a:buFont typeface="Arial" panose="020B0604020202020204" pitchFamily="34" charset="0"/>
              <a:buChar char="•"/>
            </a:pPr>
            <a:r>
              <a:rPr lang="en-US" sz="2000" dirty="0">
                <a:solidFill>
                  <a:schemeClr val="tx1"/>
                </a:solidFill>
              </a:rPr>
              <a:t>Information and incentive problems can drive large gaps between the actual and expected impacts of regulation.  This is because the realized values of the costs and benefits are endogenous to the form and effectiveness of enforcement</a:t>
            </a:r>
          </a:p>
          <a:p>
            <a:pPr marL="285750" lvl="1" indent="-285750">
              <a:spcBef>
                <a:spcPts val="1000"/>
              </a:spcBef>
              <a:buClrTx/>
              <a:buSzTx/>
              <a:buFont typeface="Arial" panose="020B0604020202020204" pitchFamily="34" charset="0"/>
              <a:buChar char="•"/>
            </a:pPr>
            <a:r>
              <a:rPr lang="en-US" sz="2000" dirty="0">
                <a:solidFill>
                  <a:schemeClr val="tx1"/>
                </a:solidFill>
              </a:rPr>
              <a:t>Optimal policy can draw on insights from organizational economics, industrial economics, and political economy</a:t>
            </a:r>
            <a:endParaRPr lang="en-US" sz="2000" dirty="0"/>
          </a:p>
        </p:txBody>
      </p:sp>
    </p:spTree>
    <p:extLst>
      <p:ext uri="{BB962C8B-B14F-4D97-AF65-F5344CB8AC3E}">
        <p14:creationId xmlns:p14="http://schemas.microsoft.com/office/powerpoint/2010/main" val="1714581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5B7F1-2DCF-3D41-ADF7-8FF8FF0560B9}"/>
              </a:ext>
            </a:extLst>
          </p:cNvPr>
          <p:cNvSpPr>
            <a:spLocks noGrp="1"/>
          </p:cNvSpPr>
          <p:nvPr>
            <p:ph type="title"/>
          </p:nvPr>
        </p:nvSpPr>
        <p:spPr>
          <a:xfrm>
            <a:off x="635000" y="1524000"/>
            <a:ext cx="7620000" cy="953970"/>
          </a:xfrm>
        </p:spPr>
        <p:txBody>
          <a:bodyPr/>
          <a:lstStyle/>
          <a:p>
            <a:r>
              <a:rPr lang="en-US" sz="2800" dirty="0"/>
              <a:t>But even with “good” regulations on the books, how can things go wrong?</a:t>
            </a:r>
          </a:p>
        </p:txBody>
      </p:sp>
      <p:sp>
        <p:nvSpPr>
          <p:cNvPr id="3" name="Slide Number Placeholder 2">
            <a:extLst>
              <a:ext uri="{FF2B5EF4-FFF2-40B4-BE49-F238E27FC236}">
                <a16:creationId xmlns:a16="http://schemas.microsoft.com/office/drawing/2014/main" id="{AC1B426E-9700-B749-A5EF-FF0E8EEDBC04}"/>
              </a:ext>
            </a:extLst>
          </p:cNvPr>
          <p:cNvSpPr>
            <a:spLocks noGrp="1"/>
          </p:cNvSpPr>
          <p:nvPr>
            <p:ph type="sldNum" sz="quarter" idx="11"/>
          </p:nvPr>
        </p:nvSpPr>
        <p:spPr>
          <a:xfrm>
            <a:off x="635000" y="6398547"/>
            <a:ext cx="2133600" cy="365125"/>
          </a:xfrm>
        </p:spPr>
        <p:txBody>
          <a:bodyPr/>
          <a:lstStyle/>
          <a:p>
            <a:fld id="{89CCB5FB-16D9-7C48-89F1-FBC82D9218F8}" type="slidenum">
              <a:rPr lang="en-US" smtClean="0">
                <a:solidFill>
                  <a:srgbClr val="268097">
                    <a:tint val="75000"/>
                  </a:srgbClr>
                </a:solidFill>
              </a:rPr>
              <a:pPr/>
              <a:t>67</a:t>
            </a:fld>
            <a:endParaRPr lang="en-US" dirty="0">
              <a:solidFill>
                <a:srgbClr val="268097">
                  <a:tint val="75000"/>
                </a:srgbClr>
              </a:solidFill>
            </a:endParaRPr>
          </a:p>
        </p:txBody>
      </p:sp>
      <p:graphicFrame>
        <p:nvGraphicFramePr>
          <p:cNvPr id="5" name="Content Placeholder 4">
            <a:extLst>
              <a:ext uri="{FF2B5EF4-FFF2-40B4-BE49-F238E27FC236}">
                <a16:creationId xmlns:a16="http://schemas.microsoft.com/office/drawing/2014/main" id="{B7DFDCA9-FD98-2249-8771-BAD96BA4CF5C}"/>
              </a:ext>
            </a:extLst>
          </p:cNvPr>
          <p:cNvGraphicFramePr>
            <a:graphicFrameLocks noGrp="1"/>
          </p:cNvGraphicFramePr>
          <p:nvPr>
            <p:ph sz="quarter" idx="12"/>
          </p:nvPr>
        </p:nvGraphicFramePr>
        <p:xfrm>
          <a:off x="635000" y="2466171"/>
          <a:ext cx="7620000" cy="2638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A47D02E8-5FEF-A04D-8738-81A801BD67F9}"/>
              </a:ext>
            </a:extLst>
          </p:cNvPr>
          <p:cNvCxnSpPr/>
          <p:nvPr/>
        </p:nvCxnSpPr>
        <p:spPr>
          <a:xfrm>
            <a:off x="7225259" y="4796854"/>
            <a:ext cx="0" cy="734518"/>
          </a:xfrm>
          <a:prstGeom prst="straightConnector1">
            <a:avLst/>
          </a:prstGeom>
          <a:ln>
            <a:solidFill>
              <a:srgbClr val="C00000"/>
            </a:solidFill>
            <a:tailEnd type="triangle"/>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48E1198-3C29-014C-98BA-652BC1A24A0C}"/>
              </a:ext>
            </a:extLst>
          </p:cNvPr>
          <p:cNvSpPr txBox="1"/>
          <p:nvPr/>
        </p:nvSpPr>
        <p:spPr>
          <a:xfrm>
            <a:off x="6273383" y="5531372"/>
            <a:ext cx="1903751" cy="584776"/>
          </a:xfrm>
          <a:prstGeom prst="rect">
            <a:avLst/>
          </a:prstGeom>
          <a:noFill/>
        </p:spPr>
        <p:txBody>
          <a:bodyPr wrap="square" rtlCol="0">
            <a:spAutoFit/>
          </a:bodyPr>
          <a:lstStyle/>
          <a:p>
            <a:pPr algn="ctr"/>
            <a:r>
              <a:rPr lang="en-US" sz="1600" dirty="0">
                <a:solidFill>
                  <a:schemeClr val="bg1"/>
                </a:solidFill>
              </a:rPr>
              <a:t>Few incentives to comply</a:t>
            </a:r>
          </a:p>
        </p:txBody>
      </p:sp>
      <p:sp>
        <p:nvSpPr>
          <p:cNvPr id="9" name="TextBox 8">
            <a:extLst>
              <a:ext uri="{FF2B5EF4-FFF2-40B4-BE49-F238E27FC236}">
                <a16:creationId xmlns:a16="http://schemas.microsoft.com/office/drawing/2014/main" id="{315C4041-8540-B448-95B4-65A77A221C4D}"/>
              </a:ext>
            </a:extLst>
          </p:cNvPr>
          <p:cNvSpPr txBox="1"/>
          <p:nvPr/>
        </p:nvSpPr>
        <p:spPr>
          <a:xfrm>
            <a:off x="635000" y="5546362"/>
            <a:ext cx="4430368" cy="584776"/>
          </a:xfrm>
          <a:prstGeom prst="rect">
            <a:avLst/>
          </a:prstGeom>
          <a:noFill/>
        </p:spPr>
        <p:txBody>
          <a:bodyPr wrap="square" rtlCol="0">
            <a:spAutoFit/>
          </a:bodyPr>
          <a:lstStyle/>
          <a:p>
            <a:pPr algn="ctr"/>
            <a:r>
              <a:rPr lang="en-US" sz="1600" dirty="0">
                <a:solidFill>
                  <a:schemeClr val="bg1"/>
                </a:solidFill>
              </a:rPr>
              <a:t>Inspections badly targeted, corruption, accurate information is costly, etc.</a:t>
            </a:r>
          </a:p>
        </p:txBody>
      </p:sp>
      <p:cxnSp>
        <p:nvCxnSpPr>
          <p:cNvPr id="10" name="Straight Arrow Connector 9">
            <a:extLst>
              <a:ext uri="{FF2B5EF4-FFF2-40B4-BE49-F238E27FC236}">
                <a16:creationId xmlns:a16="http://schemas.microsoft.com/office/drawing/2014/main" id="{203F88A5-64A7-8C4E-B620-9BA50697FEF6}"/>
              </a:ext>
            </a:extLst>
          </p:cNvPr>
          <p:cNvCxnSpPr>
            <a:cxnSpLocks/>
          </p:cNvCxnSpPr>
          <p:nvPr/>
        </p:nvCxnSpPr>
        <p:spPr>
          <a:xfrm flipH="1" flipV="1">
            <a:off x="1625590" y="4855137"/>
            <a:ext cx="1267888" cy="734516"/>
          </a:xfrm>
          <a:prstGeom prst="straightConnector1">
            <a:avLst/>
          </a:prstGeom>
          <a:ln>
            <a:solidFill>
              <a:srgbClr val="C00000"/>
            </a:solidFill>
            <a:tailEnd type="triangle"/>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03F88A5-64A7-8C4E-B620-9BA50697FEF6}"/>
              </a:ext>
            </a:extLst>
          </p:cNvPr>
          <p:cNvCxnSpPr>
            <a:cxnSpLocks/>
          </p:cNvCxnSpPr>
          <p:nvPr/>
        </p:nvCxnSpPr>
        <p:spPr>
          <a:xfrm flipV="1">
            <a:off x="2900742" y="4831664"/>
            <a:ext cx="1331050" cy="755525"/>
          </a:xfrm>
          <a:prstGeom prst="straightConnector1">
            <a:avLst/>
          </a:prstGeom>
          <a:ln>
            <a:solidFill>
              <a:srgbClr val="C00000"/>
            </a:solidFill>
            <a:tailEnd type="triangle"/>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0459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657600" y="2957869"/>
            <a:ext cx="5102085" cy="2547134"/>
          </a:xfrm>
          <a:prstGeom prst="rect">
            <a:avLst/>
          </a:prstGeom>
          <a:solidFill>
            <a:schemeClr val="tx1">
              <a:lumMod val="40000"/>
              <a:lumOff val="60000"/>
              <a:alpha val="10000"/>
            </a:schemeClr>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0955C95-783C-824A-A8B1-E3C4765D43D6}"/>
              </a:ext>
            </a:extLst>
          </p:cNvPr>
          <p:cNvSpPr>
            <a:spLocks noGrp="1"/>
          </p:cNvSpPr>
          <p:nvPr>
            <p:ph type="title"/>
          </p:nvPr>
        </p:nvSpPr>
        <p:spPr/>
        <p:txBody>
          <a:bodyPr/>
          <a:lstStyle/>
          <a:p>
            <a:r>
              <a:rPr lang="en-US" dirty="0"/>
              <a:t>Enforcement Matters</a:t>
            </a:r>
          </a:p>
        </p:txBody>
      </p:sp>
      <p:pic>
        <p:nvPicPr>
          <p:cNvPr id="3" name="Picture 2"/>
          <p:cNvPicPr>
            <a:picLocks noChangeAspect="1"/>
          </p:cNvPicPr>
          <p:nvPr/>
        </p:nvPicPr>
        <p:blipFill>
          <a:blip r:embed="rId2"/>
          <a:stretch>
            <a:fillRect/>
          </a:stretch>
        </p:blipFill>
        <p:spPr>
          <a:xfrm>
            <a:off x="714514" y="2957869"/>
            <a:ext cx="3022600" cy="2547134"/>
          </a:xfrm>
          <a:prstGeom prst="rect">
            <a:avLst/>
          </a:prstGeom>
        </p:spPr>
      </p:pic>
      <p:sp>
        <p:nvSpPr>
          <p:cNvPr id="6" name="TextBox 5"/>
          <p:cNvSpPr txBox="1"/>
          <p:nvPr/>
        </p:nvSpPr>
        <p:spPr>
          <a:xfrm>
            <a:off x="3812039" y="3221333"/>
            <a:ext cx="4545496" cy="1015663"/>
          </a:xfrm>
          <a:prstGeom prst="rect">
            <a:avLst/>
          </a:prstGeom>
          <a:noFill/>
        </p:spPr>
        <p:txBody>
          <a:bodyPr wrap="square" rtlCol="0">
            <a:spAutoFit/>
          </a:bodyPr>
          <a:lstStyle/>
          <a:p>
            <a:r>
              <a:rPr lang="en-US" sz="2000" dirty="0">
                <a:solidFill>
                  <a:schemeClr val="bg1"/>
                </a:solidFill>
              </a:rPr>
              <a:t>“I must emphasize that standards are not enough. </a:t>
            </a:r>
            <a:r>
              <a:rPr lang="en-US" sz="2000" b="1" dirty="0">
                <a:solidFill>
                  <a:schemeClr val="bg1"/>
                </a:solidFill>
              </a:rPr>
              <a:t>They must also be enforced which is often difficult...</a:t>
            </a:r>
            <a:r>
              <a:rPr lang="en-US" sz="2000" dirty="0">
                <a:solidFill>
                  <a:schemeClr val="bg1"/>
                </a:solidFill>
              </a:rPr>
              <a:t>”</a:t>
            </a:r>
          </a:p>
        </p:txBody>
      </p:sp>
      <p:sp>
        <p:nvSpPr>
          <p:cNvPr id="8" name="TextBox 7"/>
          <p:cNvSpPr txBox="1"/>
          <p:nvPr/>
        </p:nvSpPr>
        <p:spPr>
          <a:xfrm>
            <a:off x="3805413" y="4565008"/>
            <a:ext cx="4558747" cy="923330"/>
          </a:xfrm>
          <a:prstGeom prst="rect">
            <a:avLst/>
          </a:prstGeom>
          <a:noFill/>
        </p:spPr>
        <p:txBody>
          <a:bodyPr wrap="square" rtlCol="0">
            <a:spAutoFit/>
          </a:bodyPr>
          <a:lstStyle/>
          <a:p>
            <a:r>
              <a:rPr lang="en-US" sz="1800" dirty="0">
                <a:solidFill>
                  <a:schemeClr val="bg1"/>
                </a:solidFill>
              </a:rPr>
              <a:t>- Former Indian PM Manmohan Singh, Delhi Sustainable Development Summit, 2011</a:t>
            </a:r>
          </a:p>
        </p:txBody>
      </p:sp>
      <p:sp>
        <p:nvSpPr>
          <p:cNvPr id="7" name="Slide Number Placeholder 2">
            <a:extLst>
              <a:ext uri="{FF2B5EF4-FFF2-40B4-BE49-F238E27FC236}">
                <a16:creationId xmlns:a16="http://schemas.microsoft.com/office/drawing/2014/main" id="{7EF2E37E-D20A-DD4D-AC37-5AF65CAD040B}"/>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68</a:t>
            </a:fld>
            <a:endParaRPr lang="en-US" dirty="0">
              <a:solidFill>
                <a:srgbClr val="268097">
                  <a:tint val="75000"/>
                </a:srgbClr>
              </a:solidFill>
            </a:endParaRPr>
          </a:p>
        </p:txBody>
      </p:sp>
    </p:spTree>
    <p:extLst>
      <p:ext uri="{BB962C8B-B14F-4D97-AF65-F5344CB8AC3E}">
        <p14:creationId xmlns:p14="http://schemas.microsoft.com/office/powerpoint/2010/main" val="713213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1" y="2475390"/>
            <a:ext cx="7933265" cy="3400931"/>
          </a:xfrm>
          <a:prstGeom prst="rect">
            <a:avLst/>
          </a:prstGeom>
          <a:noFill/>
        </p:spPr>
        <p:txBody>
          <a:bodyPr wrap="square" rtlCol="0">
            <a:spAutoFit/>
          </a:bodyPr>
          <a:lstStyle/>
          <a:p>
            <a:pPr marL="460375" indent="-460375">
              <a:spcAft>
                <a:spcPts val="600"/>
              </a:spcAft>
              <a:buFont typeface="+mj-lt"/>
              <a:buAutoNum type="romanUcPeriod"/>
            </a:pPr>
            <a:r>
              <a:rPr lang="en-US" sz="2000" dirty="0">
                <a:solidFill>
                  <a:schemeClr val="bg2">
                    <a:lumMod val="50000"/>
                  </a:schemeClr>
                </a:solidFill>
              </a:rPr>
              <a:t>Environmental regulations have had substantial benefits</a:t>
            </a:r>
          </a:p>
          <a:p>
            <a:pPr marL="457189" indent="-457189">
              <a:spcAft>
                <a:spcPts val="600"/>
              </a:spcAft>
              <a:buFont typeface="+mj-lt"/>
              <a:buAutoNum type="romanUcPeriod"/>
            </a:pPr>
            <a:r>
              <a:rPr lang="en-US" sz="2000" dirty="0">
                <a:solidFill>
                  <a:schemeClr val="bg2">
                    <a:lumMod val="50000"/>
                  </a:schemeClr>
                </a:solidFill>
              </a:rPr>
              <a:t>Environmental regulations have had substantial costs</a:t>
            </a:r>
          </a:p>
          <a:p>
            <a:pPr marL="457189" indent="-457189">
              <a:spcAft>
                <a:spcPts val="600"/>
              </a:spcAft>
              <a:buFont typeface="+mj-lt"/>
              <a:buAutoNum type="romanUcPeriod"/>
            </a:pPr>
            <a:r>
              <a:rPr lang="en-US" sz="2000" dirty="0">
                <a:solidFill>
                  <a:schemeClr val="bg2"/>
                </a:solidFill>
              </a:rPr>
              <a:t>Information &amp; incentives are critical for efficiency</a:t>
            </a:r>
          </a:p>
          <a:p>
            <a:pPr marL="1066785" lvl="1" indent="-457200">
              <a:spcAft>
                <a:spcPts val="600"/>
              </a:spcAft>
              <a:buFont typeface="+mj-lt"/>
              <a:buAutoNum type="alphaLcParenR"/>
            </a:pPr>
            <a:r>
              <a:rPr lang="en-US" sz="2000" dirty="0">
                <a:solidFill>
                  <a:schemeClr val="bg2"/>
                </a:solidFill>
              </a:rPr>
              <a:t>Incentivizing the Delivery of Reliable Information to Regulators</a:t>
            </a:r>
          </a:p>
          <a:p>
            <a:pPr marL="1066785" lvl="1" indent="-457200">
              <a:spcAft>
                <a:spcPts val="600"/>
              </a:spcAft>
              <a:buFont typeface="+mj-lt"/>
              <a:buAutoNum type="alphaLcParenR"/>
            </a:pPr>
            <a:r>
              <a:rPr lang="en-US" sz="2000" dirty="0">
                <a:solidFill>
                  <a:schemeClr val="bg2">
                    <a:lumMod val="50000"/>
                  </a:schemeClr>
                </a:solidFill>
              </a:rPr>
              <a:t>The Benefits of Regulatory Discretion</a:t>
            </a:r>
          </a:p>
          <a:p>
            <a:pPr marL="1066785" lvl="1" indent="-457200">
              <a:spcAft>
                <a:spcPts val="600"/>
              </a:spcAft>
              <a:buFont typeface="+mj-lt"/>
              <a:buAutoNum type="alphaLcParenR"/>
            </a:pPr>
            <a:r>
              <a:rPr lang="en-US" sz="2000" dirty="0">
                <a:solidFill>
                  <a:schemeClr val="bg2">
                    <a:lumMod val="50000"/>
                  </a:schemeClr>
                </a:solidFill>
              </a:rPr>
              <a:t>Targeting Inspections</a:t>
            </a:r>
          </a:p>
          <a:p>
            <a:pPr marL="1066785" lvl="1" indent="-457200">
              <a:spcAft>
                <a:spcPts val="600"/>
              </a:spcAft>
              <a:buFont typeface="+mj-lt"/>
              <a:buAutoNum type="alphaLcParenR"/>
            </a:pPr>
            <a:r>
              <a:rPr lang="en-US" sz="2000" dirty="0">
                <a:solidFill>
                  <a:schemeClr val="bg2">
                    <a:lumMod val="50000"/>
                  </a:schemeClr>
                </a:solidFill>
              </a:rPr>
              <a:t>The MIT Solution – “Technology”</a:t>
            </a:r>
          </a:p>
          <a:p>
            <a:pPr marL="1066785" lvl="1" indent="-457200">
              <a:spcAft>
                <a:spcPts val="600"/>
              </a:spcAft>
              <a:buFont typeface="+mj-lt"/>
              <a:buAutoNum type="alphaLcParenR"/>
            </a:pPr>
            <a:r>
              <a:rPr lang="en-US" sz="2000" dirty="0">
                <a:solidFill>
                  <a:schemeClr val="bg2">
                    <a:lumMod val="50000"/>
                  </a:schemeClr>
                </a:solidFill>
              </a:rPr>
              <a:t>Leveraging Citizen Engagement</a:t>
            </a:r>
          </a:p>
        </p:txBody>
      </p:sp>
    </p:spTree>
    <p:extLst>
      <p:ext uri="{BB962C8B-B14F-4D97-AF65-F5344CB8AC3E}">
        <p14:creationId xmlns:p14="http://schemas.microsoft.com/office/powerpoint/2010/main" val="3853523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2" y="2475390"/>
            <a:ext cx="7955842" cy="1554272"/>
          </a:xfrm>
          <a:prstGeom prst="rect">
            <a:avLst/>
          </a:prstGeom>
          <a:noFill/>
        </p:spPr>
        <p:txBody>
          <a:bodyPr wrap="square" rtlCol="0">
            <a:spAutoFit/>
          </a:bodyPr>
          <a:lstStyle/>
          <a:p>
            <a:pPr marL="469900" indent="-469900">
              <a:spcAft>
                <a:spcPts val="600"/>
              </a:spcAft>
              <a:buFont typeface="+mj-lt"/>
              <a:buAutoNum type="romanUcPeriod"/>
            </a:pPr>
            <a:r>
              <a:rPr lang="en-US" sz="2000" dirty="0">
                <a:solidFill>
                  <a:schemeClr val="bg2"/>
                </a:solidFill>
              </a:rPr>
              <a:t>Environmental regulations have had substantial benefits</a:t>
            </a:r>
          </a:p>
          <a:p>
            <a:pPr marL="1079485" lvl="1" indent="-469900">
              <a:spcAft>
                <a:spcPts val="600"/>
              </a:spcAft>
              <a:buFont typeface="+mj-lt"/>
              <a:buAutoNum type="alphaLcParenR"/>
            </a:pPr>
            <a:r>
              <a:rPr lang="en-US" sz="2000" dirty="0">
                <a:solidFill>
                  <a:schemeClr val="bg2"/>
                </a:solidFill>
              </a:rPr>
              <a:t>US</a:t>
            </a:r>
          </a:p>
          <a:p>
            <a:pPr marL="457189" indent="-457189">
              <a:spcAft>
                <a:spcPts val="600"/>
              </a:spcAft>
              <a:buFont typeface="+mj-lt"/>
              <a:buAutoNum type="romanUcPeriod"/>
            </a:pPr>
            <a:r>
              <a:rPr lang="en-US" sz="2000" dirty="0">
                <a:solidFill>
                  <a:schemeClr val="bg2">
                    <a:lumMod val="50000"/>
                  </a:schemeClr>
                </a:solidFill>
              </a:rPr>
              <a:t>Environmental regulations have had substantial costs</a:t>
            </a:r>
          </a:p>
          <a:p>
            <a:pPr marL="457200" indent="-457200">
              <a:buFont typeface="+mj-lt"/>
              <a:buAutoNum type="romanUcPeriod"/>
            </a:pPr>
            <a:r>
              <a:rPr lang="en-US" sz="2000" dirty="0">
                <a:solidFill>
                  <a:schemeClr val="bg2">
                    <a:lumMod val="50000"/>
                  </a:schemeClr>
                </a:solidFill>
              </a:rPr>
              <a:t>Information &amp; incentives are critical for efficiency</a:t>
            </a:r>
          </a:p>
        </p:txBody>
      </p:sp>
    </p:spTree>
    <p:extLst>
      <p:ext uri="{BB962C8B-B14F-4D97-AF65-F5344CB8AC3E}">
        <p14:creationId xmlns:p14="http://schemas.microsoft.com/office/powerpoint/2010/main" val="3534307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70</a:t>
            </a:fld>
            <a:endParaRPr lang="en-US" dirty="0">
              <a:solidFill>
                <a:srgbClr val="268097">
                  <a:tint val="75000"/>
                </a:srgbClr>
              </a:solidFill>
            </a:endParaRPr>
          </a:p>
        </p:txBody>
      </p:sp>
      <p:sp>
        <p:nvSpPr>
          <p:cNvPr id="11" name="Rectangle 10">
            <a:extLst>
              <a:ext uri="{FF2B5EF4-FFF2-40B4-BE49-F238E27FC236}">
                <a16:creationId xmlns:a16="http://schemas.microsoft.com/office/drawing/2014/main" id="{B18E11FC-3B00-414F-99C5-0E3CA1CFBAF3}"/>
              </a:ext>
            </a:extLst>
          </p:cNvPr>
          <p:cNvSpPr/>
          <p:nvPr/>
        </p:nvSpPr>
        <p:spPr>
          <a:xfrm>
            <a:off x="660400" y="4533996"/>
            <a:ext cx="7924430" cy="1438855"/>
          </a:xfrm>
          <a:prstGeom prst="rect">
            <a:avLst/>
          </a:prstGeom>
        </p:spPr>
        <p:txBody>
          <a:bodyPr wrap="square">
            <a:spAutoFit/>
          </a:bodyPr>
          <a:lstStyle/>
          <a:p>
            <a:pPr defTabSz="456445">
              <a:spcBef>
                <a:spcPts val="300"/>
              </a:spcBef>
              <a:defRPr sz="1800"/>
            </a:pPr>
            <a:r>
              <a:rPr lang="en-US" sz="2000" b="1" dirty="0">
                <a:solidFill>
                  <a:schemeClr val="bg1"/>
                </a:solidFill>
                <a:ea typeface="Gotham"/>
                <a:cs typeface="Gotham"/>
                <a:sym typeface="Gotham"/>
              </a:rPr>
              <a:t>Esther </a:t>
            </a:r>
            <a:r>
              <a:rPr lang="en-US" sz="2000" b="1" dirty="0" err="1">
                <a:solidFill>
                  <a:schemeClr val="bg1"/>
                </a:solidFill>
                <a:ea typeface="Gotham"/>
                <a:cs typeface="Gotham"/>
                <a:sym typeface="Gotham"/>
              </a:rPr>
              <a:t>Duflo</a:t>
            </a:r>
            <a:endParaRPr lang="en-US" sz="2000" b="1" dirty="0">
              <a:solidFill>
                <a:schemeClr val="bg1"/>
              </a:solidFill>
              <a:ea typeface="Gotham"/>
              <a:cs typeface="Gotham"/>
              <a:sym typeface="Gotham"/>
            </a:endParaRPr>
          </a:p>
          <a:p>
            <a:pPr defTabSz="456445">
              <a:spcBef>
                <a:spcPts val="300"/>
              </a:spcBef>
              <a:defRPr sz="1800"/>
            </a:pPr>
            <a:r>
              <a:rPr lang="en-US" sz="2000" b="1" dirty="0">
                <a:solidFill>
                  <a:schemeClr val="bg1"/>
                </a:solidFill>
                <a:ea typeface="Gotham"/>
                <a:cs typeface="Gotham"/>
                <a:sym typeface="Gotham"/>
              </a:rPr>
              <a:t>Michael Greenstone</a:t>
            </a:r>
            <a:endParaRPr lang="en-US" sz="2000" dirty="0">
              <a:solidFill>
                <a:schemeClr val="bg1"/>
              </a:solidFill>
              <a:ea typeface="Gotham"/>
              <a:cs typeface="Gotham"/>
              <a:sym typeface="Gotham"/>
            </a:endParaRPr>
          </a:p>
          <a:p>
            <a:pPr defTabSz="456445">
              <a:spcBef>
                <a:spcPts val="300"/>
              </a:spcBef>
              <a:defRPr sz="1800"/>
            </a:pPr>
            <a:r>
              <a:rPr lang="en-US" sz="2000" b="1" dirty="0" err="1">
                <a:solidFill>
                  <a:schemeClr val="bg1"/>
                </a:solidFill>
                <a:ea typeface="Gotham"/>
                <a:cs typeface="Gotham"/>
                <a:sym typeface="Gotham"/>
              </a:rPr>
              <a:t>Rohini</a:t>
            </a:r>
            <a:r>
              <a:rPr lang="en-US" sz="2000" b="1" dirty="0">
                <a:solidFill>
                  <a:schemeClr val="bg1"/>
                </a:solidFill>
                <a:ea typeface="Gotham"/>
                <a:cs typeface="Gotham"/>
                <a:sym typeface="Gotham"/>
              </a:rPr>
              <a:t> </a:t>
            </a:r>
            <a:r>
              <a:rPr lang="en-US" sz="2000" b="1" dirty="0" err="1">
                <a:solidFill>
                  <a:schemeClr val="bg1"/>
                </a:solidFill>
                <a:ea typeface="Gotham"/>
                <a:cs typeface="Gotham"/>
                <a:sym typeface="Gotham"/>
              </a:rPr>
              <a:t>Pande</a:t>
            </a:r>
            <a:endParaRPr lang="en-US" sz="2000" b="1" dirty="0">
              <a:solidFill>
                <a:schemeClr val="bg1"/>
              </a:solidFill>
              <a:ea typeface="Gotham"/>
              <a:cs typeface="Gotham"/>
              <a:sym typeface="Gotham"/>
            </a:endParaRPr>
          </a:p>
          <a:p>
            <a:pPr defTabSz="456445">
              <a:spcBef>
                <a:spcPts val="300"/>
              </a:spcBef>
              <a:defRPr sz="1800"/>
            </a:pPr>
            <a:r>
              <a:rPr lang="en-US" sz="2000" b="1" dirty="0">
                <a:solidFill>
                  <a:schemeClr val="bg1"/>
                </a:solidFill>
                <a:ea typeface="Gotham"/>
                <a:cs typeface="Gotham"/>
                <a:sym typeface="Gotham"/>
              </a:rPr>
              <a:t>Nicholas Ryan</a:t>
            </a:r>
            <a:endParaRPr lang="en-US" sz="2000" dirty="0">
              <a:solidFill>
                <a:srgbClr val="941100"/>
              </a:solidFill>
              <a:ea typeface="Gotham"/>
              <a:cs typeface="Gotham"/>
              <a:sym typeface="Gotham"/>
            </a:endParaRPr>
          </a:p>
        </p:txBody>
      </p:sp>
      <p:sp>
        <p:nvSpPr>
          <p:cNvPr id="14" name="Subtitle 2">
            <a:extLst>
              <a:ext uri="{FF2B5EF4-FFF2-40B4-BE49-F238E27FC236}">
                <a16:creationId xmlns:a16="http://schemas.microsoft.com/office/drawing/2014/main" id="{624AC5BD-A33D-1242-99BF-08A952E0EAEC}"/>
              </a:ext>
            </a:extLst>
          </p:cNvPr>
          <p:cNvSpPr txBox="1">
            <a:spLocks/>
          </p:cNvSpPr>
          <p:nvPr/>
        </p:nvSpPr>
        <p:spPr>
          <a:xfrm>
            <a:off x="647703" y="1942371"/>
            <a:ext cx="7949823" cy="1846641"/>
          </a:xfrm>
          <a:prstGeom prst="rect">
            <a:avLst/>
          </a:prstGeom>
        </p:spPr>
        <p:txBody>
          <a:bodyPr vert="horz" lIns="91421" tIns="45711" rIns="91421" bIns="45711" rtlCol="0">
            <a:spAutoFit/>
          </a:bodyPr>
          <a:lstStyle>
            <a:lvl1pPr marL="0" indent="0" algn="l" defTabSz="457106" rtl="0" eaLnBrk="1" latinLnBrk="0" hangingPunct="1">
              <a:spcBef>
                <a:spcPts val="0"/>
              </a:spcBef>
              <a:buFont typeface="Arial"/>
              <a:buNone/>
              <a:defRPr sz="2400" b="1" i="0" kern="1200">
                <a:solidFill>
                  <a:schemeClr val="tx1"/>
                </a:solidFill>
                <a:latin typeface="+mn-lt"/>
                <a:ea typeface="+mn-ea"/>
                <a:cs typeface="Gotham-Book"/>
              </a:defRPr>
            </a:lvl1pPr>
            <a:lvl2pPr marL="457106" indent="0" algn="ctr" defTabSz="457106" rtl="0" eaLnBrk="1" latinLnBrk="0" hangingPunct="1">
              <a:spcBef>
                <a:spcPts val="384"/>
              </a:spcBef>
              <a:buClr>
                <a:schemeClr val="tx1"/>
              </a:buClr>
              <a:buSzPct val="90000"/>
              <a:buFont typeface="Lucida Grande"/>
              <a:buNone/>
              <a:defRPr sz="1400" b="0" i="0" kern="1200">
                <a:solidFill>
                  <a:schemeClr val="tx1">
                    <a:tint val="75000"/>
                  </a:schemeClr>
                </a:solidFill>
                <a:latin typeface="+mn-lt"/>
                <a:ea typeface="+mn-ea"/>
                <a:cs typeface="Gotham-Book"/>
              </a:defRPr>
            </a:lvl2pPr>
            <a:lvl3pPr marL="914212" indent="0" algn="ctr" defTabSz="457106" rtl="0" eaLnBrk="1" latinLnBrk="0" hangingPunct="1">
              <a:spcBef>
                <a:spcPct val="20000"/>
              </a:spcBef>
              <a:buClr>
                <a:schemeClr val="bg2">
                  <a:lumMod val="50000"/>
                </a:schemeClr>
              </a:buClr>
              <a:buSzPct val="80000"/>
              <a:buFont typeface="Arial"/>
              <a:buNone/>
              <a:defRPr sz="1200" b="0" i="0" kern="1200">
                <a:solidFill>
                  <a:schemeClr val="tx1">
                    <a:tint val="75000"/>
                  </a:schemeClr>
                </a:solidFill>
                <a:latin typeface="+mn-lt"/>
                <a:ea typeface="+mn-ea"/>
                <a:cs typeface="Gotham-Book"/>
              </a:defRPr>
            </a:lvl3pPr>
            <a:lvl4pPr marL="1371320" indent="0" algn="ctr" defTabSz="457106" rtl="0" eaLnBrk="1" latinLnBrk="0" hangingPunct="1">
              <a:spcBef>
                <a:spcPct val="20000"/>
              </a:spcBef>
              <a:buFontTx/>
              <a:buNone/>
              <a:defRPr sz="1000" b="0" i="0" kern="1200">
                <a:solidFill>
                  <a:schemeClr val="tx1">
                    <a:tint val="75000"/>
                  </a:schemeClr>
                </a:solidFill>
                <a:latin typeface="Gotham-Book"/>
                <a:ea typeface="+mn-ea"/>
                <a:cs typeface="Gotham-Book"/>
              </a:defRPr>
            </a:lvl4pPr>
            <a:lvl5pPr marL="1828426" indent="0" algn="ctr" defTabSz="457106" rtl="0" eaLnBrk="1" latinLnBrk="0" hangingPunct="1">
              <a:spcBef>
                <a:spcPct val="20000"/>
              </a:spcBef>
              <a:buFontTx/>
              <a:buNone/>
              <a:defRPr sz="800" b="0" i="0" kern="1200">
                <a:solidFill>
                  <a:schemeClr val="tx1">
                    <a:tint val="75000"/>
                  </a:schemeClr>
                </a:solidFill>
                <a:latin typeface="Gotham-Book"/>
                <a:ea typeface="+mn-ea"/>
                <a:cs typeface="Gotham-Book"/>
              </a:defRPr>
            </a:lvl5pPr>
            <a:lvl6pPr marL="228553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2640"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9744"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685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2800" b="0" dirty="0">
                <a:solidFill>
                  <a:schemeClr val="tx2"/>
                </a:solidFill>
                <a:latin typeface="+mj-lt"/>
                <a:cs typeface="Gotham Medium" pitchFamily="50" charset="0"/>
              </a:rPr>
              <a:t>Truth-telling by Third-party Auditors and the Response of Polluting Firms: Experimental Evidence from India</a:t>
            </a:r>
          </a:p>
          <a:p>
            <a:pPr>
              <a:spcAft>
                <a:spcPts val="1200"/>
              </a:spcAft>
            </a:pPr>
            <a:r>
              <a:rPr lang="en-US" sz="2000" b="0" i="1" dirty="0">
                <a:solidFill>
                  <a:schemeClr val="tx2"/>
                </a:solidFill>
              </a:rPr>
              <a:t>The Quarterly Journal of Economics</a:t>
            </a:r>
            <a:r>
              <a:rPr lang="en-US" sz="2000" b="0" dirty="0">
                <a:solidFill>
                  <a:schemeClr val="tx2"/>
                </a:solidFill>
              </a:rPr>
              <a:t>, 2013</a:t>
            </a:r>
            <a:endParaRPr lang="en-US" sz="2000" b="0" dirty="0">
              <a:solidFill>
                <a:schemeClr val="tx2"/>
              </a:solidFill>
              <a:latin typeface="+mj-lt"/>
              <a:cs typeface="Gotham Medium" pitchFamily="50" charset="0"/>
            </a:endParaRPr>
          </a:p>
        </p:txBody>
      </p:sp>
    </p:spTree>
    <p:extLst>
      <p:ext uri="{BB962C8B-B14F-4D97-AF65-F5344CB8AC3E}">
        <p14:creationId xmlns:p14="http://schemas.microsoft.com/office/powerpoint/2010/main" val="1824288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 r="8"/>
          <a:stretch>
            <a:fillRect/>
          </a:stretch>
        </p:blipFill>
        <p:spPr/>
      </p:pic>
      <p:sp>
        <p:nvSpPr>
          <p:cNvPr id="3" name="Text Placeholder 2"/>
          <p:cNvSpPr>
            <a:spLocks noGrp="1"/>
          </p:cNvSpPr>
          <p:nvPr>
            <p:ph type="body" sz="half" idx="2"/>
          </p:nvPr>
        </p:nvSpPr>
        <p:spPr>
          <a:xfrm>
            <a:off x="0" y="5388046"/>
            <a:ext cx="9144000" cy="719792"/>
          </a:xfrm>
          <a:solidFill>
            <a:srgbClr val="FFFFFF">
              <a:alpha val="70000"/>
            </a:srgbClr>
          </a:solidFill>
        </p:spPr>
        <p:txBody>
          <a:bodyPr/>
          <a:lstStyle/>
          <a:p>
            <a:r>
              <a:rPr lang="en-US" dirty="0"/>
              <a:t>Gujarat is the most industrialized state in India and among its most heavily polluted. The Gujarat Pollution Control Board regulates more than 20,000 industrial plants using third-party audits.</a:t>
            </a:r>
          </a:p>
          <a:p>
            <a:endParaRPr lang="en-US" dirty="0"/>
          </a:p>
        </p:txBody>
      </p:sp>
      <p:sp>
        <p:nvSpPr>
          <p:cNvPr id="4" name="Title 3"/>
          <p:cNvSpPr>
            <a:spLocks noGrp="1"/>
          </p:cNvSpPr>
          <p:nvPr>
            <p:ph type="title"/>
          </p:nvPr>
        </p:nvSpPr>
        <p:spPr>
          <a:xfrm>
            <a:off x="0" y="4782824"/>
            <a:ext cx="9144000" cy="605221"/>
          </a:xfrm>
          <a:solidFill>
            <a:srgbClr val="FFFFFF">
              <a:alpha val="70000"/>
            </a:srgbClr>
          </a:solidFill>
        </p:spPr>
        <p:txBody>
          <a:bodyPr/>
          <a:lstStyle/>
          <a:p>
            <a:r>
              <a:rPr lang="en-US" dirty="0"/>
              <a:t>Case Study: An Experiment to Improve Environmental Regulation in Gujarat</a:t>
            </a:r>
          </a:p>
        </p:txBody>
      </p:sp>
    </p:spTree>
    <p:extLst>
      <p:ext uri="{BB962C8B-B14F-4D97-AF65-F5344CB8AC3E}">
        <p14:creationId xmlns:p14="http://schemas.microsoft.com/office/powerpoint/2010/main" val="5775072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7620000" cy="523202"/>
          </a:xfrm>
        </p:spPr>
        <p:txBody>
          <a:bodyPr/>
          <a:lstStyle/>
          <a:p>
            <a:r>
              <a:rPr lang="en-US" sz="2800" dirty="0"/>
              <a:t>The Policy Status Quo</a:t>
            </a:r>
          </a:p>
        </p:txBody>
      </p:sp>
      <p:sp>
        <p:nvSpPr>
          <p:cNvPr id="3" name="Content Placeholder 2"/>
          <p:cNvSpPr>
            <a:spLocks noGrp="1"/>
          </p:cNvSpPr>
          <p:nvPr>
            <p:ph sz="quarter" idx="12"/>
          </p:nvPr>
        </p:nvSpPr>
        <p:spPr>
          <a:xfrm>
            <a:off x="635000" y="2222500"/>
            <a:ext cx="7620000" cy="4127500"/>
          </a:xfrm>
        </p:spPr>
        <p:txBody>
          <a:bodyPr/>
          <a:lstStyle/>
          <a:p>
            <a:pPr marL="342900" indent="-342900">
              <a:buFont typeface="+mj-lt"/>
              <a:buAutoNum type="arabicParenR"/>
            </a:pPr>
            <a:r>
              <a:rPr lang="en-US" sz="1800" dirty="0"/>
              <a:t>India has strict environmental laws on the books</a:t>
            </a:r>
          </a:p>
          <a:p>
            <a:pPr marL="625475" lvl="1" indent="-285750">
              <a:buClr>
                <a:schemeClr val="bg1"/>
              </a:buClr>
              <a:buFont typeface=".AppleSystemUIFont" charset="-120"/>
              <a:buChar char="»"/>
            </a:pPr>
            <a:r>
              <a:rPr lang="en-US" sz="1800" dirty="0"/>
              <a:t>Yet, pollution levels are high</a:t>
            </a:r>
          </a:p>
          <a:p>
            <a:pPr marL="339725" indent="-339725">
              <a:buFont typeface="+mj-lt"/>
              <a:buAutoNum type="arabicParenR"/>
            </a:pPr>
            <a:r>
              <a:rPr lang="en-US" sz="1800" dirty="0"/>
              <a:t>Gujarat uses third-party audits to enforce environmental regulations</a:t>
            </a:r>
          </a:p>
          <a:p>
            <a:pPr marL="625475" lvl="1" indent="-285750">
              <a:buClr>
                <a:schemeClr val="bg1"/>
              </a:buClr>
              <a:buFont typeface=".AppleSystemUIFont" charset="-120"/>
              <a:buChar char="»"/>
            </a:pPr>
            <a:r>
              <a:rPr lang="en-US" sz="1800" dirty="0"/>
              <a:t>Polluters select and pay their auditors</a:t>
            </a:r>
          </a:p>
          <a:p>
            <a:pPr marL="339725" indent="-339725">
              <a:buFont typeface="+mj-lt"/>
              <a:buAutoNum type="arabicParenR"/>
            </a:pPr>
            <a:r>
              <a:rPr lang="en-US" sz="1800" dirty="0"/>
              <a:t>Working with the Gujarat Pollution Control Board, we designed an intervention to break this conflict of interest</a:t>
            </a:r>
          </a:p>
          <a:p>
            <a:pPr marL="625748" lvl="1" indent="-285750">
              <a:buClr>
                <a:schemeClr val="bg1"/>
              </a:buClr>
              <a:buFont typeface=".AppleSystemUIFont" charset="-120"/>
              <a:buChar char="»"/>
            </a:pPr>
            <a:r>
              <a:rPr lang="en-US" sz="1800" dirty="0"/>
              <a:t>We divided plants into a control group and a treatment group</a:t>
            </a:r>
          </a:p>
          <a:p>
            <a:pPr marL="625748" lvl="1" indent="-285750">
              <a:buClr>
                <a:schemeClr val="bg1"/>
              </a:buClr>
              <a:buFont typeface=".AppleSystemUIFont" charset="-120"/>
              <a:buChar char="»"/>
            </a:pPr>
            <a:r>
              <a:rPr lang="en-US" sz="1800" dirty="0"/>
              <a:t>The control group continued the status quo approach to audits</a:t>
            </a:r>
          </a:p>
          <a:p>
            <a:pPr marL="625748" lvl="1" indent="-285750">
              <a:buClr>
                <a:schemeClr val="bg1"/>
              </a:buClr>
              <a:buFont typeface=".AppleSystemUIFont" charset="-120"/>
              <a:buChar char="»"/>
            </a:pPr>
            <a:r>
              <a:rPr lang="en-US" sz="1800" dirty="0"/>
              <a:t>In the treatment group, polluters paid into a central fund, which randomly assigned auditors to the plants</a:t>
            </a:r>
          </a:p>
          <a:p>
            <a:endParaRPr lang="en-US" sz="1800" dirty="0">
              <a:solidFill>
                <a:schemeClr val="bg1"/>
              </a:solidFill>
            </a:endParaRPr>
          </a:p>
        </p:txBody>
      </p:sp>
      <p:sp>
        <p:nvSpPr>
          <p:cNvPr id="4" name="Slide Number Placeholder 2">
            <a:extLst>
              <a:ext uri="{FF2B5EF4-FFF2-40B4-BE49-F238E27FC236}">
                <a16:creationId xmlns:a16="http://schemas.microsoft.com/office/drawing/2014/main" id="{28B8AD38-410D-A349-B038-9E62F2F0CFE5}"/>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72</a:t>
            </a:fld>
            <a:endParaRPr lang="en-US" dirty="0">
              <a:solidFill>
                <a:srgbClr val="268097">
                  <a:tint val="75000"/>
                </a:srgbClr>
              </a:solidFill>
            </a:endParaRPr>
          </a:p>
        </p:txBody>
      </p:sp>
    </p:spTree>
    <p:extLst>
      <p:ext uri="{BB962C8B-B14F-4D97-AF65-F5344CB8AC3E}">
        <p14:creationId xmlns:p14="http://schemas.microsoft.com/office/powerpoint/2010/main" val="630632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31EF17-A79B-5B45-A2FB-78632D3DC599}"/>
              </a:ext>
            </a:extLst>
          </p:cNvPr>
          <p:cNvSpPr>
            <a:spLocks noGrp="1"/>
          </p:cNvSpPr>
          <p:nvPr>
            <p:ph type="title"/>
          </p:nvPr>
        </p:nvSpPr>
        <p:spPr>
          <a:xfrm>
            <a:off x="635000" y="1524000"/>
            <a:ext cx="7880350" cy="476916"/>
          </a:xfrm>
        </p:spPr>
        <p:txBody>
          <a:bodyPr/>
          <a:lstStyle/>
          <a:p>
            <a:r>
              <a:rPr lang="en-US" sz="2500" dirty="0"/>
              <a:t>Final-outlet water and boiler-stack air samples</a:t>
            </a:r>
          </a:p>
        </p:txBody>
      </p:sp>
      <p:sp>
        <p:nvSpPr>
          <p:cNvPr id="3" name="Slide Number Placeholder 2">
            <a:extLst>
              <a:ext uri="{FF2B5EF4-FFF2-40B4-BE49-F238E27FC236}">
                <a16:creationId xmlns:a16="http://schemas.microsoft.com/office/drawing/2014/main" id="{825D5E3C-06CB-9A42-B220-341691C690A0}"/>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73</a:t>
            </a:fld>
            <a:endParaRPr lang="en-US" dirty="0">
              <a:solidFill>
                <a:srgbClr val="268097">
                  <a:tint val="75000"/>
                </a:srgbClr>
              </a:solidFill>
            </a:endParaRPr>
          </a:p>
        </p:txBody>
      </p:sp>
      <p:pic>
        <p:nvPicPr>
          <p:cNvPr id="16" name="Content Placeholder 15">
            <a:extLst>
              <a:ext uri="{FF2B5EF4-FFF2-40B4-BE49-F238E27FC236}">
                <a16:creationId xmlns:a16="http://schemas.microsoft.com/office/drawing/2014/main" id="{89202161-6C60-B746-96B5-54126FC52193}"/>
              </a:ext>
            </a:extLst>
          </p:cNvPr>
          <p:cNvPicPr>
            <a:picLocks noGrp="1" noChangeAspect="1"/>
          </p:cNvPicPr>
          <p:nvPr>
            <p:ph sz="quarter" idx="12"/>
          </p:nvPr>
        </p:nvPicPr>
        <p:blipFill>
          <a:blip r:embed="rId2"/>
          <a:stretch>
            <a:fillRect/>
          </a:stretch>
        </p:blipFill>
        <p:spPr>
          <a:xfrm>
            <a:off x="763587" y="2585528"/>
            <a:ext cx="2493963" cy="3764473"/>
          </a:xfrm>
          <a:prstGeom prst="rect">
            <a:avLst/>
          </a:prstGeom>
        </p:spPr>
      </p:pic>
      <p:sp>
        <p:nvSpPr>
          <p:cNvPr id="17" name="TextBox 16">
            <a:extLst>
              <a:ext uri="{FF2B5EF4-FFF2-40B4-BE49-F238E27FC236}">
                <a16:creationId xmlns:a16="http://schemas.microsoft.com/office/drawing/2014/main" id="{E7B6BE99-38BF-0F42-B7F5-9C9880A5BC70}"/>
              </a:ext>
            </a:extLst>
          </p:cNvPr>
          <p:cNvSpPr txBox="1"/>
          <p:nvPr/>
        </p:nvSpPr>
        <p:spPr>
          <a:xfrm>
            <a:off x="635000" y="2150494"/>
            <a:ext cx="2269532" cy="400110"/>
          </a:xfrm>
          <a:prstGeom prst="rect">
            <a:avLst/>
          </a:prstGeom>
          <a:noFill/>
        </p:spPr>
        <p:txBody>
          <a:bodyPr wrap="none" rtlCol="0">
            <a:spAutoFit/>
          </a:bodyPr>
          <a:lstStyle/>
          <a:p>
            <a:r>
              <a:rPr lang="en-US" sz="2000" dirty="0">
                <a:latin typeface="+mj-lt"/>
              </a:rPr>
              <a:t>Water Sampling</a:t>
            </a:r>
          </a:p>
        </p:txBody>
      </p:sp>
      <p:pic>
        <p:nvPicPr>
          <p:cNvPr id="18" name="Picture 17">
            <a:extLst>
              <a:ext uri="{FF2B5EF4-FFF2-40B4-BE49-F238E27FC236}">
                <a16:creationId xmlns:a16="http://schemas.microsoft.com/office/drawing/2014/main" id="{FA10CA67-4E51-F140-BB52-1B43C54252D9}"/>
              </a:ext>
            </a:extLst>
          </p:cNvPr>
          <p:cNvPicPr>
            <a:picLocks noChangeAspect="1"/>
          </p:cNvPicPr>
          <p:nvPr/>
        </p:nvPicPr>
        <p:blipFill>
          <a:blip r:embed="rId3"/>
          <a:stretch>
            <a:fillRect/>
          </a:stretch>
        </p:blipFill>
        <p:spPr>
          <a:xfrm>
            <a:off x="5346700" y="2585527"/>
            <a:ext cx="2725738" cy="3738155"/>
          </a:xfrm>
          <a:prstGeom prst="rect">
            <a:avLst/>
          </a:prstGeom>
        </p:spPr>
      </p:pic>
      <p:sp>
        <p:nvSpPr>
          <p:cNvPr id="19" name="TextBox 18">
            <a:extLst>
              <a:ext uri="{FF2B5EF4-FFF2-40B4-BE49-F238E27FC236}">
                <a16:creationId xmlns:a16="http://schemas.microsoft.com/office/drawing/2014/main" id="{2ECC580F-863B-CF4A-B21A-C49BAF45122F}"/>
              </a:ext>
            </a:extLst>
          </p:cNvPr>
          <p:cNvSpPr txBox="1"/>
          <p:nvPr/>
        </p:nvSpPr>
        <p:spPr>
          <a:xfrm>
            <a:off x="5230813" y="2199705"/>
            <a:ext cx="2199961" cy="400110"/>
          </a:xfrm>
          <a:prstGeom prst="rect">
            <a:avLst/>
          </a:prstGeom>
          <a:noFill/>
        </p:spPr>
        <p:txBody>
          <a:bodyPr wrap="none" rtlCol="0">
            <a:spAutoFit/>
          </a:bodyPr>
          <a:lstStyle/>
          <a:p>
            <a:r>
              <a:rPr lang="en-US" sz="2000" dirty="0">
                <a:latin typeface="+mj-lt"/>
              </a:rPr>
              <a:t>Stack Sampling</a:t>
            </a:r>
          </a:p>
        </p:txBody>
      </p:sp>
    </p:spTree>
    <p:extLst>
      <p:ext uri="{BB962C8B-B14F-4D97-AF65-F5344CB8AC3E}">
        <p14:creationId xmlns:p14="http://schemas.microsoft.com/office/powerpoint/2010/main" val="1473206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7620000" cy="523202"/>
          </a:xfrm>
        </p:spPr>
        <p:txBody>
          <a:bodyPr/>
          <a:lstStyle/>
          <a:p>
            <a:r>
              <a:rPr lang="en-US" sz="2800" dirty="0"/>
              <a:t>Getting a Better Pollution Audit</a:t>
            </a:r>
          </a:p>
        </p:txBody>
      </p:sp>
      <p:sp>
        <p:nvSpPr>
          <p:cNvPr id="4" name="Text Placeholder 3"/>
          <p:cNvSpPr>
            <a:spLocks noGrp="1"/>
          </p:cNvSpPr>
          <p:nvPr>
            <p:ph type="body" sz="quarter" idx="17"/>
          </p:nvPr>
        </p:nvSpPr>
        <p:spPr>
          <a:xfrm>
            <a:off x="6670623" y="2794041"/>
            <a:ext cx="2259368" cy="2264342"/>
          </a:xfrm>
        </p:spPr>
        <p:txBody>
          <a:bodyPr/>
          <a:lstStyle/>
          <a:p>
            <a:pPr>
              <a:buClr>
                <a:schemeClr val="bg1"/>
              </a:buClr>
            </a:pPr>
            <a:r>
              <a:rPr lang="en-US" sz="1600" dirty="0"/>
              <a:t>Most plants reported to be in compliance under the status quo auditing system</a:t>
            </a:r>
          </a:p>
          <a:p>
            <a:endParaRPr lang="en-US" sz="1600" dirty="0"/>
          </a:p>
        </p:txBody>
      </p:sp>
      <p:sp>
        <p:nvSpPr>
          <p:cNvPr id="5" name="Text Placeholder 4"/>
          <p:cNvSpPr>
            <a:spLocks noGrp="1"/>
          </p:cNvSpPr>
          <p:nvPr>
            <p:ph type="body" sz="quarter" idx="14"/>
          </p:nvPr>
        </p:nvSpPr>
        <p:spPr>
          <a:xfrm>
            <a:off x="7096759" y="6405418"/>
            <a:ext cx="1549399" cy="215444"/>
          </a:xfrm>
        </p:spPr>
        <p:txBody>
          <a:bodyPr/>
          <a:lstStyle/>
          <a:p>
            <a:r>
              <a:rPr lang="en-US" dirty="0"/>
              <a:t>Source: Duflo et al (2013)</a:t>
            </a:r>
          </a:p>
        </p:txBody>
      </p:sp>
      <p:sp>
        <p:nvSpPr>
          <p:cNvPr id="6" name="Text Placeholder 5"/>
          <p:cNvSpPr>
            <a:spLocks noGrp="1"/>
          </p:cNvSpPr>
          <p:nvPr>
            <p:ph type="body" sz="quarter" idx="18"/>
          </p:nvPr>
        </p:nvSpPr>
        <p:spPr/>
        <p:txBody>
          <a:bodyPr/>
          <a:lstStyle/>
          <a:p>
            <a:r>
              <a:rPr lang="en-US" dirty="0"/>
              <a:t>Audit Readings for Suspended Particulate Matter</a:t>
            </a:r>
          </a:p>
        </p:txBody>
      </p:sp>
      <p:graphicFrame>
        <p:nvGraphicFramePr>
          <p:cNvPr id="7" name="Chart Placeholder 8"/>
          <p:cNvGraphicFramePr>
            <a:graphicFrameLocks/>
          </p:cNvGraphicFramePr>
          <p:nvPr>
            <p:extLst/>
          </p:nvPr>
        </p:nvGraphicFramePr>
        <p:xfrm>
          <a:off x="548640" y="2794000"/>
          <a:ext cx="6238239" cy="383494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3591560" y="6286541"/>
            <a:ext cx="2123440" cy="253916"/>
          </a:xfrm>
          <a:prstGeom prst="rect">
            <a:avLst/>
          </a:prstGeom>
          <a:noFill/>
        </p:spPr>
        <p:txBody>
          <a:bodyPr wrap="square" rtlCol="0">
            <a:spAutoFit/>
          </a:bodyPr>
          <a:lstStyle/>
          <a:p>
            <a:pPr algn="r"/>
            <a:r>
              <a:rPr lang="en-US" sz="1050" dirty="0">
                <a:solidFill>
                  <a:schemeClr val="bg1"/>
                </a:solidFill>
                <a:latin typeface="Gotham Black" pitchFamily="50" charset="0"/>
                <a:cs typeface="Gotham Black" pitchFamily="50" charset="0"/>
              </a:rPr>
              <a:t>Micrograms per Cubic Meter</a:t>
            </a:r>
          </a:p>
        </p:txBody>
      </p:sp>
      <p:cxnSp>
        <p:nvCxnSpPr>
          <p:cNvPr id="9" name="Straight Connector 8"/>
          <p:cNvCxnSpPr/>
          <p:nvPr/>
        </p:nvCxnSpPr>
        <p:spPr>
          <a:xfrm>
            <a:off x="2973330" y="2923540"/>
            <a:ext cx="0" cy="3017520"/>
          </a:xfrm>
          <a:prstGeom prst="line">
            <a:avLst/>
          </a:prstGeom>
          <a:ln w="15875">
            <a:solidFill>
              <a:schemeClr val="tx2">
                <a:lumMod val="40000"/>
                <a:lumOff val="6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976584" y="2923540"/>
            <a:ext cx="1615736" cy="261610"/>
          </a:xfrm>
          <a:prstGeom prst="rect">
            <a:avLst/>
          </a:prstGeom>
          <a:solidFill>
            <a:schemeClr val="tx2">
              <a:lumMod val="40000"/>
              <a:lumOff val="60000"/>
            </a:schemeClr>
          </a:solidFill>
        </p:spPr>
        <p:txBody>
          <a:bodyPr wrap="square" rtlCol="0">
            <a:spAutoFit/>
          </a:bodyPr>
          <a:lstStyle/>
          <a:p>
            <a:r>
              <a:rPr lang="en-US" sz="1050" dirty="0">
                <a:solidFill>
                  <a:schemeClr val="bg2"/>
                </a:solidFill>
                <a:latin typeface="Gotham Black" pitchFamily="50" charset="0"/>
                <a:cs typeface="Gotham Black" pitchFamily="50" charset="0"/>
              </a:rPr>
              <a:t>Compliance Limit</a:t>
            </a:r>
          </a:p>
        </p:txBody>
      </p:sp>
      <p:sp>
        <p:nvSpPr>
          <p:cNvPr id="11" name="Slide Number Placeholder 2">
            <a:extLst>
              <a:ext uri="{FF2B5EF4-FFF2-40B4-BE49-F238E27FC236}">
                <a16:creationId xmlns:a16="http://schemas.microsoft.com/office/drawing/2014/main" id="{E8A9B55C-21B8-1044-AF95-83C71C73F222}"/>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74</a:t>
            </a:fld>
            <a:endParaRPr lang="en-US" dirty="0">
              <a:solidFill>
                <a:srgbClr val="268097">
                  <a:tint val="75000"/>
                </a:srgbClr>
              </a:solidFill>
            </a:endParaRPr>
          </a:p>
        </p:txBody>
      </p:sp>
    </p:spTree>
    <p:extLst>
      <p:ext uri="{BB962C8B-B14F-4D97-AF65-F5344CB8AC3E}">
        <p14:creationId xmlns:p14="http://schemas.microsoft.com/office/powerpoint/2010/main" val="3552908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7620000" cy="523202"/>
          </a:xfrm>
        </p:spPr>
        <p:txBody>
          <a:bodyPr/>
          <a:lstStyle/>
          <a:p>
            <a:r>
              <a:rPr lang="en-US" sz="2800" dirty="0"/>
              <a:t>Getting a Better Pollution Audit</a:t>
            </a:r>
          </a:p>
        </p:txBody>
      </p:sp>
      <p:sp>
        <p:nvSpPr>
          <p:cNvPr id="5" name="Text Placeholder 4"/>
          <p:cNvSpPr>
            <a:spLocks noGrp="1"/>
          </p:cNvSpPr>
          <p:nvPr>
            <p:ph type="body" sz="quarter" idx="14"/>
          </p:nvPr>
        </p:nvSpPr>
        <p:spPr>
          <a:xfrm>
            <a:off x="7096759" y="6405418"/>
            <a:ext cx="1549399" cy="215444"/>
          </a:xfrm>
        </p:spPr>
        <p:txBody>
          <a:bodyPr/>
          <a:lstStyle/>
          <a:p>
            <a:r>
              <a:rPr lang="en-US" dirty="0"/>
              <a:t>Source: Duflo et al (2013)</a:t>
            </a:r>
          </a:p>
        </p:txBody>
      </p:sp>
      <p:sp>
        <p:nvSpPr>
          <p:cNvPr id="6" name="Text Placeholder 5"/>
          <p:cNvSpPr>
            <a:spLocks noGrp="1"/>
          </p:cNvSpPr>
          <p:nvPr>
            <p:ph type="body" sz="quarter" idx="18"/>
          </p:nvPr>
        </p:nvSpPr>
        <p:spPr/>
        <p:txBody>
          <a:bodyPr/>
          <a:lstStyle/>
          <a:p>
            <a:r>
              <a:rPr lang="en-US" dirty="0"/>
              <a:t>Audit Readings for Suspended Particulate Matter</a:t>
            </a:r>
          </a:p>
        </p:txBody>
      </p:sp>
      <p:graphicFrame>
        <p:nvGraphicFramePr>
          <p:cNvPr id="7" name="Chart Placeholder 8"/>
          <p:cNvGraphicFramePr>
            <a:graphicFrameLocks/>
          </p:cNvGraphicFramePr>
          <p:nvPr>
            <p:extLst/>
          </p:nvPr>
        </p:nvGraphicFramePr>
        <p:xfrm>
          <a:off x="548640" y="2794000"/>
          <a:ext cx="6238239" cy="383494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3591560" y="6286541"/>
            <a:ext cx="2123440" cy="253916"/>
          </a:xfrm>
          <a:prstGeom prst="rect">
            <a:avLst/>
          </a:prstGeom>
          <a:noFill/>
        </p:spPr>
        <p:txBody>
          <a:bodyPr wrap="square" rtlCol="0">
            <a:spAutoFit/>
          </a:bodyPr>
          <a:lstStyle/>
          <a:p>
            <a:pPr algn="r"/>
            <a:r>
              <a:rPr lang="en-US" sz="1050" dirty="0">
                <a:solidFill>
                  <a:schemeClr val="bg1"/>
                </a:solidFill>
                <a:latin typeface="Gotham Black" pitchFamily="50" charset="0"/>
                <a:cs typeface="Gotham Black" pitchFamily="50" charset="0"/>
              </a:rPr>
              <a:t>Micrograms per Cubic Meter</a:t>
            </a:r>
          </a:p>
        </p:txBody>
      </p:sp>
      <p:cxnSp>
        <p:nvCxnSpPr>
          <p:cNvPr id="9" name="Straight Connector 8"/>
          <p:cNvCxnSpPr/>
          <p:nvPr/>
        </p:nvCxnSpPr>
        <p:spPr>
          <a:xfrm>
            <a:off x="2973330" y="2923540"/>
            <a:ext cx="0" cy="3017520"/>
          </a:xfrm>
          <a:prstGeom prst="line">
            <a:avLst/>
          </a:prstGeom>
          <a:ln w="15875">
            <a:solidFill>
              <a:schemeClr val="tx2">
                <a:lumMod val="40000"/>
                <a:lumOff val="6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976584" y="2923540"/>
            <a:ext cx="1615736" cy="261610"/>
          </a:xfrm>
          <a:prstGeom prst="rect">
            <a:avLst/>
          </a:prstGeom>
          <a:solidFill>
            <a:schemeClr val="tx2">
              <a:lumMod val="40000"/>
              <a:lumOff val="60000"/>
            </a:schemeClr>
          </a:solidFill>
        </p:spPr>
        <p:txBody>
          <a:bodyPr wrap="square" rtlCol="0">
            <a:spAutoFit/>
          </a:bodyPr>
          <a:lstStyle/>
          <a:p>
            <a:r>
              <a:rPr lang="en-US" sz="1050" dirty="0">
                <a:solidFill>
                  <a:schemeClr val="bg2"/>
                </a:solidFill>
                <a:latin typeface="Gotham Black" pitchFamily="50" charset="0"/>
                <a:cs typeface="Gotham Black" pitchFamily="50" charset="0"/>
              </a:rPr>
              <a:t>Compliance Limit</a:t>
            </a:r>
          </a:p>
        </p:txBody>
      </p:sp>
      <p:sp>
        <p:nvSpPr>
          <p:cNvPr id="11" name="Text Placeholder 3"/>
          <p:cNvSpPr txBox="1">
            <a:spLocks/>
          </p:cNvSpPr>
          <p:nvPr/>
        </p:nvSpPr>
        <p:spPr>
          <a:xfrm>
            <a:off x="6670622" y="2794041"/>
            <a:ext cx="2185143" cy="3492500"/>
          </a:xfrm>
          <a:prstGeom prst="rect">
            <a:avLst/>
          </a:prstGeom>
        </p:spPr>
        <p:txBody>
          <a:bodyPr vert="horz" lIns="91302" tIns="45652" rIns="91302" bIns="45652" rtlCol="0">
            <a:noAutofit/>
          </a:bodyPr>
          <a:lstStyle>
            <a:lvl1pPr marL="120466" indent="-120466" algn="l" defTabSz="456479" rtl="0" eaLnBrk="1" latinLnBrk="0" hangingPunct="1">
              <a:spcBef>
                <a:spcPts val="0"/>
              </a:spcBef>
              <a:spcAft>
                <a:spcPts val="800"/>
              </a:spcAft>
              <a:buClr>
                <a:schemeClr val="tx1"/>
              </a:buClr>
              <a:buSzPct val="90000"/>
              <a:buFont typeface="Lucida Grande"/>
              <a:buChar char="›"/>
              <a:defRPr sz="1200" b="0" i="0" kern="1200" baseline="0">
                <a:solidFill>
                  <a:schemeClr val="bg1"/>
                </a:solidFill>
                <a:latin typeface="+mn-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1"/>
              </a:buClr>
            </a:pPr>
            <a:r>
              <a:rPr lang="en-US" sz="1600" dirty="0">
                <a:latin typeface="+mj-lt"/>
              </a:rPr>
              <a:t>Result One: reporting was corrupt in the status quo</a:t>
            </a:r>
            <a:endParaRPr lang="en-US" sz="1600" dirty="0"/>
          </a:p>
          <a:p>
            <a:pPr>
              <a:buClr>
                <a:schemeClr val="bg1"/>
              </a:buClr>
            </a:pPr>
            <a:r>
              <a:rPr lang="en-US" sz="1600" dirty="0"/>
              <a:t>Our back checks uncovered many more violators than the status quo audits did </a:t>
            </a:r>
          </a:p>
          <a:p>
            <a:endParaRPr lang="en-US" sz="1600" dirty="0"/>
          </a:p>
        </p:txBody>
      </p:sp>
      <p:sp>
        <p:nvSpPr>
          <p:cNvPr id="12" name="Slide Number Placeholder 2">
            <a:extLst>
              <a:ext uri="{FF2B5EF4-FFF2-40B4-BE49-F238E27FC236}">
                <a16:creationId xmlns:a16="http://schemas.microsoft.com/office/drawing/2014/main" id="{F8008233-F43F-9742-A0B2-80C3C50D6564}"/>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75</a:t>
            </a:fld>
            <a:endParaRPr lang="en-US" dirty="0">
              <a:solidFill>
                <a:srgbClr val="268097">
                  <a:tint val="75000"/>
                </a:srgbClr>
              </a:solidFill>
            </a:endParaRPr>
          </a:p>
        </p:txBody>
      </p:sp>
    </p:spTree>
    <p:extLst>
      <p:ext uri="{BB962C8B-B14F-4D97-AF65-F5344CB8AC3E}">
        <p14:creationId xmlns:p14="http://schemas.microsoft.com/office/powerpoint/2010/main" val="18250426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7620000" cy="523202"/>
          </a:xfrm>
        </p:spPr>
        <p:txBody>
          <a:bodyPr/>
          <a:lstStyle/>
          <a:p>
            <a:r>
              <a:rPr lang="en-US" sz="2800" dirty="0"/>
              <a:t>Getting a Better Pollution Audit</a:t>
            </a:r>
          </a:p>
        </p:txBody>
      </p:sp>
      <p:sp>
        <p:nvSpPr>
          <p:cNvPr id="5" name="Text Placeholder 4"/>
          <p:cNvSpPr>
            <a:spLocks noGrp="1"/>
          </p:cNvSpPr>
          <p:nvPr>
            <p:ph type="body" sz="quarter" idx="14"/>
          </p:nvPr>
        </p:nvSpPr>
        <p:spPr>
          <a:xfrm>
            <a:off x="7096759" y="6405418"/>
            <a:ext cx="1549399" cy="215444"/>
          </a:xfrm>
        </p:spPr>
        <p:txBody>
          <a:bodyPr/>
          <a:lstStyle/>
          <a:p>
            <a:r>
              <a:rPr lang="en-US" dirty="0"/>
              <a:t>Source: Duflo et al (2013)</a:t>
            </a:r>
          </a:p>
        </p:txBody>
      </p:sp>
      <p:sp>
        <p:nvSpPr>
          <p:cNvPr id="6" name="Text Placeholder 5"/>
          <p:cNvSpPr>
            <a:spLocks noGrp="1"/>
          </p:cNvSpPr>
          <p:nvPr>
            <p:ph type="body" sz="quarter" idx="18"/>
          </p:nvPr>
        </p:nvSpPr>
        <p:spPr/>
        <p:txBody>
          <a:bodyPr/>
          <a:lstStyle/>
          <a:p>
            <a:r>
              <a:rPr lang="en-US" dirty="0"/>
              <a:t>Audit Readings for Suspended Particulate Matter</a:t>
            </a:r>
          </a:p>
        </p:txBody>
      </p:sp>
      <p:graphicFrame>
        <p:nvGraphicFramePr>
          <p:cNvPr id="7" name="Chart Placeholder 8"/>
          <p:cNvGraphicFramePr>
            <a:graphicFrameLocks/>
          </p:cNvGraphicFramePr>
          <p:nvPr>
            <p:extLst/>
          </p:nvPr>
        </p:nvGraphicFramePr>
        <p:xfrm>
          <a:off x="548640" y="2794000"/>
          <a:ext cx="6238239" cy="383494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3591560" y="6286541"/>
            <a:ext cx="2123440" cy="253916"/>
          </a:xfrm>
          <a:prstGeom prst="rect">
            <a:avLst/>
          </a:prstGeom>
          <a:noFill/>
        </p:spPr>
        <p:txBody>
          <a:bodyPr wrap="square" rtlCol="0">
            <a:spAutoFit/>
          </a:bodyPr>
          <a:lstStyle/>
          <a:p>
            <a:pPr algn="r"/>
            <a:r>
              <a:rPr lang="en-US" sz="1050" dirty="0">
                <a:solidFill>
                  <a:schemeClr val="bg1"/>
                </a:solidFill>
                <a:latin typeface="Gotham Black" pitchFamily="50" charset="0"/>
                <a:cs typeface="Gotham Black" pitchFamily="50" charset="0"/>
              </a:rPr>
              <a:t>Micrograms per Cubic Meter</a:t>
            </a:r>
          </a:p>
        </p:txBody>
      </p:sp>
      <p:cxnSp>
        <p:nvCxnSpPr>
          <p:cNvPr id="9" name="Straight Connector 8"/>
          <p:cNvCxnSpPr/>
          <p:nvPr/>
        </p:nvCxnSpPr>
        <p:spPr>
          <a:xfrm>
            <a:off x="2973330" y="2923540"/>
            <a:ext cx="0" cy="3017520"/>
          </a:xfrm>
          <a:prstGeom prst="line">
            <a:avLst/>
          </a:prstGeom>
          <a:ln w="15875">
            <a:solidFill>
              <a:schemeClr val="tx2">
                <a:lumMod val="40000"/>
                <a:lumOff val="6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976584" y="2923540"/>
            <a:ext cx="1615736" cy="261610"/>
          </a:xfrm>
          <a:prstGeom prst="rect">
            <a:avLst/>
          </a:prstGeom>
          <a:solidFill>
            <a:schemeClr val="tx2">
              <a:lumMod val="40000"/>
              <a:lumOff val="60000"/>
            </a:schemeClr>
          </a:solidFill>
        </p:spPr>
        <p:txBody>
          <a:bodyPr wrap="square" rtlCol="0">
            <a:spAutoFit/>
          </a:bodyPr>
          <a:lstStyle/>
          <a:p>
            <a:r>
              <a:rPr lang="en-US" sz="1050" dirty="0">
                <a:solidFill>
                  <a:schemeClr val="bg2"/>
                </a:solidFill>
                <a:latin typeface="Gotham Black" pitchFamily="50" charset="0"/>
                <a:cs typeface="Gotham Black" pitchFamily="50" charset="0"/>
              </a:rPr>
              <a:t>Compliance Limit</a:t>
            </a:r>
          </a:p>
        </p:txBody>
      </p:sp>
      <p:sp>
        <p:nvSpPr>
          <p:cNvPr id="12" name="Text Placeholder 3"/>
          <p:cNvSpPr txBox="1">
            <a:spLocks/>
          </p:cNvSpPr>
          <p:nvPr/>
        </p:nvSpPr>
        <p:spPr>
          <a:xfrm>
            <a:off x="6670623" y="2794041"/>
            <a:ext cx="2259368" cy="2264342"/>
          </a:xfrm>
          <a:prstGeom prst="rect">
            <a:avLst/>
          </a:prstGeom>
        </p:spPr>
        <p:txBody>
          <a:bodyPr vert="horz" lIns="91302" tIns="45652" rIns="91302" bIns="45652" rtlCol="0">
            <a:noAutofit/>
          </a:bodyPr>
          <a:lstStyle>
            <a:lvl1pPr marL="120466" indent="-120466" algn="l" defTabSz="456479" rtl="0" eaLnBrk="1" latinLnBrk="0" hangingPunct="1">
              <a:spcBef>
                <a:spcPts val="0"/>
              </a:spcBef>
              <a:spcAft>
                <a:spcPts val="800"/>
              </a:spcAft>
              <a:buClr>
                <a:schemeClr val="tx1"/>
              </a:buClr>
              <a:buSzPct val="90000"/>
              <a:buFont typeface="Lucida Grande"/>
              <a:buChar char="›"/>
              <a:defRPr sz="1200" b="0" i="0" kern="1200" baseline="0">
                <a:solidFill>
                  <a:schemeClr val="bg1"/>
                </a:solidFill>
                <a:latin typeface="+mn-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1"/>
              </a:buClr>
            </a:pPr>
            <a:r>
              <a:rPr lang="en-US" sz="1600" dirty="0"/>
              <a:t>Treatment auditors reported a much wider range of emissions.</a:t>
            </a:r>
          </a:p>
          <a:p>
            <a:pPr marL="230188" indent="-230188">
              <a:buClr>
                <a:schemeClr val="bg1"/>
              </a:buClr>
              <a:buFont typeface="LucidaGrande" charset="0"/>
              <a:buChar char="»"/>
            </a:pPr>
            <a:endParaRPr lang="en-US" sz="1600" dirty="0"/>
          </a:p>
          <a:p>
            <a:endParaRPr lang="en-US" sz="1600" dirty="0"/>
          </a:p>
        </p:txBody>
      </p:sp>
      <p:sp>
        <p:nvSpPr>
          <p:cNvPr id="11" name="Slide Number Placeholder 2">
            <a:extLst>
              <a:ext uri="{FF2B5EF4-FFF2-40B4-BE49-F238E27FC236}">
                <a16:creationId xmlns:a16="http://schemas.microsoft.com/office/drawing/2014/main" id="{F95A72B5-1678-874E-9E6C-F56811BB24BD}"/>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76</a:t>
            </a:fld>
            <a:endParaRPr lang="en-US" dirty="0">
              <a:solidFill>
                <a:srgbClr val="268097">
                  <a:tint val="75000"/>
                </a:srgbClr>
              </a:solidFill>
            </a:endParaRPr>
          </a:p>
        </p:txBody>
      </p:sp>
    </p:spTree>
    <p:extLst>
      <p:ext uri="{BB962C8B-B14F-4D97-AF65-F5344CB8AC3E}">
        <p14:creationId xmlns:p14="http://schemas.microsoft.com/office/powerpoint/2010/main" val="2435220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7620000" cy="523202"/>
          </a:xfrm>
        </p:spPr>
        <p:txBody>
          <a:bodyPr/>
          <a:lstStyle/>
          <a:p>
            <a:r>
              <a:rPr lang="en-US" sz="2800" dirty="0"/>
              <a:t>Getting a Better Pollution Audit</a:t>
            </a:r>
          </a:p>
        </p:txBody>
      </p:sp>
      <p:sp>
        <p:nvSpPr>
          <p:cNvPr id="5" name="Text Placeholder 4"/>
          <p:cNvSpPr>
            <a:spLocks noGrp="1"/>
          </p:cNvSpPr>
          <p:nvPr>
            <p:ph type="body" sz="quarter" idx="14"/>
          </p:nvPr>
        </p:nvSpPr>
        <p:spPr>
          <a:xfrm>
            <a:off x="7096759" y="6405418"/>
            <a:ext cx="1549399" cy="215444"/>
          </a:xfrm>
        </p:spPr>
        <p:txBody>
          <a:bodyPr/>
          <a:lstStyle/>
          <a:p>
            <a:r>
              <a:rPr lang="en-US" dirty="0"/>
              <a:t>Source: Duflo et al (2013)</a:t>
            </a:r>
          </a:p>
        </p:txBody>
      </p:sp>
      <p:sp>
        <p:nvSpPr>
          <p:cNvPr id="6" name="Text Placeholder 5"/>
          <p:cNvSpPr>
            <a:spLocks noGrp="1"/>
          </p:cNvSpPr>
          <p:nvPr>
            <p:ph type="body" sz="quarter" idx="18"/>
          </p:nvPr>
        </p:nvSpPr>
        <p:spPr/>
        <p:txBody>
          <a:bodyPr/>
          <a:lstStyle/>
          <a:p>
            <a:r>
              <a:rPr lang="en-US" dirty="0"/>
              <a:t>Audit Readings for Suspended Particulate Matter</a:t>
            </a:r>
          </a:p>
        </p:txBody>
      </p:sp>
      <p:graphicFrame>
        <p:nvGraphicFramePr>
          <p:cNvPr id="7" name="Chart Placeholder 8"/>
          <p:cNvGraphicFramePr>
            <a:graphicFrameLocks/>
          </p:cNvGraphicFramePr>
          <p:nvPr>
            <p:extLst/>
          </p:nvPr>
        </p:nvGraphicFramePr>
        <p:xfrm>
          <a:off x="548640" y="2794000"/>
          <a:ext cx="6238239" cy="383494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3591560" y="6286541"/>
            <a:ext cx="2123440" cy="253916"/>
          </a:xfrm>
          <a:prstGeom prst="rect">
            <a:avLst/>
          </a:prstGeom>
          <a:noFill/>
        </p:spPr>
        <p:txBody>
          <a:bodyPr wrap="square" rtlCol="0">
            <a:spAutoFit/>
          </a:bodyPr>
          <a:lstStyle/>
          <a:p>
            <a:pPr algn="r"/>
            <a:r>
              <a:rPr lang="en-US" sz="1050" dirty="0">
                <a:solidFill>
                  <a:schemeClr val="bg1"/>
                </a:solidFill>
                <a:latin typeface="Gotham Black" pitchFamily="50" charset="0"/>
                <a:cs typeface="Gotham Black" pitchFamily="50" charset="0"/>
              </a:rPr>
              <a:t>Micrograms per Cubic Meter</a:t>
            </a:r>
          </a:p>
        </p:txBody>
      </p:sp>
      <p:cxnSp>
        <p:nvCxnSpPr>
          <p:cNvPr id="9" name="Straight Connector 8"/>
          <p:cNvCxnSpPr/>
          <p:nvPr/>
        </p:nvCxnSpPr>
        <p:spPr>
          <a:xfrm>
            <a:off x="2973330" y="2923540"/>
            <a:ext cx="0" cy="3017520"/>
          </a:xfrm>
          <a:prstGeom prst="line">
            <a:avLst/>
          </a:prstGeom>
          <a:ln w="15875">
            <a:solidFill>
              <a:schemeClr val="tx2">
                <a:lumMod val="40000"/>
                <a:lumOff val="6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976584" y="2923540"/>
            <a:ext cx="1615736" cy="261610"/>
          </a:xfrm>
          <a:prstGeom prst="rect">
            <a:avLst/>
          </a:prstGeom>
          <a:solidFill>
            <a:schemeClr val="tx2">
              <a:lumMod val="40000"/>
              <a:lumOff val="60000"/>
            </a:schemeClr>
          </a:solidFill>
        </p:spPr>
        <p:txBody>
          <a:bodyPr wrap="square" rtlCol="0">
            <a:spAutoFit/>
          </a:bodyPr>
          <a:lstStyle/>
          <a:p>
            <a:r>
              <a:rPr lang="en-US" sz="1050" dirty="0">
                <a:solidFill>
                  <a:schemeClr val="bg2"/>
                </a:solidFill>
                <a:latin typeface="Gotham Black" pitchFamily="50" charset="0"/>
                <a:cs typeface="Gotham Black" pitchFamily="50" charset="0"/>
              </a:rPr>
              <a:t>Compliance Limit</a:t>
            </a:r>
          </a:p>
        </p:txBody>
      </p:sp>
      <p:sp>
        <p:nvSpPr>
          <p:cNvPr id="11" name="Text Placeholder 3"/>
          <p:cNvSpPr txBox="1">
            <a:spLocks/>
          </p:cNvSpPr>
          <p:nvPr/>
        </p:nvSpPr>
        <p:spPr>
          <a:xfrm>
            <a:off x="6670623" y="2794041"/>
            <a:ext cx="2259368" cy="2264342"/>
          </a:xfrm>
          <a:prstGeom prst="rect">
            <a:avLst/>
          </a:prstGeom>
        </p:spPr>
        <p:txBody>
          <a:bodyPr vert="horz" lIns="91302" tIns="45652" rIns="91302" bIns="45652" rtlCol="0">
            <a:noAutofit/>
          </a:bodyPr>
          <a:lstStyle>
            <a:lvl1pPr marL="120466" indent="-120466" algn="l" defTabSz="456479" rtl="0" eaLnBrk="1" latinLnBrk="0" hangingPunct="1">
              <a:spcBef>
                <a:spcPts val="0"/>
              </a:spcBef>
              <a:spcAft>
                <a:spcPts val="800"/>
              </a:spcAft>
              <a:buClr>
                <a:schemeClr val="tx1"/>
              </a:buClr>
              <a:buSzPct val="90000"/>
              <a:buFont typeface="Lucida Grande"/>
              <a:buChar char="›"/>
              <a:defRPr sz="1200" b="0" i="0" kern="1200" baseline="0">
                <a:solidFill>
                  <a:schemeClr val="bg1"/>
                </a:solidFill>
                <a:latin typeface="+mn-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mj-lt"/>
              </a:rPr>
              <a:t>Result Two: the treatment caused the auditors to become more truthful</a:t>
            </a:r>
          </a:p>
          <a:p>
            <a:endParaRPr lang="en-US" sz="1600" dirty="0"/>
          </a:p>
        </p:txBody>
      </p:sp>
      <p:sp>
        <p:nvSpPr>
          <p:cNvPr id="12" name="Slide Number Placeholder 2">
            <a:extLst>
              <a:ext uri="{FF2B5EF4-FFF2-40B4-BE49-F238E27FC236}">
                <a16:creationId xmlns:a16="http://schemas.microsoft.com/office/drawing/2014/main" id="{F3CB7D69-1C69-4441-9151-5DEA65573C3C}"/>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77</a:t>
            </a:fld>
            <a:endParaRPr lang="en-US" dirty="0">
              <a:solidFill>
                <a:srgbClr val="268097">
                  <a:tint val="75000"/>
                </a:srgbClr>
              </a:solidFill>
            </a:endParaRPr>
          </a:p>
        </p:txBody>
      </p:sp>
    </p:spTree>
    <p:extLst>
      <p:ext uri="{BB962C8B-B14F-4D97-AF65-F5344CB8AC3E}">
        <p14:creationId xmlns:p14="http://schemas.microsoft.com/office/powerpoint/2010/main" val="991897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Getting a Better Pollution Audit</a:t>
            </a:r>
          </a:p>
        </p:txBody>
      </p:sp>
      <p:pic>
        <p:nvPicPr>
          <p:cNvPr id="14" name="Picture 13">
            <a:extLst>
              <a:ext uri="{FF2B5EF4-FFF2-40B4-BE49-F238E27FC236}">
                <a16:creationId xmlns:a16="http://schemas.microsoft.com/office/drawing/2014/main" id="{6E0C9B2D-51E2-A041-B280-C659E906640F}"/>
              </a:ext>
            </a:extLst>
          </p:cNvPr>
          <p:cNvPicPr>
            <a:picLocks noChangeAspect="1"/>
          </p:cNvPicPr>
          <p:nvPr/>
        </p:nvPicPr>
        <p:blipFill>
          <a:blip r:embed="rId2"/>
          <a:stretch>
            <a:fillRect/>
          </a:stretch>
        </p:blipFill>
        <p:spPr>
          <a:xfrm>
            <a:off x="765002" y="2157021"/>
            <a:ext cx="5845659" cy="4557946"/>
          </a:xfrm>
          <a:prstGeom prst="rect">
            <a:avLst/>
          </a:prstGeom>
        </p:spPr>
      </p:pic>
      <p:sp>
        <p:nvSpPr>
          <p:cNvPr id="5" name="Text Placeholder 3"/>
          <p:cNvSpPr txBox="1">
            <a:spLocks/>
          </p:cNvSpPr>
          <p:nvPr/>
        </p:nvSpPr>
        <p:spPr>
          <a:xfrm>
            <a:off x="6670623" y="2794041"/>
            <a:ext cx="2259368" cy="2264342"/>
          </a:xfrm>
          <a:prstGeom prst="rect">
            <a:avLst/>
          </a:prstGeom>
        </p:spPr>
        <p:txBody>
          <a:bodyPr vert="horz" lIns="91302" tIns="45652" rIns="91302" bIns="45652" rtlCol="0">
            <a:noAutofit/>
          </a:bodyPr>
          <a:lstStyle>
            <a:lvl1pPr marL="120466" indent="-120466" algn="l" defTabSz="456479" rtl="0" eaLnBrk="1" latinLnBrk="0" hangingPunct="1">
              <a:spcBef>
                <a:spcPts val="0"/>
              </a:spcBef>
              <a:spcAft>
                <a:spcPts val="800"/>
              </a:spcAft>
              <a:buClr>
                <a:schemeClr val="tx1"/>
              </a:buClr>
              <a:buSzPct val="90000"/>
              <a:buFont typeface="Lucida Grande"/>
              <a:buChar char="›"/>
              <a:defRPr sz="1200" b="0" i="0" kern="1200" baseline="0">
                <a:solidFill>
                  <a:schemeClr val="bg1"/>
                </a:solidFill>
                <a:latin typeface="+mn-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1"/>
              </a:buClr>
            </a:pPr>
            <a:r>
              <a:rPr lang="en-US" sz="1600" dirty="0">
                <a:cs typeface="Gotham Black" pitchFamily="50" charset="0"/>
              </a:rPr>
              <a:t>Another way of seeing the significant auditor treatment bias </a:t>
            </a:r>
            <a:endParaRPr lang="en-US" sz="1600" dirty="0"/>
          </a:p>
          <a:p>
            <a:pPr>
              <a:buClr>
                <a:schemeClr val="bg1"/>
              </a:buClr>
            </a:pPr>
            <a:endParaRPr lang="en-US" sz="1600" dirty="0"/>
          </a:p>
          <a:p>
            <a:pPr marL="230188" indent="-230188">
              <a:buClr>
                <a:schemeClr val="bg1"/>
              </a:buClr>
              <a:buFont typeface="LucidaGrande" charset="0"/>
              <a:buChar char="»"/>
            </a:pPr>
            <a:endParaRPr lang="en-US" sz="1600" dirty="0"/>
          </a:p>
          <a:p>
            <a:endParaRPr lang="en-US" sz="1600" dirty="0"/>
          </a:p>
        </p:txBody>
      </p:sp>
      <p:sp>
        <p:nvSpPr>
          <p:cNvPr id="6" name="Slide Number Placeholder 2">
            <a:extLst>
              <a:ext uri="{FF2B5EF4-FFF2-40B4-BE49-F238E27FC236}">
                <a16:creationId xmlns:a16="http://schemas.microsoft.com/office/drawing/2014/main" id="{5AD35A5C-AA86-224A-BD0C-0A393B7C2F92}"/>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78</a:t>
            </a:fld>
            <a:endParaRPr lang="en-US" dirty="0">
              <a:solidFill>
                <a:srgbClr val="268097">
                  <a:tint val="75000"/>
                </a:srgbClr>
              </a:solidFill>
            </a:endParaRPr>
          </a:p>
        </p:txBody>
      </p:sp>
    </p:spTree>
    <p:extLst>
      <p:ext uri="{BB962C8B-B14F-4D97-AF65-F5344CB8AC3E}">
        <p14:creationId xmlns:p14="http://schemas.microsoft.com/office/powerpoint/2010/main" val="15531532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title"/>
          </p:nvPr>
        </p:nvSpPr>
        <p:spPr>
          <a:xfrm>
            <a:off x="0" y="4283009"/>
            <a:ext cx="9144000" cy="2574991"/>
          </a:xfrm>
          <a:solidFill>
            <a:srgbClr val="FFFFFF">
              <a:alpha val="90000"/>
            </a:srgbClr>
          </a:solidFill>
        </p:spPr>
        <p:txBody>
          <a:bodyPr/>
          <a:lstStyle/>
          <a:p>
            <a:br>
              <a:rPr lang="en-US" dirty="0"/>
            </a:br>
            <a:br>
              <a:rPr lang="en-US" dirty="0"/>
            </a:br>
            <a:br>
              <a:rPr lang="en-US" dirty="0"/>
            </a:br>
            <a:br>
              <a:rPr lang="en-US" dirty="0"/>
            </a:br>
            <a:br>
              <a:rPr lang="en-US" dirty="0"/>
            </a:br>
            <a:br>
              <a:rPr lang="en-US" dirty="0"/>
            </a:br>
            <a:br>
              <a:rPr lang="en-US" dirty="0"/>
            </a:br>
            <a:br>
              <a:rPr lang="en-US" dirty="0"/>
            </a:br>
            <a:endParaRPr lang="en-US" dirty="0"/>
          </a:p>
        </p:txBody>
      </p:sp>
      <p:graphicFrame>
        <p:nvGraphicFramePr>
          <p:cNvPr id="2" name="Chart 1"/>
          <p:cNvGraphicFramePr/>
          <p:nvPr>
            <p:extLst/>
          </p:nvPr>
        </p:nvGraphicFramePr>
        <p:xfrm>
          <a:off x="4953963" y="4663069"/>
          <a:ext cx="3229338" cy="2366286"/>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 Placeholder 5"/>
          <p:cNvSpPr txBox="1">
            <a:spLocks/>
          </p:cNvSpPr>
          <p:nvPr/>
        </p:nvSpPr>
        <p:spPr>
          <a:xfrm>
            <a:off x="4953963" y="4425018"/>
            <a:ext cx="3402958" cy="444500"/>
          </a:xfrm>
          <a:prstGeom prst="rect">
            <a:avLst/>
          </a:prstGeom>
        </p:spPr>
        <p:txBody>
          <a:bodyPr/>
          <a:lstStyle>
            <a:lvl1pPr marL="0" indent="0" algn="l" defTabSz="457106" rtl="0" eaLnBrk="1" latinLnBrk="0" hangingPunct="1">
              <a:spcBef>
                <a:spcPts val="1000"/>
              </a:spcBef>
              <a:buFont typeface="Arial"/>
              <a:buNone/>
              <a:defRPr sz="1400" b="0" i="0" kern="1200">
                <a:solidFill>
                  <a:schemeClr val="tx1"/>
                </a:solidFill>
                <a:latin typeface="+mj-lt"/>
                <a:ea typeface="+mn-ea"/>
                <a:cs typeface="Gotham-Book"/>
              </a:defRPr>
            </a:lvl1pPr>
            <a:lvl2pPr marL="365050" indent="-174589" algn="l" defTabSz="457106"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9639" indent="-107929" algn="l" defTabSz="457106"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8366" indent="0" algn="l" defTabSz="457106" rtl="0" eaLnBrk="1" latinLnBrk="0" hangingPunct="1">
              <a:spcBef>
                <a:spcPct val="20000"/>
              </a:spcBef>
              <a:buFontTx/>
              <a:buNone/>
              <a:defRPr sz="1000" b="0" i="0" kern="1200">
                <a:solidFill>
                  <a:srgbClr val="47545C"/>
                </a:solidFill>
                <a:latin typeface="Gotham-Book"/>
                <a:ea typeface="+mn-ea"/>
                <a:cs typeface="Gotham-Book"/>
              </a:defRPr>
            </a:lvl4pPr>
            <a:lvl5pPr marL="692009" indent="0" algn="l" defTabSz="457106" rtl="0" eaLnBrk="1" latinLnBrk="0" hangingPunct="1">
              <a:spcBef>
                <a:spcPct val="20000"/>
              </a:spcBef>
              <a:buFontTx/>
              <a:buNone/>
              <a:defRPr sz="800" b="0" i="0" kern="1200">
                <a:solidFill>
                  <a:srgbClr val="47545C"/>
                </a:solidFill>
                <a:latin typeface="Gotham-Book"/>
                <a:ea typeface="+mn-ea"/>
                <a:cs typeface="Gotham-Book"/>
              </a:defRPr>
            </a:lvl5pPr>
            <a:lvl6pPr marL="2514087" indent="-228552" algn="l" defTabSz="457106" rtl="0" eaLnBrk="1" latinLnBrk="0" hangingPunct="1">
              <a:spcBef>
                <a:spcPct val="20000"/>
              </a:spcBef>
              <a:buFont typeface="Arial"/>
              <a:buChar char="•"/>
              <a:defRPr sz="2000" kern="1200">
                <a:solidFill>
                  <a:schemeClr val="tx1"/>
                </a:solidFill>
                <a:latin typeface="+mn-lt"/>
                <a:ea typeface="+mn-ea"/>
                <a:cs typeface="+mn-cs"/>
              </a:defRPr>
            </a:lvl6pPr>
            <a:lvl7pPr marL="2971192" indent="-228552" algn="l" defTabSz="457106" rtl="0" eaLnBrk="1" latinLnBrk="0" hangingPunct="1">
              <a:spcBef>
                <a:spcPct val="20000"/>
              </a:spcBef>
              <a:buFont typeface="Arial"/>
              <a:buChar char="•"/>
              <a:defRPr sz="2000" kern="1200">
                <a:solidFill>
                  <a:schemeClr val="tx1"/>
                </a:solidFill>
                <a:latin typeface="+mn-lt"/>
                <a:ea typeface="+mn-ea"/>
                <a:cs typeface="+mn-cs"/>
              </a:defRPr>
            </a:lvl7pPr>
            <a:lvl8pPr marL="3428299" indent="-228552" algn="l" defTabSz="457106" rtl="0" eaLnBrk="1" latinLnBrk="0" hangingPunct="1">
              <a:spcBef>
                <a:spcPct val="20000"/>
              </a:spcBef>
              <a:buFont typeface="Arial"/>
              <a:buChar char="•"/>
              <a:defRPr sz="2000" kern="1200">
                <a:solidFill>
                  <a:schemeClr val="tx1"/>
                </a:solidFill>
                <a:latin typeface="+mn-lt"/>
                <a:ea typeface="+mn-ea"/>
                <a:cs typeface="+mn-cs"/>
              </a:defRPr>
            </a:lvl8pPr>
            <a:lvl9pPr marL="3885404" indent="-228552" algn="l" defTabSz="457106"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chemeClr val="accent4"/>
                </a:solidFill>
                <a:latin typeface="Gotham Book" charset="0"/>
                <a:ea typeface="Gotham Book" charset="0"/>
                <a:cs typeface="Gotham Book" charset="0"/>
              </a:rPr>
              <a:t>Percent Change in Pollution Emissions Among Audited Firms</a:t>
            </a:r>
          </a:p>
        </p:txBody>
      </p:sp>
      <p:sp>
        <p:nvSpPr>
          <p:cNvPr id="8" name="TextBox 7"/>
          <p:cNvSpPr txBox="1"/>
          <p:nvPr/>
        </p:nvSpPr>
        <p:spPr>
          <a:xfrm>
            <a:off x="514832" y="4166885"/>
            <a:ext cx="3924300" cy="1615827"/>
          </a:xfrm>
          <a:prstGeom prst="rect">
            <a:avLst/>
          </a:prstGeom>
          <a:noFill/>
          <a:ln>
            <a:noFill/>
          </a:ln>
        </p:spPr>
        <p:txBody>
          <a:bodyPr wrap="square" rtlCol="0">
            <a:spAutoFit/>
          </a:bodyPr>
          <a:lstStyle/>
          <a:p>
            <a:br>
              <a:rPr lang="en-US" dirty="0"/>
            </a:br>
            <a:r>
              <a:rPr lang="en-US" sz="1600" dirty="0">
                <a:latin typeface="+mj-lt"/>
                <a:ea typeface="+mj-ea"/>
                <a:cs typeface="Gotham-Bold"/>
              </a:rPr>
              <a:t>What happened to pollution?</a:t>
            </a:r>
          </a:p>
          <a:p>
            <a:endParaRPr lang="en-US" sz="1000" dirty="0">
              <a:latin typeface="+mj-lt"/>
              <a:ea typeface="+mj-ea"/>
              <a:cs typeface="Gotham-Bold"/>
            </a:endParaRPr>
          </a:p>
          <a:p>
            <a:r>
              <a:rPr lang="en-US" sz="1300" dirty="0">
                <a:solidFill>
                  <a:schemeClr val="bg1"/>
                </a:solidFill>
                <a:cs typeface="Gotham-Book"/>
              </a:rPr>
              <a:t>The reformed auditing program caused plants to reduce their pollution emissions by 28 percent. </a:t>
            </a:r>
          </a:p>
          <a:p>
            <a:endParaRPr lang="en-US" sz="1600" dirty="0">
              <a:latin typeface="+mj-lt"/>
              <a:ea typeface="+mj-ea"/>
              <a:cs typeface="Gotham-Bold"/>
            </a:endParaRPr>
          </a:p>
        </p:txBody>
      </p:sp>
    </p:spTree>
    <p:extLst>
      <p:ext uri="{BB962C8B-B14F-4D97-AF65-F5344CB8AC3E}">
        <p14:creationId xmlns:p14="http://schemas.microsoft.com/office/powerpoint/2010/main" val="6164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007" y="2777440"/>
            <a:ext cx="7949823" cy="830859"/>
          </a:xfrm>
        </p:spPr>
        <p:txBody>
          <a:bodyPr/>
          <a:lstStyle/>
          <a:p>
            <a:endParaRPr lang="en-US" sz="1600" b="0" dirty="0">
              <a:latin typeface="Gotham Medium" pitchFamily="50" charset="0"/>
              <a:cs typeface="Gotham Medium" pitchFamily="50" charset="0"/>
            </a:endParaRPr>
          </a:p>
          <a:p>
            <a:endParaRPr lang="en-US" sz="1600" b="0" dirty="0">
              <a:solidFill>
                <a:schemeClr val="bg1"/>
              </a:solidFill>
              <a:latin typeface="Gotham Bold" pitchFamily="50" charset="0"/>
              <a:cs typeface="Gotham Bold" pitchFamily="50" charset="0"/>
            </a:endParaRPr>
          </a:p>
          <a:p>
            <a:endParaRPr lang="en-US" sz="1600" b="0" dirty="0">
              <a:latin typeface="Gotham Medium" pitchFamily="50" charset="0"/>
              <a:cs typeface="Gotham Medium" pitchFamily="50" charset="0"/>
            </a:endParaRPr>
          </a:p>
        </p:txBody>
      </p:sp>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8</a:t>
            </a:fld>
            <a:endParaRPr lang="en-US" dirty="0">
              <a:solidFill>
                <a:srgbClr val="268097">
                  <a:tint val="75000"/>
                </a:srgbClr>
              </a:solidFill>
            </a:endParaRPr>
          </a:p>
        </p:txBody>
      </p:sp>
      <p:sp>
        <p:nvSpPr>
          <p:cNvPr id="11" name="Rectangle 10">
            <a:extLst>
              <a:ext uri="{FF2B5EF4-FFF2-40B4-BE49-F238E27FC236}">
                <a16:creationId xmlns:a16="http://schemas.microsoft.com/office/drawing/2014/main" id="{B18E11FC-3B00-414F-99C5-0E3CA1CFBAF3}"/>
              </a:ext>
            </a:extLst>
          </p:cNvPr>
          <p:cNvSpPr/>
          <p:nvPr/>
        </p:nvSpPr>
        <p:spPr>
          <a:xfrm>
            <a:off x="660400" y="4533996"/>
            <a:ext cx="7924430" cy="684803"/>
          </a:xfrm>
          <a:prstGeom prst="rect">
            <a:avLst/>
          </a:prstGeom>
        </p:spPr>
        <p:txBody>
          <a:bodyPr wrap="square">
            <a:spAutoFit/>
          </a:bodyPr>
          <a:lstStyle/>
          <a:p>
            <a:pPr defTabSz="456445">
              <a:spcBef>
                <a:spcPts val="300"/>
              </a:spcBef>
              <a:defRPr sz="1800"/>
            </a:pPr>
            <a:r>
              <a:rPr lang="en-US" b="1" dirty="0">
                <a:solidFill>
                  <a:schemeClr val="bg1"/>
                </a:solidFill>
                <a:ea typeface="Gotham"/>
                <a:cs typeface="Gotham"/>
                <a:sym typeface="Gotham"/>
              </a:rPr>
              <a:t>Kenneth </a:t>
            </a:r>
            <a:r>
              <a:rPr lang="en-US" b="1" dirty="0" err="1">
                <a:solidFill>
                  <a:schemeClr val="bg1"/>
                </a:solidFill>
                <a:ea typeface="Gotham"/>
                <a:cs typeface="Gotham"/>
                <a:sym typeface="Gotham"/>
              </a:rPr>
              <a:t>Chay</a:t>
            </a:r>
            <a:endParaRPr lang="en-US" b="1" dirty="0">
              <a:solidFill>
                <a:schemeClr val="bg1"/>
              </a:solidFill>
              <a:ea typeface="Gotham"/>
              <a:cs typeface="Gotham"/>
              <a:sym typeface="Gotham"/>
            </a:endParaRPr>
          </a:p>
          <a:p>
            <a:pPr defTabSz="456445">
              <a:spcBef>
                <a:spcPts val="300"/>
              </a:spcBef>
              <a:defRPr sz="1800"/>
            </a:pPr>
            <a:r>
              <a:rPr lang="en-US" b="1" dirty="0">
                <a:solidFill>
                  <a:schemeClr val="bg1"/>
                </a:solidFill>
                <a:ea typeface="Gotham"/>
                <a:cs typeface="Gotham"/>
                <a:sym typeface="Gotham"/>
              </a:rPr>
              <a:t>Michael Greenstone</a:t>
            </a:r>
            <a:endParaRPr lang="en-US" dirty="0">
              <a:solidFill>
                <a:schemeClr val="bg1"/>
              </a:solidFill>
              <a:ea typeface="Gotham"/>
              <a:cs typeface="Gotham"/>
              <a:sym typeface="Gotham"/>
            </a:endParaRPr>
          </a:p>
        </p:txBody>
      </p:sp>
      <p:sp>
        <p:nvSpPr>
          <p:cNvPr id="14" name="Subtitle 2">
            <a:extLst>
              <a:ext uri="{FF2B5EF4-FFF2-40B4-BE49-F238E27FC236}">
                <a16:creationId xmlns:a16="http://schemas.microsoft.com/office/drawing/2014/main" id="{624AC5BD-A33D-1242-99BF-08A952E0EAEC}"/>
              </a:ext>
            </a:extLst>
          </p:cNvPr>
          <p:cNvSpPr txBox="1">
            <a:spLocks/>
          </p:cNvSpPr>
          <p:nvPr/>
        </p:nvSpPr>
        <p:spPr>
          <a:xfrm>
            <a:off x="660400" y="2210977"/>
            <a:ext cx="7949823" cy="1415754"/>
          </a:xfrm>
          <a:prstGeom prst="rect">
            <a:avLst/>
          </a:prstGeom>
        </p:spPr>
        <p:txBody>
          <a:bodyPr vert="horz" lIns="91421" tIns="45711" rIns="91421" bIns="45711" rtlCol="0">
            <a:spAutoFit/>
          </a:bodyPr>
          <a:lstStyle>
            <a:lvl1pPr marL="0" indent="0" algn="l" defTabSz="457106" rtl="0" eaLnBrk="1" latinLnBrk="0" hangingPunct="1">
              <a:spcBef>
                <a:spcPts val="0"/>
              </a:spcBef>
              <a:buFont typeface="Arial"/>
              <a:buNone/>
              <a:defRPr sz="2400" b="1" i="0" kern="1200">
                <a:solidFill>
                  <a:schemeClr val="tx1"/>
                </a:solidFill>
                <a:latin typeface="+mn-lt"/>
                <a:ea typeface="+mn-ea"/>
                <a:cs typeface="Gotham-Book"/>
              </a:defRPr>
            </a:lvl1pPr>
            <a:lvl2pPr marL="457106" indent="0" algn="ctr" defTabSz="457106" rtl="0" eaLnBrk="1" latinLnBrk="0" hangingPunct="1">
              <a:spcBef>
                <a:spcPts val="384"/>
              </a:spcBef>
              <a:buClr>
                <a:schemeClr val="tx1"/>
              </a:buClr>
              <a:buSzPct val="90000"/>
              <a:buFont typeface="Lucida Grande"/>
              <a:buNone/>
              <a:defRPr sz="1400" b="0" i="0" kern="1200">
                <a:solidFill>
                  <a:schemeClr val="tx1">
                    <a:tint val="75000"/>
                  </a:schemeClr>
                </a:solidFill>
                <a:latin typeface="+mn-lt"/>
                <a:ea typeface="+mn-ea"/>
                <a:cs typeface="Gotham-Book"/>
              </a:defRPr>
            </a:lvl2pPr>
            <a:lvl3pPr marL="914212" indent="0" algn="ctr" defTabSz="457106" rtl="0" eaLnBrk="1" latinLnBrk="0" hangingPunct="1">
              <a:spcBef>
                <a:spcPct val="20000"/>
              </a:spcBef>
              <a:buClr>
                <a:schemeClr val="bg2">
                  <a:lumMod val="50000"/>
                </a:schemeClr>
              </a:buClr>
              <a:buSzPct val="80000"/>
              <a:buFont typeface="Arial"/>
              <a:buNone/>
              <a:defRPr sz="1200" b="0" i="0" kern="1200">
                <a:solidFill>
                  <a:schemeClr val="tx1">
                    <a:tint val="75000"/>
                  </a:schemeClr>
                </a:solidFill>
                <a:latin typeface="+mn-lt"/>
                <a:ea typeface="+mn-ea"/>
                <a:cs typeface="Gotham-Book"/>
              </a:defRPr>
            </a:lvl3pPr>
            <a:lvl4pPr marL="1371320" indent="0" algn="ctr" defTabSz="457106" rtl="0" eaLnBrk="1" latinLnBrk="0" hangingPunct="1">
              <a:spcBef>
                <a:spcPct val="20000"/>
              </a:spcBef>
              <a:buFontTx/>
              <a:buNone/>
              <a:defRPr sz="1000" b="0" i="0" kern="1200">
                <a:solidFill>
                  <a:schemeClr val="tx1">
                    <a:tint val="75000"/>
                  </a:schemeClr>
                </a:solidFill>
                <a:latin typeface="Gotham-Book"/>
                <a:ea typeface="+mn-ea"/>
                <a:cs typeface="Gotham-Book"/>
              </a:defRPr>
            </a:lvl4pPr>
            <a:lvl5pPr marL="1828426" indent="0" algn="ctr" defTabSz="457106" rtl="0" eaLnBrk="1" latinLnBrk="0" hangingPunct="1">
              <a:spcBef>
                <a:spcPct val="20000"/>
              </a:spcBef>
              <a:buFontTx/>
              <a:buNone/>
              <a:defRPr sz="800" b="0" i="0" kern="1200">
                <a:solidFill>
                  <a:schemeClr val="tx1">
                    <a:tint val="75000"/>
                  </a:schemeClr>
                </a:solidFill>
                <a:latin typeface="Gotham-Book"/>
                <a:ea typeface="+mn-ea"/>
                <a:cs typeface="Gotham-Book"/>
              </a:defRPr>
            </a:lvl5pPr>
            <a:lvl6pPr marL="228553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2640"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9744"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685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2800" b="0" dirty="0">
                <a:solidFill>
                  <a:schemeClr val="tx2"/>
                </a:solidFill>
                <a:latin typeface="+mj-lt"/>
                <a:cs typeface="Gotham Medium" pitchFamily="50" charset="0"/>
              </a:rPr>
              <a:t>Does Air Quality Matter? Evidence from the Housing Market</a:t>
            </a:r>
          </a:p>
          <a:p>
            <a:pPr>
              <a:spcAft>
                <a:spcPts val="1200"/>
              </a:spcAft>
            </a:pPr>
            <a:r>
              <a:rPr lang="en-US" sz="2000" b="0" i="1" dirty="0">
                <a:solidFill>
                  <a:schemeClr val="tx2"/>
                </a:solidFill>
                <a:cs typeface="Gotham Medium" pitchFamily="50" charset="0"/>
              </a:rPr>
              <a:t>Journal of Political Economy</a:t>
            </a:r>
            <a:r>
              <a:rPr lang="en-US" sz="2000" b="0" dirty="0">
                <a:solidFill>
                  <a:schemeClr val="tx2"/>
                </a:solidFill>
                <a:cs typeface="Gotham Medium" pitchFamily="50" charset="0"/>
              </a:rPr>
              <a:t>, 2005</a:t>
            </a:r>
          </a:p>
        </p:txBody>
      </p:sp>
    </p:spTree>
    <p:extLst>
      <p:ext uri="{BB962C8B-B14F-4D97-AF65-F5344CB8AC3E}">
        <p14:creationId xmlns:p14="http://schemas.microsoft.com/office/powerpoint/2010/main" val="32814025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8216392" cy="953970"/>
          </a:xfrm>
        </p:spPr>
        <p:txBody>
          <a:bodyPr/>
          <a:lstStyle/>
          <a:p>
            <a:r>
              <a:rPr lang="en-US" sz="2800" dirty="0">
                <a:cs typeface="Gotham Black" pitchFamily="50" charset="0"/>
              </a:rPr>
              <a:t>Low Likelihood of Meaningful Punishment</a:t>
            </a:r>
          </a:p>
        </p:txBody>
      </p:sp>
      <p:grpSp>
        <p:nvGrpSpPr>
          <p:cNvPr id="3" name="Group 2">
            <a:extLst>
              <a:ext uri="{FF2B5EF4-FFF2-40B4-BE49-F238E27FC236}">
                <a16:creationId xmlns:a16="http://schemas.microsoft.com/office/drawing/2014/main" id="{4B0C66D8-D567-F742-95D7-48579D0B6A22}"/>
              </a:ext>
            </a:extLst>
          </p:cNvPr>
          <p:cNvGrpSpPr/>
          <p:nvPr/>
        </p:nvGrpSpPr>
        <p:grpSpPr>
          <a:xfrm>
            <a:off x="635000" y="2276802"/>
            <a:ext cx="6029429" cy="4214840"/>
            <a:chOff x="635000" y="2477970"/>
            <a:chExt cx="6029429" cy="4214840"/>
          </a:xfrm>
        </p:grpSpPr>
        <p:pic>
          <p:nvPicPr>
            <p:cNvPr id="4" name="Picture 3">
              <a:extLst>
                <a:ext uri="{FF2B5EF4-FFF2-40B4-BE49-F238E27FC236}">
                  <a16:creationId xmlns:a16="http://schemas.microsoft.com/office/drawing/2014/main" id="{4DCC8D83-CED8-8E45-9BED-BDA0E10B89A8}"/>
                </a:ext>
              </a:extLst>
            </p:cNvPr>
            <p:cNvPicPr>
              <a:picLocks noChangeAspect="1"/>
            </p:cNvPicPr>
            <p:nvPr/>
          </p:nvPicPr>
          <p:blipFill>
            <a:blip r:embed="rId2"/>
            <a:stretch>
              <a:fillRect/>
            </a:stretch>
          </p:blipFill>
          <p:spPr>
            <a:xfrm>
              <a:off x="635000" y="2477970"/>
              <a:ext cx="6029429" cy="4214840"/>
            </a:xfrm>
            <a:prstGeom prst="rect">
              <a:avLst/>
            </a:prstGeom>
          </p:spPr>
        </p:pic>
        <p:sp>
          <p:nvSpPr>
            <p:cNvPr id="6" name="Rectangle 5">
              <a:extLst>
                <a:ext uri="{FF2B5EF4-FFF2-40B4-BE49-F238E27FC236}">
                  <a16:creationId xmlns:a16="http://schemas.microsoft.com/office/drawing/2014/main" id="{69CECE5F-54D7-DD41-83C1-C8753BE81BB8}"/>
                </a:ext>
              </a:extLst>
            </p:cNvPr>
            <p:cNvSpPr/>
            <p:nvPr/>
          </p:nvSpPr>
          <p:spPr>
            <a:xfrm>
              <a:off x="2593298" y="5671170"/>
              <a:ext cx="2383436" cy="284814"/>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lide Number Placeholder 2">
            <a:extLst>
              <a:ext uri="{FF2B5EF4-FFF2-40B4-BE49-F238E27FC236}">
                <a16:creationId xmlns:a16="http://schemas.microsoft.com/office/drawing/2014/main" id="{C60AAB1B-3E4A-2148-93AE-75FB23D1D19C}"/>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80</a:t>
            </a:fld>
            <a:endParaRPr lang="en-US" dirty="0">
              <a:solidFill>
                <a:srgbClr val="268097">
                  <a:tint val="75000"/>
                </a:srgbClr>
              </a:solidFill>
            </a:endParaRPr>
          </a:p>
        </p:txBody>
      </p:sp>
    </p:spTree>
    <p:extLst>
      <p:ext uri="{BB962C8B-B14F-4D97-AF65-F5344CB8AC3E}">
        <p14:creationId xmlns:p14="http://schemas.microsoft.com/office/powerpoint/2010/main" val="1843752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524000"/>
            <a:ext cx="7620000" cy="953970"/>
          </a:xfrm>
        </p:spPr>
        <p:txBody>
          <a:bodyPr/>
          <a:lstStyle/>
          <a:p>
            <a:r>
              <a:rPr lang="en-US" sz="2800" dirty="0"/>
              <a:t>Quantile Regression Effects of Treatment on </a:t>
            </a:r>
            <a:r>
              <a:rPr lang="en-US" sz="2800" dirty="0" err="1"/>
              <a:t>Endline</a:t>
            </a:r>
            <a:r>
              <a:rPr lang="en-US" sz="2800" dirty="0"/>
              <a:t> Pollution</a:t>
            </a:r>
          </a:p>
        </p:txBody>
      </p:sp>
      <p:pic>
        <p:nvPicPr>
          <p:cNvPr id="5" name="Picture 4">
            <a:extLst>
              <a:ext uri="{FF2B5EF4-FFF2-40B4-BE49-F238E27FC236}">
                <a16:creationId xmlns:a16="http://schemas.microsoft.com/office/drawing/2014/main" id="{72D41953-E612-9A4F-B5E4-EE189D7A4997}"/>
              </a:ext>
            </a:extLst>
          </p:cNvPr>
          <p:cNvPicPr>
            <a:picLocks noChangeAspect="1"/>
          </p:cNvPicPr>
          <p:nvPr/>
        </p:nvPicPr>
        <p:blipFill>
          <a:blip r:embed="rId2"/>
          <a:stretch>
            <a:fillRect/>
          </a:stretch>
        </p:blipFill>
        <p:spPr>
          <a:xfrm>
            <a:off x="749508" y="2507950"/>
            <a:ext cx="5261548" cy="4113424"/>
          </a:xfrm>
          <a:prstGeom prst="rect">
            <a:avLst/>
          </a:prstGeom>
        </p:spPr>
      </p:pic>
      <p:sp>
        <p:nvSpPr>
          <p:cNvPr id="4" name="Slide Number Placeholder 2">
            <a:extLst>
              <a:ext uri="{FF2B5EF4-FFF2-40B4-BE49-F238E27FC236}">
                <a16:creationId xmlns:a16="http://schemas.microsoft.com/office/drawing/2014/main" id="{7FCA86E6-93CB-154C-8531-C70147A30965}"/>
              </a:ext>
            </a:extLst>
          </p:cNvPr>
          <p:cNvSpPr>
            <a:spLocks noGrp="1"/>
          </p:cNvSpPr>
          <p:nvPr>
            <p:ph type="sldNum" sz="quarter" idx="11"/>
          </p:nvPr>
        </p:nvSpPr>
        <p:spPr>
          <a:xfrm>
            <a:off x="635000" y="6413537"/>
            <a:ext cx="2133600" cy="365125"/>
          </a:xfrm>
        </p:spPr>
        <p:txBody>
          <a:bodyPr/>
          <a:lstStyle/>
          <a:p>
            <a:fld id="{89CCB5FB-16D9-7C48-89F1-FBC82D9218F8}" type="slidenum">
              <a:rPr lang="en-US" smtClean="0">
                <a:solidFill>
                  <a:srgbClr val="268097">
                    <a:tint val="75000"/>
                  </a:srgbClr>
                </a:solidFill>
              </a:rPr>
              <a:pPr/>
              <a:t>81</a:t>
            </a:fld>
            <a:endParaRPr lang="en-US" dirty="0">
              <a:solidFill>
                <a:srgbClr val="268097">
                  <a:tint val="75000"/>
                </a:srgbClr>
              </a:solidFill>
            </a:endParaRPr>
          </a:p>
        </p:txBody>
      </p:sp>
    </p:spTree>
    <p:extLst>
      <p:ext uri="{BB962C8B-B14F-4D97-AF65-F5344CB8AC3E}">
        <p14:creationId xmlns:p14="http://schemas.microsoft.com/office/powerpoint/2010/main" val="3223754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5002" y="1740109"/>
            <a:ext cx="5329281" cy="584638"/>
          </a:xfrm>
        </p:spPr>
        <p:txBody>
          <a:bodyPr/>
          <a:lstStyle/>
          <a:p>
            <a:r>
              <a:rPr lang="en-US" sz="3200" dirty="0"/>
              <a:t>Outline</a:t>
            </a:r>
          </a:p>
        </p:txBody>
      </p:sp>
      <p:sp>
        <p:nvSpPr>
          <p:cNvPr id="3" name="Text Placeholder 2">
            <a:extLst>
              <a:ext uri="{FF2B5EF4-FFF2-40B4-BE49-F238E27FC236}">
                <a16:creationId xmlns:a16="http://schemas.microsoft.com/office/drawing/2014/main" id="{B358DAE0-A6AA-2B4B-B25E-6CDF14A492E8}"/>
              </a:ext>
            </a:extLst>
          </p:cNvPr>
          <p:cNvSpPr>
            <a:spLocks noGrp="1"/>
          </p:cNvSpPr>
          <p:nvPr>
            <p:ph type="body" sz="quarter" idx="10"/>
          </p:nvPr>
        </p:nvSpPr>
        <p:spPr/>
        <p:txBody>
          <a:bodyPr/>
          <a:lstStyle/>
          <a:p>
            <a:endParaRPr lang="en-US"/>
          </a:p>
        </p:txBody>
      </p:sp>
      <p:sp>
        <p:nvSpPr>
          <p:cNvPr id="9" name="TextBox 8">
            <a:extLst>
              <a:ext uri="{FF2B5EF4-FFF2-40B4-BE49-F238E27FC236}">
                <a16:creationId xmlns:a16="http://schemas.microsoft.com/office/drawing/2014/main" id="{7E6047F8-D17D-4A49-9F25-F1C164C18DE7}"/>
              </a:ext>
            </a:extLst>
          </p:cNvPr>
          <p:cNvSpPr txBox="1"/>
          <p:nvPr/>
        </p:nvSpPr>
        <p:spPr>
          <a:xfrm>
            <a:off x="635001" y="2475390"/>
            <a:ext cx="7933265" cy="3400931"/>
          </a:xfrm>
          <a:prstGeom prst="rect">
            <a:avLst/>
          </a:prstGeom>
          <a:noFill/>
        </p:spPr>
        <p:txBody>
          <a:bodyPr wrap="square" rtlCol="0">
            <a:spAutoFit/>
          </a:bodyPr>
          <a:lstStyle/>
          <a:p>
            <a:pPr marL="460375" indent="-460375">
              <a:spcAft>
                <a:spcPts val="600"/>
              </a:spcAft>
              <a:buFont typeface="+mj-lt"/>
              <a:buAutoNum type="romanUcPeriod"/>
            </a:pPr>
            <a:r>
              <a:rPr lang="en-US" sz="2000" dirty="0">
                <a:solidFill>
                  <a:schemeClr val="bg2">
                    <a:lumMod val="50000"/>
                  </a:schemeClr>
                </a:solidFill>
              </a:rPr>
              <a:t>Environmental regulations have had substantial benefits</a:t>
            </a:r>
          </a:p>
          <a:p>
            <a:pPr marL="457189" indent="-457189">
              <a:spcAft>
                <a:spcPts val="600"/>
              </a:spcAft>
              <a:buFont typeface="+mj-lt"/>
              <a:buAutoNum type="romanUcPeriod"/>
            </a:pPr>
            <a:r>
              <a:rPr lang="en-US" sz="2000" dirty="0">
                <a:solidFill>
                  <a:schemeClr val="bg2">
                    <a:lumMod val="50000"/>
                  </a:schemeClr>
                </a:solidFill>
              </a:rPr>
              <a:t>Environmental regulations have had substantial costs</a:t>
            </a:r>
          </a:p>
          <a:p>
            <a:pPr marL="457189" indent="-457189">
              <a:spcAft>
                <a:spcPts val="600"/>
              </a:spcAft>
              <a:buFont typeface="+mj-lt"/>
              <a:buAutoNum type="romanUcPeriod"/>
            </a:pPr>
            <a:r>
              <a:rPr lang="en-US" sz="2000" dirty="0">
                <a:solidFill>
                  <a:schemeClr val="bg2"/>
                </a:solidFill>
              </a:rPr>
              <a:t>Information &amp; incentives are critical for efficiency</a:t>
            </a:r>
          </a:p>
          <a:p>
            <a:pPr marL="1066785" lvl="1" indent="-457200">
              <a:spcAft>
                <a:spcPts val="600"/>
              </a:spcAft>
              <a:buFont typeface="+mj-lt"/>
              <a:buAutoNum type="alphaLcParenR"/>
            </a:pPr>
            <a:r>
              <a:rPr lang="en-US" sz="2000" dirty="0">
                <a:solidFill>
                  <a:schemeClr val="bg2">
                    <a:lumMod val="50000"/>
                  </a:schemeClr>
                </a:solidFill>
              </a:rPr>
              <a:t>Incentivizing the Delivery of Reliable Information to Regulators</a:t>
            </a:r>
          </a:p>
          <a:p>
            <a:pPr marL="1066785" lvl="1" indent="-457200">
              <a:spcAft>
                <a:spcPts val="600"/>
              </a:spcAft>
              <a:buFont typeface="+mj-lt"/>
              <a:buAutoNum type="alphaLcParenR"/>
            </a:pPr>
            <a:r>
              <a:rPr lang="en-US" sz="2000" dirty="0">
                <a:solidFill>
                  <a:schemeClr val="bg2"/>
                </a:solidFill>
              </a:rPr>
              <a:t>The Benefits of Regulatory Discretion</a:t>
            </a:r>
          </a:p>
          <a:p>
            <a:pPr marL="1066785" lvl="1" indent="-457200">
              <a:spcAft>
                <a:spcPts val="600"/>
              </a:spcAft>
              <a:buFont typeface="+mj-lt"/>
              <a:buAutoNum type="alphaLcParenR"/>
            </a:pPr>
            <a:r>
              <a:rPr lang="en-US" sz="2000" dirty="0">
                <a:solidFill>
                  <a:schemeClr val="bg2">
                    <a:lumMod val="50000"/>
                  </a:schemeClr>
                </a:solidFill>
              </a:rPr>
              <a:t>Targeting Inspections</a:t>
            </a:r>
          </a:p>
          <a:p>
            <a:pPr marL="1066785" lvl="1" indent="-457200">
              <a:spcAft>
                <a:spcPts val="600"/>
              </a:spcAft>
              <a:buFont typeface="+mj-lt"/>
              <a:buAutoNum type="alphaLcParenR"/>
            </a:pPr>
            <a:r>
              <a:rPr lang="en-US" sz="2000" dirty="0">
                <a:solidFill>
                  <a:schemeClr val="bg2">
                    <a:lumMod val="50000"/>
                  </a:schemeClr>
                </a:solidFill>
              </a:rPr>
              <a:t>The MIT Solution – “Technology”</a:t>
            </a:r>
          </a:p>
          <a:p>
            <a:pPr marL="1066785" lvl="1" indent="-457200">
              <a:spcAft>
                <a:spcPts val="600"/>
              </a:spcAft>
              <a:buFont typeface="+mj-lt"/>
              <a:buAutoNum type="alphaLcParenR"/>
            </a:pPr>
            <a:r>
              <a:rPr lang="en-US" sz="2000" dirty="0">
                <a:solidFill>
                  <a:schemeClr val="bg2">
                    <a:lumMod val="50000"/>
                  </a:schemeClr>
                </a:solidFill>
              </a:rPr>
              <a:t>Leveraging Citizen Engagement</a:t>
            </a:r>
          </a:p>
        </p:txBody>
      </p:sp>
    </p:spTree>
    <p:extLst>
      <p:ext uri="{BB962C8B-B14F-4D97-AF65-F5344CB8AC3E}">
        <p14:creationId xmlns:p14="http://schemas.microsoft.com/office/powerpoint/2010/main" val="36562529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83</a:t>
            </a:fld>
            <a:endParaRPr lang="en-US" dirty="0">
              <a:solidFill>
                <a:srgbClr val="268097">
                  <a:tint val="75000"/>
                </a:srgbClr>
              </a:solidFill>
            </a:endParaRPr>
          </a:p>
        </p:txBody>
      </p:sp>
      <p:sp>
        <p:nvSpPr>
          <p:cNvPr id="11" name="Rectangle 10">
            <a:extLst>
              <a:ext uri="{FF2B5EF4-FFF2-40B4-BE49-F238E27FC236}">
                <a16:creationId xmlns:a16="http://schemas.microsoft.com/office/drawing/2014/main" id="{B18E11FC-3B00-414F-99C5-0E3CA1CFBAF3}"/>
              </a:ext>
            </a:extLst>
          </p:cNvPr>
          <p:cNvSpPr/>
          <p:nvPr/>
        </p:nvSpPr>
        <p:spPr>
          <a:xfrm>
            <a:off x="660400" y="4533996"/>
            <a:ext cx="7924430" cy="1438855"/>
          </a:xfrm>
          <a:prstGeom prst="rect">
            <a:avLst/>
          </a:prstGeom>
        </p:spPr>
        <p:txBody>
          <a:bodyPr wrap="square">
            <a:spAutoFit/>
          </a:bodyPr>
          <a:lstStyle/>
          <a:p>
            <a:pPr defTabSz="456445">
              <a:spcBef>
                <a:spcPts val="300"/>
              </a:spcBef>
              <a:defRPr sz="1800"/>
            </a:pPr>
            <a:r>
              <a:rPr lang="en-US" sz="2000" b="1" dirty="0">
                <a:solidFill>
                  <a:schemeClr val="bg1"/>
                </a:solidFill>
                <a:ea typeface="Gotham"/>
                <a:cs typeface="Gotham"/>
                <a:sym typeface="Gotham"/>
              </a:rPr>
              <a:t>Esther </a:t>
            </a:r>
            <a:r>
              <a:rPr lang="en-US" sz="2000" b="1" dirty="0" err="1">
                <a:solidFill>
                  <a:schemeClr val="bg1"/>
                </a:solidFill>
                <a:ea typeface="Gotham"/>
                <a:cs typeface="Gotham"/>
                <a:sym typeface="Gotham"/>
              </a:rPr>
              <a:t>Duflo</a:t>
            </a:r>
            <a:endParaRPr lang="en-US" sz="2000" b="1" dirty="0">
              <a:solidFill>
                <a:schemeClr val="bg1"/>
              </a:solidFill>
              <a:ea typeface="Gotham"/>
              <a:cs typeface="Gotham"/>
              <a:sym typeface="Gotham"/>
            </a:endParaRPr>
          </a:p>
          <a:p>
            <a:pPr defTabSz="456445">
              <a:spcBef>
                <a:spcPts val="300"/>
              </a:spcBef>
              <a:defRPr sz="1800"/>
            </a:pPr>
            <a:r>
              <a:rPr lang="en-US" sz="2000" b="1" dirty="0">
                <a:solidFill>
                  <a:schemeClr val="bg1"/>
                </a:solidFill>
                <a:ea typeface="Gotham"/>
                <a:cs typeface="Gotham"/>
                <a:sym typeface="Gotham"/>
              </a:rPr>
              <a:t>Michael Greenstone</a:t>
            </a:r>
            <a:endParaRPr lang="en-US" sz="2000" dirty="0">
              <a:solidFill>
                <a:schemeClr val="bg1"/>
              </a:solidFill>
              <a:ea typeface="Gotham"/>
              <a:cs typeface="Gotham"/>
              <a:sym typeface="Gotham"/>
            </a:endParaRPr>
          </a:p>
          <a:p>
            <a:pPr defTabSz="456445">
              <a:spcBef>
                <a:spcPts val="300"/>
              </a:spcBef>
              <a:defRPr sz="1800"/>
            </a:pPr>
            <a:r>
              <a:rPr lang="en-US" sz="2000" b="1" dirty="0" err="1">
                <a:solidFill>
                  <a:schemeClr val="bg1"/>
                </a:solidFill>
                <a:ea typeface="Gotham"/>
                <a:cs typeface="Gotham"/>
                <a:sym typeface="Gotham"/>
              </a:rPr>
              <a:t>Rohini</a:t>
            </a:r>
            <a:r>
              <a:rPr lang="en-US" sz="2000" b="1" dirty="0">
                <a:solidFill>
                  <a:schemeClr val="bg1"/>
                </a:solidFill>
                <a:ea typeface="Gotham"/>
                <a:cs typeface="Gotham"/>
                <a:sym typeface="Gotham"/>
              </a:rPr>
              <a:t> </a:t>
            </a:r>
            <a:r>
              <a:rPr lang="en-US" sz="2000" b="1" dirty="0" err="1">
                <a:solidFill>
                  <a:schemeClr val="bg1"/>
                </a:solidFill>
                <a:ea typeface="Gotham"/>
                <a:cs typeface="Gotham"/>
                <a:sym typeface="Gotham"/>
              </a:rPr>
              <a:t>Pande</a:t>
            </a:r>
            <a:endParaRPr lang="en-US" sz="2000" dirty="0">
              <a:solidFill>
                <a:schemeClr val="bg1"/>
              </a:solidFill>
              <a:ea typeface="Gotham"/>
              <a:cs typeface="Gotham"/>
              <a:sym typeface="Gotham"/>
            </a:endParaRPr>
          </a:p>
          <a:p>
            <a:pPr defTabSz="456445">
              <a:spcBef>
                <a:spcPts val="300"/>
              </a:spcBef>
              <a:defRPr sz="1800"/>
            </a:pPr>
            <a:r>
              <a:rPr lang="en-US" sz="2000" b="1" dirty="0">
                <a:solidFill>
                  <a:schemeClr val="bg1"/>
                </a:solidFill>
                <a:ea typeface="Gotham"/>
                <a:cs typeface="Gotham"/>
                <a:sym typeface="Gotham"/>
              </a:rPr>
              <a:t>Nicholas Ryan</a:t>
            </a:r>
            <a:endParaRPr lang="en-US" sz="2000" dirty="0">
              <a:solidFill>
                <a:srgbClr val="941100"/>
              </a:solidFill>
              <a:ea typeface="Gotham"/>
              <a:cs typeface="Gotham"/>
              <a:sym typeface="Gotham"/>
            </a:endParaRPr>
          </a:p>
        </p:txBody>
      </p:sp>
      <p:sp>
        <p:nvSpPr>
          <p:cNvPr id="14" name="Subtitle 2">
            <a:extLst>
              <a:ext uri="{FF2B5EF4-FFF2-40B4-BE49-F238E27FC236}">
                <a16:creationId xmlns:a16="http://schemas.microsoft.com/office/drawing/2014/main" id="{624AC5BD-A33D-1242-99BF-08A952E0EAEC}"/>
              </a:ext>
            </a:extLst>
          </p:cNvPr>
          <p:cNvSpPr txBox="1">
            <a:spLocks/>
          </p:cNvSpPr>
          <p:nvPr/>
        </p:nvSpPr>
        <p:spPr>
          <a:xfrm>
            <a:off x="647703" y="1992613"/>
            <a:ext cx="7949823" cy="1846641"/>
          </a:xfrm>
          <a:prstGeom prst="rect">
            <a:avLst/>
          </a:prstGeom>
        </p:spPr>
        <p:txBody>
          <a:bodyPr vert="horz" lIns="91421" tIns="45711" rIns="91421" bIns="45711" rtlCol="0">
            <a:spAutoFit/>
          </a:bodyPr>
          <a:lstStyle>
            <a:lvl1pPr marL="0" indent="0" algn="l" defTabSz="457106" rtl="0" eaLnBrk="1" latinLnBrk="0" hangingPunct="1">
              <a:spcBef>
                <a:spcPts val="0"/>
              </a:spcBef>
              <a:buFont typeface="Arial"/>
              <a:buNone/>
              <a:defRPr sz="2400" b="1" i="0" kern="1200">
                <a:solidFill>
                  <a:schemeClr val="tx1"/>
                </a:solidFill>
                <a:latin typeface="+mn-lt"/>
                <a:ea typeface="+mn-ea"/>
                <a:cs typeface="Gotham-Book"/>
              </a:defRPr>
            </a:lvl1pPr>
            <a:lvl2pPr marL="457106" indent="0" algn="ctr" defTabSz="457106" rtl="0" eaLnBrk="1" latinLnBrk="0" hangingPunct="1">
              <a:spcBef>
                <a:spcPts val="384"/>
              </a:spcBef>
              <a:buClr>
                <a:schemeClr val="tx1"/>
              </a:buClr>
              <a:buSzPct val="90000"/>
              <a:buFont typeface="Lucida Grande"/>
              <a:buNone/>
              <a:defRPr sz="1400" b="0" i="0" kern="1200">
                <a:solidFill>
                  <a:schemeClr val="tx1">
                    <a:tint val="75000"/>
                  </a:schemeClr>
                </a:solidFill>
                <a:latin typeface="+mn-lt"/>
                <a:ea typeface="+mn-ea"/>
                <a:cs typeface="Gotham-Book"/>
              </a:defRPr>
            </a:lvl2pPr>
            <a:lvl3pPr marL="914212" indent="0" algn="ctr" defTabSz="457106" rtl="0" eaLnBrk="1" latinLnBrk="0" hangingPunct="1">
              <a:spcBef>
                <a:spcPct val="20000"/>
              </a:spcBef>
              <a:buClr>
                <a:schemeClr val="bg2">
                  <a:lumMod val="50000"/>
                </a:schemeClr>
              </a:buClr>
              <a:buSzPct val="80000"/>
              <a:buFont typeface="Arial"/>
              <a:buNone/>
              <a:defRPr sz="1200" b="0" i="0" kern="1200">
                <a:solidFill>
                  <a:schemeClr val="tx1">
                    <a:tint val="75000"/>
                  </a:schemeClr>
                </a:solidFill>
                <a:latin typeface="+mn-lt"/>
                <a:ea typeface="+mn-ea"/>
                <a:cs typeface="Gotham-Book"/>
              </a:defRPr>
            </a:lvl3pPr>
            <a:lvl4pPr marL="1371320" indent="0" algn="ctr" defTabSz="457106" rtl="0" eaLnBrk="1" latinLnBrk="0" hangingPunct="1">
              <a:spcBef>
                <a:spcPct val="20000"/>
              </a:spcBef>
              <a:buFontTx/>
              <a:buNone/>
              <a:defRPr sz="1000" b="0" i="0" kern="1200">
                <a:solidFill>
                  <a:schemeClr val="tx1">
                    <a:tint val="75000"/>
                  </a:schemeClr>
                </a:solidFill>
                <a:latin typeface="Gotham-Book"/>
                <a:ea typeface="+mn-ea"/>
                <a:cs typeface="Gotham-Book"/>
              </a:defRPr>
            </a:lvl4pPr>
            <a:lvl5pPr marL="1828426" indent="0" algn="ctr" defTabSz="457106" rtl="0" eaLnBrk="1" latinLnBrk="0" hangingPunct="1">
              <a:spcBef>
                <a:spcPct val="20000"/>
              </a:spcBef>
              <a:buFontTx/>
              <a:buNone/>
              <a:defRPr sz="800" b="0" i="0" kern="1200">
                <a:solidFill>
                  <a:schemeClr val="tx1">
                    <a:tint val="75000"/>
                  </a:schemeClr>
                </a:solidFill>
                <a:latin typeface="Gotham-Book"/>
                <a:ea typeface="+mn-ea"/>
                <a:cs typeface="Gotham-Book"/>
              </a:defRPr>
            </a:lvl5pPr>
            <a:lvl6pPr marL="228553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2640"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9744"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6852" indent="0" algn="ctr" defTabSz="457106"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2800" b="0" dirty="0">
                <a:solidFill>
                  <a:schemeClr val="tx2"/>
                </a:solidFill>
                <a:latin typeface="+mj-lt"/>
                <a:cs typeface="Gotham Medium" pitchFamily="50" charset="0"/>
              </a:rPr>
              <a:t>The Value of Regulatory Discretion: Estimates from Environmental Inspections in India</a:t>
            </a:r>
          </a:p>
          <a:p>
            <a:r>
              <a:rPr lang="en-US" sz="2000" b="0" i="1" dirty="0" err="1">
                <a:solidFill>
                  <a:schemeClr val="tx2"/>
                </a:solidFill>
                <a:cs typeface="Gotham Medium" pitchFamily="50" charset="0"/>
              </a:rPr>
              <a:t>Econometrica</a:t>
            </a:r>
            <a:r>
              <a:rPr lang="en-US" sz="2000" b="0" i="1" dirty="0">
                <a:solidFill>
                  <a:schemeClr val="tx2"/>
                </a:solidFill>
                <a:cs typeface="Gotham Medium" pitchFamily="50" charset="0"/>
              </a:rPr>
              <a:t> </a:t>
            </a:r>
            <a:r>
              <a:rPr lang="en-US" sz="2000" b="0" dirty="0">
                <a:solidFill>
                  <a:schemeClr val="tx2"/>
                </a:solidFill>
                <a:cs typeface="Gotham Medium" pitchFamily="50" charset="0"/>
              </a:rPr>
              <a:t>(forthcoming)</a:t>
            </a:r>
          </a:p>
        </p:txBody>
      </p:sp>
    </p:spTree>
    <p:extLst>
      <p:ext uri="{BB962C8B-B14F-4D97-AF65-F5344CB8AC3E}">
        <p14:creationId xmlns:p14="http://schemas.microsoft.com/office/powerpoint/2010/main" val="1223253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B15A-B5E7-5448-8718-0FB9E04AFD19}"/>
              </a:ext>
            </a:extLst>
          </p:cNvPr>
          <p:cNvSpPr>
            <a:spLocks noGrp="1"/>
          </p:cNvSpPr>
          <p:nvPr>
            <p:ph type="title"/>
          </p:nvPr>
        </p:nvSpPr>
        <p:spPr>
          <a:xfrm>
            <a:off x="635000" y="1524000"/>
            <a:ext cx="7620000" cy="523083"/>
          </a:xfrm>
        </p:spPr>
        <p:txBody>
          <a:bodyPr/>
          <a:lstStyle/>
          <a:p>
            <a:r>
              <a:rPr lang="en-US" sz="2800" dirty="0"/>
              <a:t>Government Inspections</a:t>
            </a:r>
          </a:p>
        </p:txBody>
      </p:sp>
      <p:sp>
        <p:nvSpPr>
          <p:cNvPr id="3" name="Slide Number Placeholder 2">
            <a:extLst>
              <a:ext uri="{FF2B5EF4-FFF2-40B4-BE49-F238E27FC236}">
                <a16:creationId xmlns:a16="http://schemas.microsoft.com/office/drawing/2014/main" id="{871AEFAD-AF5F-0043-9BF0-50F9C30142EB}"/>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84</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F82E6C3D-EB2F-A046-9F56-C29F68A0809A}"/>
              </a:ext>
            </a:extLst>
          </p:cNvPr>
          <p:cNvSpPr>
            <a:spLocks noGrp="1"/>
          </p:cNvSpPr>
          <p:nvPr>
            <p:ph sz="quarter" idx="12"/>
          </p:nvPr>
        </p:nvSpPr>
        <p:spPr/>
        <p:txBody>
          <a:bodyPr/>
          <a:lstStyle/>
          <a:p>
            <a:pPr marL="285750" indent="-285750">
              <a:buFont typeface="Arial" panose="020B0604020202020204" pitchFamily="34" charset="0"/>
              <a:buChar char="•"/>
            </a:pPr>
            <a:r>
              <a:rPr lang="en-US" sz="2000" dirty="0">
                <a:latin typeface="+mn-lt"/>
              </a:rPr>
              <a:t>Plants are subject to stringent emission limits, with criminal penalties for non-compliance</a:t>
            </a:r>
          </a:p>
          <a:p>
            <a:pPr marL="285750" indent="-285750">
              <a:buFont typeface="Arial" panose="020B0604020202020204" pitchFamily="34" charset="0"/>
              <a:buChar char="•"/>
            </a:pPr>
            <a:r>
              <a:rPr lang="en-US" sz="2000" dirty="0">
                <a:latin typeface="+mn-lt"/>
              </a:rPr>
              <a:t>Inspections are the main way to gather information on pollution</a:t>
            </a:r>
          </a:p>
          <a:p>
            <a:pPr marL="285750" indent="-285750">
              <a:buFont typeface="Arial" panose="020B0604020202020204" pitchFamily="34" charset="0"/>
              <a:buChar char="•"/>
            </a:pPr>
            <a:r>
              <a:rPr lang="en-US" sz="2000" dirty="0">
                <a:latin typeface="+mn-lt"/>
              </a:rPr>
              <a:t>Scientists visit plants and record emissions, then officers decide whether to warn or punish</a:t>
            </a:r>
          </a:p>
          <a:p>
            <a:pPr marL="285750" indent="-285750">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4768431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B15A-B5E7-5448-8718-0FB9E04AFD19}"/>
              </a:ext>
            </a:extLst>
          </p:cNvPr>
          <p:cNvSpPr>
            <a:spLocks noGrp="1"/>
          </p:cNvSpPr>
          <p:nvPr>
            <p:ph type="title"/>
          </p:nvPr>
        </p:nvSpPr>
        <p:spPr>
          <a:xfrm>
            <a:off x="635000" y="1524000"/>
            <a:ext cx="7620000" cy="523083"/>
          </a:xfrm>
        </p:spPr>
        <p:txBody>
          <a:bodyPr/>
          <a:lstStyle/>
          <a:p>
            <a:r>
              <a:rPr lang="en-US" sz="2800" b="1" dirty="0"/>
              <a:t>Methodology</a:t>
            </a:r>
          </a:p>
        </p:txBody>
      </p:sp>
      <p:sp>
        <p:nvSpPr>
          <p:cNvPr id="3" name="Slide Number Placeholder 2">
            <a:extLst>
              <a:ext uri="{FF2B5EF4-FFF2-40B4-BE49-F238E27FC236}">
                <a16:creationId xmlns:a16="http://schemas.microsoft.com/office/drawing/2014/main" id="{871AEFAD-AF5F-0043-9BF0-50F9C30142EB}"/>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85</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F82E6C3D-EB2F-A046-9F56-C29F68A0809A}"/>
              </a:ext>
            </a:extLst>
          </p:cNvPr>
          <p:cNvSpPr>
            <a:spLocks noGrp="1"/>
          </p:cNvSpPr>
          <p:nvPr>
            <p:ph sz="quarter" idx="12"/>
          </p:nvPr>
        </p:nvSpPr>
        <p:spPr/>
        <p:txBody>
          <a:bodyPr/>
          <a:lstStyle/>
          <a:p>
            <a:pPr marL="285750" indent="-285750">
              <a:buFont typeface="Arial" panose="020B0604020202020204" pitchFamily="34" charset="0"/>
              <a:buChar char="•"/>
            </a:pPr>
            <a:r>
              <a:rPr lang="en-US" sz="2000" dirty="0"/>
              <a:t>Two-year experiment: </a:t>
            </a:r>
          </a:p>
          <a:p>
            <a:pPr marL="707450" lvl="1" indent="-342900">
              <a:buClr>
                <a:schemeClr val="bg1"/>
              </a:buClr>
              <a:buFont typeface=".AppleSystemUIFont" charset="-120"/>
              <a:buChar char="»"/>
            </a:pPr>
            <a:r>
              <a:rPr lang="en-US" sz="2000" dirty="0"/>
              <a:t>Random variation in inspection frequency (extensive margin)</a:t>
            </a:r>
          </a:p>
          <a:p>
            <a:pPr marL="285750" indent="-285750">
              <a:buFont typeface="Arial" panose="020B0604020202020204" pitchFamily="34" charset="0"/>
              <a:buChar char="•"/>
            </a:pPr>
            <a:r>
              <a:rPr lang="en-US" sz="2000" dirty="0"/>
              <a:t>Observe regulatory process: </a:t>
            </a:r>
          </a:p>
          <a:p>
            <a:pPr marL="707450" lvl="1" indent="-342900">
              <a:buClr>
                <a:schemeClr val="bg1"/>
              </a:buClr>
              <a:buFont typeface=".AppleSystemUIFont" charset="-120"/>
              <a:buChar char="»"/>
            </a:pPr>
            <a:r>
              <a:rPr lang="en-US" sz="2000" dirty="0"/>
              <a:t>Rich intervening data on how process of regulation works (intensive margin)</a:t>
            </a:r>
          </a:p>
        </p:txBody>
      </p:sp>
    </p:spTree>
    <p:extLst>
      <p:ext uri="{BB962C8B-B14F-4D97-AF65-F5344CB8AC3E}">
        <p14:creationId xmlns:p14="http://schemas.microsoft.com/office/powerpoint/2010/main" val="3754494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B15A-B5E7-5448-8718-0FB9E04AFD19}"/>
              </a:ext>
            </a:extLst>
          </p:cNvPr>
          <p:cNvSpPr>
            <a:spLocks noGrp="1"/>
          </p:cNvSpPr>
          <p:nvPr>
            <p:ph type="title"/>
          </p:nvPr>
        </p:nvSpPr>
        <p:spPr>
          <a:xfrm>
            <a:off x="635000" y="1524000"/>
            <a:ext cx="7620000" cy="923192"/>
          </a:xfrm>
        </p:spPr>
        <p:txBody>
          <a:bodyPr/>
          <a:lstStyle/>
          <a:p>
            <a:r>
              <a:rPr lang="en-US" sz="2700" dirty="0"/>
              <a:t>Fewer Actual Inspections than Prescribed, so Lots of Regulatory Discretion</a:t>
            </a:r>
          </a:p>
        </p:txBody>
      </p:sp>
      <p:sp>
        <p:nvSpPr>
          <p:cNvPr id="3" name="Slide Number Placeholder 2">
            <a:extLst>
              <a:ext uri="{FF2B5EF4-FFF2-40B4-BE49-F238E27FC236}">
                <a16:creationId xmlns:a16="http://schemas.microsoft.com/office/drawing/2014/main" id="{871AEFAD-AF5F-0043-9BF0-50F9C30142EB}"/>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86</a:t>
            </a:fld>
            <a:endParaRPr lang="en-US" dirty="0">
              <a:solidFill>
                <a:srgbClr val="268097">
                  <a:tint val="75000"/>
                </a:srgbClr>
              </a:solidFill>
            </a:endParaRPr>
          </a:p>
        </p:txBody>
      </p:sp>
      <p:pic>
        <p:nvPicPr>
          <p:cNvPr id="7" name="Picture 6">
            <a:extLst>
              <a:ext uri="{FF2B5EF4-FFF2-40B4-BE49-F238E27FC236}">
                <a16:creationId xmlns:a16="http://schemas.microsoft.com/office/drawing/2014/main" id="{0D26E877-AF25-9F46-8719-E5DD486BDB3F}"/>
              </a:ext>
            </a:extLst>
          </p:cNvPr>
          <p:cNvPicPr>
            <a:picLocks noChangeAspect="1"/>
          </p:cNvPicPr>
          <p:nvPr/>
        </p:nvPicPr>
        <p:blipFill>
          <a:blip r:embed="rId3"/>
          <a:stretch>
            <a:fillRect/>
          </a:stretch>
        </p:blipFill>
        <p:spPr>
          <a:xfrm>
            <a:off x="1528762" y="2665584"/>
            <a:ext cx="5832475" cy="4063383"/>
          </a:xfrm>
          <a:prstGeom prst="rect">
            <a:avLst/>
          </a:prstGeom>
        </p:spPr>
      </p:pic>
    </p:spTree>
    <p:extLst>
      <p:ext uri="{BB962C8B-B14F-4D97-AF65-F5344CB8AC3E}">
        <p14:creationId xmlns:p14="http://schemas.microsoft.com/office/powerpoint/2010/main" val="17775586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B15A-B5E7-5448-8718-0FB9E04AFD19}"/>
              </a:ext>
            </a:extLst>
          </p:cNvPr>
          <p:cNvSpPr>
            <a:spLocks noGrp="1"/>
          </p:cNvSpPr>
          <p:nvPr>
            <p:ph type="title"/>
          </p:nvPr>
        </p:nvSpPr>
        <p:spPr>
          <a:xfrm>
            <a:off x="635000" y="1524000"/>
            <a:ext cx="7620000" cy="523083"/>
          </a:xfrm>
        </p:spPr>
        <p:txBody>
          <a:bodyPr/>
          <a:lstStyle/>
          <a:p>
            <a:r>
              <a:rPr lang="en-US" sz="2800" dirty="0"/>
              <a:t>Experiment &amp; Control Samples</a:t>
            </a:r>
          </a:p>
        </p:txBody>
      </p:sp>
      <p:sp>
        <p:nvSpPr>
          <p:cNvPr id="3" name="Slide Number Placeholder 2">
            <a:extLst>
              <a:ext uri="{FF2B5EF4-FFF2-40B4-BE49-F238E27FC236}">
                <a16:creationId xmlns:a16="http://schemas.microsoft.com/office/drawing/2014/main" id="{871AEFAD-AF5F-0043-9BF0-50F9C30142EB}"/>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87</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F82E6C3D-EB2F-A046-9F56-C29F68A0809A}"/>
              </a:ext>
            </a:extLst>
          </p:cNvPr>
          <p:cNvSpPr>
            <a:spLocks noGrp="1"/>
          </p:cNvSpPr>
          <p:nvPr>
            <p:ph sz="quarter" idx="12"/>
          </p:nvPr>
        </p:nvSpPr>
        <p:spPr>
          <a:xfrm>
            <a:off x="635000" y="2222501"/>
            <a:ext cx="7825712" cy="4127500"/>
          </a:xfrm>
        </p:spPr>
        <p:txBody>
          <a:bodyPr/>
          <a:lstStyle/>
          <a:p>
            <a:pPr marL="285750" indent="-285750">
              <a:buFont typeface="Arial" panose="020B0604020202020204" pitchFamily="34" charset="0"/>
              <a:buChar char="•"/>
            </a:pPr>
            <a:r>
              <a:rPr lang="en-US" sz="2000" dirty="0"/>
              <a:t>Sampling:</a:t>
            </a:r>
          </a:p>
          <a:p>
            <a:pPr marL="707450" lvl="1" indent="-342900">
              <a:buClr>
                <a:schemeClr val="bg1"/>
              </a:buClr>
              <a:buFont typeface=".AppleSystemUIFont" charset="-120"/>
              <a:buChar char="»"/>
            </a:pPr>
            <a:r>
              <a:rPr lang="en-US" sz="2000" dirty="0">
                <a:latin typeface="+mn-lt"/>
              </a:rPr>
              <a:t>Sample from the population of 3,455 highest polluting potential firms.</a:t>
            </a:r>
          </a:p>
          <a:p>
            <a:pPr marL="707450" lvl="1" indent="-342900">
              <a:buClr>
                <a:schemeClr val="bg1"/>
              </a:buClr>
              <a:buFont typeface=".AppleSystemUIFont" charset="-120"/>
              <a:buChar char="»"/>
            </a:pPr>
            <a:r>
              <a:rPr lang="en-US" sz="2000" dirty="0">
                <a:latin typeface="+mn-lt"/>
              </a:rPr>
              <a:t>961 plants drawn in two tiers based on audit eligibility:</a:t>
            </a:r>
          </a:p>
          <a:p>
            <a:pPr marL="979488" lvl="2" indent="-254000">
              <a:buFont typeface="Wingdings" charset="2"/>
              <a:buChar char="§"/>
            </a:pPr>
            <a:r>
              <a:rPr lang="en-US" sz="1800" dirty="0">
                <a:latin typeface="+mn-lt"/>
              </a:rPr>
              <a:t>All 473 plants eligible for environmental audit in Ahmedabad and Surat</a:t>
            </a:r>
          </a:p>
          <a:p>
            <a:pPr marL="977900" lvl="2" indent="-231775">
              <a:buFont typeface="Wingdings" charset="2"/>
              <a:buChar char="§"/>
              <a:tabLst>
                <a:tab pos="1023938" algn="l"/>
              </a:tabLst>
            </a:pPr>
            <a:r>
              <a:rPr lang="en-US" sz="1800" dirty="0">
                <a:latin typeface="+mn-lt"/>
              </a:rPr>
              <a:t>Random 488 non-audit-eligible plants from the population</a:t>
            </a:r>
          </a:p>
          <a:p>
            <a:pPr marL="285750" indent="-285750">
              <a:buFont typeface="Arial" panose="020B0604020202020204" pitchFamily="34" charset="0"/>
              <a:buChar char="•"/>
            </a:pPr>
            <a:r>
              <a:rPr lang="en-US" sz="2000" dirty="0"/>
              <a:t>Treatment: </a:t>
            </a:r>
          </a:p>
          <a:p>
            <a:pPr marL="707450" lvl="1" indent="-342900">
              <a:buClr>
                <a:schemeClr val="bg1"/>
              </a:buClr>
              <a:buFont typeface=".AppleSystemUIFont" charset="-120"/>
              <a:buChar char="»"/>
            </a:pPr>
            <a:r>
              <a:rPr lang="en-US" sz="2000" dirty="0">
                <a:latin typeface="+mn-lt"/>
              </a:rPr>
              <a:t>Assigned to be inspected more often, conditional on region and audit eligibility</a:t>
            </a:r>
            <a:endParaRPr lang="en-US" sz="2000" dirty="0"/>
          </a:p>
          <a:p>
            <a:pPr marL="707450" lvl="1" indent="-342900">
              <a:buClr>
                <a:schemeClr val="bg1"/>
              </a:buClr>
              <a:buFont typeface=".AppleSystemUIFont" charset="-120"/>
              <a:buChar char="»"/>
            </a:pPr>
            <a:r>
              <a:rPr lang="en-US" sz="2000" dirty="0"/>
              <a:t>Thus, we increased inspections to the prescribed rate </a:t>
            </a:r>
            <a:r>
              <a:rPr lang="en-US" sz="2000" b="1" u="sng" dirty="0"/>
              <a:t>and</a:t>
            </a:r>
            <a:r>
              <a:rPr lang="en-US" sz="2000" dirty="0"/>
              <a:t> entirely removed discretion</a:t>
            </a:r>
          </a:p>
          <a:p>
            <a:pPr marL="707450" lvl="1" indent="-342900">
              <a:buClr>
                <a:schemeClr val="bg1"/>
              </a:buClr>
              <a:buFont typeface=".AppleSystemUIFont" charset="-120"/>
              <a:buChar char="»"/>
            </a:pPr>
            <a:endParaRPr lang="en-US" sz="2000" dirty="0">
              <a:latin typeface="+mn-lt"/>
            </a:endParaRPr>
          </a:p>
          <a:p>
            <a:pPr marL="707450" lvl="1" indent="-342900">
              <a:buClr>
                <a:schemeClr val="bg1"/>
              </a:buClr>
              <a:buFont typeface=".AppleSystemUIFont" charset="-120"/>
              <a:buChar char="»"/>
            </a:pPr>
            <a:endParaRPr lang="en-US" sz="2000" dirty="0">
              <a:latin typeface="+mn-lt"/>
            </a:endParaRPr>
          </a:p>
        </p:txBody>
      </p:sp>
    </p:spTree>
    <p:extLst>
      <p:ext uri="{BB962C8B-B14F-4D97-AF65-F5344CB8AC3E}">
        <p14:creationId xmlns:p14="http://schemas.microsoft.com/office/powerpoint/2010/main" val="1790448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B15A-B5E7-5448-8718-0FB9E04AFD19}"/>
              </a:ext>
            </a:extLst>
          </p:cNvPr>
          <p:cNvSpPr>
            <a:spLocks noGrp="1"/>
          </p:cNvSpPr>
          <p:nvPr>
            <p:ph type="title"/>
          </p:nvPr>
        </p:nvSpPr>
        <p:spPr>
          <a:xfrm>
            <a:off x="635000" y="1524000"/>
            <a:ext cx="7620000" cy="523083"/>
          </a:xfrm>
        </p:spPr>
        <p:txBody>
          <a:bodyPr/>
          <a:lstStyle/>
          <a:p>
            <a:r>
              <a:rPr lang="en-US" sz="2800" dirty="0"/>
              <a:t>Inspections by Treatment Status</a:t>
            </a:r>
          </a:p>
        </p:txBody>
      </p:sp>
      <p:sp>
        <p:nvSpPr>
          <p:cNvPr id="3" name="Slide Number Placeholder 2">
            <a:extLst>
              <a:ext uri="{FF2B5EF4-FFF2-40B4-BE49-F238E27FC236}">
                <a16:creationId xmlns:a16="http://schemas.microsoft.com/office/drawing/2014/main" id="{871AEFAD-AF5F-0043-9BF0-50F9C30142EB}"/>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88</a:t>
            </a:fld>
            <a:endParaRPr lang="en-US" dirty="0">
              <a:solidFill>
                <a:srgbClr val="268097">
                  <a:tint val="75000"/>
                </a:srgbClr>
              </a:solidFill>
            </a:endParaRPr>
          </a:p>
        </p:txBody>
      </p:sp>
      <p:pic>
        <p:nvPicPr>
          <p:cNvPr id="7" name="Picture 6">
            <a:extLst>
              <a:ext uri="{FF2B5EF4-FFF2-40B4-BE49-F238E27FC236}">
                <a16:creationId xmlns:a16="http://schemas.microsoft.com/office/drawing/2014/main" id="{619EBF17-68C3-2F49-982F-C54C679589C9}"/>
              </a:ext>
            </a:extLst>
          </p:cNvPr>
          <p:cNvPicPr>
            <a:picLocks noChangeAspect="1"/>
          </p:cNvPicPr>
          <p:nvPr/>
        </p:nvPicPr>
        <p:blipFill>
          <a:blip r:embed="rId3"/>
          <a:stretch>
            <a:fillRect/>
          </a:stretch>
        </p:blipFill>
        <p:spPr>
          <a:xfrm>
            <a:off x="763674" y="2047082"/>
            <a:ext cx="5546691" cy="4464249"/>
          </a:xfrm>
          <a:prstGeom prst="rect">
            <a:avLst/>
          </a:prstGeom>
        </p:spPr>
      </p:pic>
      <p:sp>
        <p:nvSpPr>
          <p:cNvPr id="6" name="Text Placeholder 3"/>
          <p:cNvSpPr txBox="1">
            <a:spLocks/>
          </p:cNvSpPr>
          <p:nvPr/>
        </p:nvSpPr>
        <p:spPr>
          <a:xfrm>
            <a:off x="6310365" y="2495102"/>
            <a:ext cx="2394020" cy="1654867"/>
          </a:xfrm>
          <a:prstGeom prst="rect">
            <a:avLst/>
          </a:prstGeom>
        </p:spPr>
        <p:txBody>
          <a:bodyPr vert="horz" lIns="91302" tIns="45652" rIns="91302" bIns="45652" rtlCol="0">
            <a:noAutofit/>
          </a:bodyPr>
          <a:lstStyle>
            <a:lvl1pPr marL="120466" indent="-120466" algn="l" defTabSz="456479" rtl="0" eaLnBrk="1" latinLnBrk="0" hangingPunct="1">
              <a:spcBef>
                <a:spcPts val="0"/>
              </a:spcBef>
              <a:spcAft>
                <a:spcPts val="800"/>
              </a:spcAft>
              <a:buClr>
                <a:schemeClr val="tx1"/>
              </a:buClr>
              <a:buSzPct val="90000"/>
              <a:buFont typeface="Lucida Grande"/>
              <a:buChar char="›"/>
              <a:defRPr sz="1200" b="0" i="0" kern="1200" baseline="0">
                <a:solidFill>
                  <a:schemeClr val="bg1"/>
                </a:solidFill>
                <a:latin typeface="+mn-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Shift in distribution of inspections for treated vs. control. Mean increase of 1.71 inspections/year</a:t>
            </a:r>
          </a:p>
          <a:p>
            <a:pPr marL="230188" indent="-230188">
              <a:buClr>
                <a:schemeClr val="bg1"/>
              </a:buClr>
              <a:buFont typeface="LucidaGrande" charset="0"/>
              <a:buChar char="»"/>
            </a:pPr>
            <a:endParaRPr lang="en-US" sz="1600" dirty="0"/>
          </a:p>
        </p:txBody>
      </p:sp>
      <p:sp>
        <p:nvSpPr>
          <p:cNvPr id="8" name="Text Placeholder 3"/>
          <p:cNvSpPr txBox="1">
            <a:spLocks/>
          </p:cNvSpPr>
          <p:nvPr/>
        </p:nvSpPr>
        <p:spPr>
          <a:xfrm>
            <a:off x="6310365" y="4740071"/>
            <a:ext cx="2394020" cy="2428590"/>
          </a:xfrm>
          <a:prstGeom prst="rect">
            <a:avLst/>
          </a:prstGeom>
        </p:spPr>
        <p:txBody>
          <a:bodyPr vert="horz" lIns="91302" tIns="45652" rIns="91302" bIns="45652" rtlCol="0">
            <a:noAutofit/>
          </a:bodyPr>
          <a:lstStyle>
            <a:lvl1pPr marL="120466" indent="-120466" algn="l" defTabSz="456479" rtl="0" eaLnBrk="1" latinLnBrk="0" hangingPunct="1">
              <a:spcBef>
                <a:spcPts val="0"/>
              </a:spcBef>
              <a:spcAft>
                <a:spcPts val="800"/>
              </a:spcAft>
              <a:buClr>
                <a:schemeClr val="tx1"/>
              </a:buClr>
              <a:buSzPct val="90000"/>
              <a:buFont typeface="Lucida Grande"/>
              <a:buChar char="›"/>
              <a:defRPr sz="1200" b="0" i="0" kern="1200" baseline="0">
                <a:solidFill>
                  <a:schemeClr val="bg1"/>
                </a:solidFill>
                <a:latin typeface="+mn-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Plants also subjectively perceived a mean increase of 0.71/year in inspections  </a:t>
            </a:r>
          </a:p>
          <a:p>
            <a:endParaRPr lang="en-US" sz="1600" dirty="0"/>
          </a:p>
        </p:txBody>
      </p:sp>
    </p:spTree>
    <p:extLst>
      <p:ext uri="{BB962C8B-B14F-4D97-AF65-F5344CB8AC3E}">
        <p14:creationId xmlns:p14="http://schemas.microsoft.com/office/powerpoint/2010/main" val="23143181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B21B-1C79-C445-9568-FF88AA94EA0A}"/>
              </a:ext>
            </a:extLst>
          </p:cNvPr>
          <p:cNvSpPr>
            <a:spLocks noGrp="1"/>
          </p:cNvSpPr>
          <p:nvPr>
            <p:ph type="title"/>
          </p:nvPr>
        </p:nvSpPr>
        <p:spPr>
          <a:xfrm>
            <a:off x="635000" y="1524000"/>
            <a:ext cx="7620000" cy="523083"/>
          </a:xfrm>
        </p:spPr>
        <p:txBody>
          <a:bodyPr/>
          <a:lstStyle/>
          <a:p>
            <a:r>
              <a:rPr lang="en-US" sz="2800" dirty="0"/>
              <a:t>Regulatory Actions by Treatment Status</a:t>
            </a:r>
          </a:p>
        </p:txBody>
      </p:sp>
      <p:sp>
        <p:nvSpPr>
          <p:cNvPr id="3" name="Slide Number Placeholder 2">
            <a:extLst>
              <a:ext uri="{FF2B5EF4-FFF2-40B4-BE49-F238E27FC236}">
                <a16:creationId xmlns:a16="http://schemas.microsoft.com/office/drawing/2014/main" id="{36F64265-BACB-CD46-B228-711061E74470}"/>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89</a:t>
            </a:fld>
            <a:endParaRPr lang="en-US" dirty="0">
              <a:solidFill>
                <a:srgbClr val="268097">
                  <a:tint val="75000"/>
                </a:srgbClr>
              </a:solidFill>
            </a:endParaRPr>
          </a:p>
        </p:txBody>
      </p:sp>
      <p:pic>
        <p:nvPicPr>
          <p:cNvPr id="8" name="Picture 7">
            <a:extLst>
              <a:ext uri="{FF2B5EF4-FFF2-40B4-BE49-F238E27FC236}">
                <a16:creationId xmlns:a16="http://schemas.microsoft.com/office/drawing/2014/main" id="{65D6ED52-6255-6546-8EE3-3758138DAEE5}"/>
              </a:ext>
            </a:extLst>
          </p:cNvPr>
          <p:cNvPicPr>
            <a:picLocks noChangeAspect="1"/>
          </p:cNvPicPr>
          <p:nvPr/>
        </p:nvPicPr>
        <p:blipFill rotWithShape="1">
          <a:blip r:embed="rId3"/>
          <a:srcRect l="407" r="1"/>
          <a:stretch/>
        </p:blipFill>
        <p:spPr>
          <a:xfrm>
            <a:off x="727113" y="2133828"/>
            <a:ext cx="6703611" cy="4622800"/>
          </a:xfrm>
          <a:prstGeom prst="rect">
            <a:avLst/>
          </a:prstGeom>
        </p:spPr>
      </p:pic>
    </p:spTree>
    <p:extLst>
      <p:ext uri="{BB962C8B-B14F-4D97-AF65-F5344CB8AC3E}">
        <p14:creationId xmlns:p14="http://schemas.microsoft.com/office/powerpoint/2010/main" val="4183756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59E5-1B71-7B4B-9949-A48BA41183AA}"/>
              </a:ext>
            </a:extLst>
          </p:cNvPr>
          <p:cNvSpPr>
            <a:spLocks noGrp="1"/>
          </p:cNvSpPr>
          <p:nvPr>
            <p:ph type="title"/>
          </p:nvPr>
        </p:nvSpPr>
        <p:spPr>
          <a:xfrm>
            <a:off x="635000" y="1524000"/>
            <a:ext cx="8359098" cy="584638"/>
          </a:xfrm>
        </p:spPr>
        <p:txBody>
          <a:bodyPr/>
          <a:lstStyle/>
          <a:p>
            <a:r>
              <a:rPr lang="en-US" dirty="0"/>
              <a:t>1970 Clean Air Act Amendments</a:t>
            </a:r>
          </a:p>
        </p:txBody>
      </p:sp>
      <p:sp>
        <p:nvSpPr>
          <p:cNvPr id="3" name="Slide Number Placeholder 2">
            <a:extLst>
              <a:ext uri="{FF2B5EF4-FFF2-40B4-BE49-F238E27FC236}">
                <a16:creationId xmlns:a16="http://schemas.microsoft.com/office/drawing/2014/main" id="{D6093551-0867-9642-A22D-8DD310669B3F}"/>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9</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18FA34BB-4C91-C347-966C-4DE969E51311}"/>
              </a:ext>
            </a:extLst>
          </p:cNvPr>
          <p:cNvSpPr>
            <a:spLocks noGrp="1"/>
          </p:cNvSpPr>
          <p:nvPr>
            <p:ph sz="quarter" idx="12"/>
          </p:nvPr>
        </p:nvSpPr>
        <p:spPr>
          <a:xfrm>
            <a:off x="635000" y="2222501"/>
            <a:ext cx="7921978" cy="2844174"/>
          </a:xfrm>
        </p:spPr>
        <p:txBody>
          <a:bodyPr/>
          <a:lstStyle/>
          <a:p>
            <a:pPr marL="285750" indent="-285750">
              <a:buFont typeface="Arial" panose="020B0604020202020204" pitchFamily="34" charset="0"/>
              <a:buChar char="•"/>
            </a:pPr>
            <a:r>
              <a:rPr lang="en-US" sz="2000" dirty="0"/>
              <a:t>Used the attainment status assignment from the CAA to estimate a hedonic regression </a:t>
            </a:r>
          </a:p>
          <a:p>
            <a:pPr marL="707450" lvl="1" indent="-342900">
              <a:buClr>
                <a:schemeClr val="bg1"/>
              </a:buClr>
              <a:buFont typeface=".AppleSystemUIFont" charset="-120"/>
              <a:buChar char="»"/>
            </a:pPr>
            <a:r>
              <a:rPr lang="en-US" sz="2000" dirty="0"/>
              <a:t>Goal was to uncover the (marginal) willingness to pay for clean air from housing markets</a:t>
            </a:r>
          </a:p>
          <a:p>
            <a:pPr marL="285750" indent="-285750">
              <a:buFont typeface="Arial" panose="020B0604020202020204" pitchFamily="34" charset="0"/>
              <a:buChar char="•"/>
            </a:pPr>
            <a:r>
              <a:rPr lang="en-US" sz="2000" dirty="0"/>
              <a:t>Results show that people value clean air</a:t>
            </a:r>
          </a:p>
          <a:p>
            <a:pPr marL="707450" lvl="1" indent="-342900">
              <a:buClr>
                <a:schemeClr val="bg1"/>
              </a:buClr>
              <a:buFont typeface=".AppleSystemUIFont" charset="-120"/>
              <a:buChar char="»"/>
            </a:pPr>
            <a:r>
              <a:rPr lang="en-US" sz="2000" dirty="0"/>
              <a:t>WTP for late 1970s reductions in TSPs in non-attainment counties was $123 billion in 2018 dollars</a:t>
            </a:r>
          </a:p>
          <a:p>
            <a:pPr marL="650300" lvl="1" indent="-285750">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2673779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64EA2-E717-BC4B-9858-39F526B66D79}"/>
              </a:ext>
            </a:extLst>
          </p:cNvPr>
          <p:cNvSpPr>
            <a:spLocks noGrp="1"/>
          </p:cNvSpPr>
          <p:nvPr>
            <p:ph type="title"/>
          </p:nvPr>
        </p:nvSpPr>
        <p:spPr>
          <a:xfrm>
            <a:off x="635000" y="1524000"/>
            <a:ext cx="7620000" cy="584638"/>
          </a:xfrm>
        </p:spPr>
        <p:txBody>
          <a:bodyPr/>
          <a:lstStyle/>
          <a:p>
            <a:r>
              <a:rPr lang="en-US" dirty="0"/>
              <a:t>Firm Response</a:t>
            </a:r>
          </a:p>
        </p:txBody>
      </p:sp>
      <p:sp>
        <p:nvSpPr>
          <p:cNvPr id="3" name="Slide Number Placeholder 2">
            <a:extLst>
              <a:ext uri="{FF2B5EF4-FFF2-40B4-BE49-F238E27FC236}">
                <a16:creationId xmlns:a16="http://schemas.microsoft.com/office/drawing/2014/main" id="{32D57EE4-98D1-4349-96AD-211E425131F7}"/>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90</a:t>
            </a:fld>
            <a:endParaRPr lang="en-US" dirty="0">
              <a:solidFill>
                <a:srgbClr val="268097">
                  <a:tint val="75000"/>
                </a:srgbClr>
              </a:solidFill>
            </a:endParaRPr>
          </a:p>
        </p:txBody>
      </p:sp>
      <p:pic>
        <p:nvPicPr>
          <p:cNvPr id="9" name="Picture 8">
            <a:extLst>
              <a:ext uri="{FF2B5EF4-FFF2-40B4-BE49-F238E27FC236}">
                <a16:creationId xmlns:a16="http://schemas.microsoft.com/office/drawing/2014/main" id="{296E8B3D-F5DD-5F43-A48E-349CF236E956}"/>
              </a:ext>
            </a:extLst>
          </p:cNvPr>
          <p:cNvPicPr>
            <a:picLocks noChangeAspect="1"/>
          </p:cNvPicPr>
          <p:nvPr/>
        </p:nvPicPr>
        <p:blipFill rotWithShape="1">
          <a:blip r:embed="rId3"/>
          <a:srcRect l="146"/>
          <a:stretch/>
        </p:blipFill>
        <p:spPr>
          <a:xfrm>
            <a:off x="727112" y="2295027"/>
            <a:ext cx="7709614" cy="1704095"/>
          </a:xfrm>
          <a:prstGeom prst="rect">
            <a:avLst/>
          </a:prstGeom>
        </p:spPr>
      </p:pic>
    </p:spTree>
    <p:extLst>
      <p:ext uri="{BB962C8B-B14F-4D97-AF65-F5344CB8AC3E}">
        <p14:creationId xmlns:p14="http://schemas.microsoft.com/office/powerpoint/2010/main" val="1193486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DFF3-66EB-F84F-9C79-068E00FC8AC3}"/>
              </a:ext>
            </a:extLst>
          </p:cNvPr>
          <p:cNvSpPr>
            <a:spLocks noGrp="1"/>
          </p:cNvSpPr>
          <p:nvPr>
            <p:ph type="title"/>
          </p:nvPr>
        </p:nvSpPr>
        <p:spPr>
          <a:xfrm>
            <a:off x="635000" y="1524000"/>
            <a:ext cx="7620000" cy="461528"/>
          </a:xfrm>
        </p:spPr>
        <p:txBody>
          <a:bodyPr/>
          <a:lstStyle/>
          <a:p>
            <a:r>
              <a:rPr lang="en-US" sz="2400" dirty="0" err="1"/>
              <a:t>Endline</a:t>
            </a:r>
            <a:r>
              <a:rPr lang="en-US" sz="2400" dirty="0"/>
              <a:t> Pollution and Compliance on Treatment</a:t>
            </a:r>
          </a:p>
        </p:txBody>
      </p:sp>
      <p:sp>
        <p:nvSpPr>
          <p:cNvPr id="3" name="Slide Number Placeholder 2">
            <a:extLst>
              <a:ext uri="{FF2B5EF4-FFF2-40B4-BE49-F238E27FC236}">
                <a16:creationId xmlns:a16="http://schemas.microsoft.com/office/drawing/2014/main" id="{D25A70A3-66CD-3C4B-9B67-675418B9C57D}"/>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91</a:t>
            </a:fld>
            <a:endParaRPr lang="en-US" dirty="0">
              <a:solidFill>
                <a:srgbClr val="268097">
                  <a:tint val="75000"/>
                </a:srgbClr>
              </a:solidFill>
            </a:endParaRPr>
          </a:p>
        </p:txBody>
      </p:sp>
      <p:sp>
        <p:nvSpPr>
          <p:cNvPr id="7" name="TextBox 6">
            <a:extLst>
              <a:ext uri="{FF2B5EF4-FFF2-40B4-BE49-F238E27FC236}">
                <a16:creationId xmlns:a16="http://schemas.microsoft.com/office/drawing/2014/main" id="{C0967BD3-7192-204D-9A0C-65E66975484D}"/>
              </a:ext>
            </a:extLst>
          </p:cNvPr>
          <p:cNvSpPr txBox="1"/>
          <p:nvPr/>
        </p:nvSpPr>
        <p:spPr>
          <a:xfrm>
            <a:off x="635000" y="4444792"/>
            <a:ext cx="7517482" cy="954107"/>
          </a:xfrm>
          <a:prstGeom prst="rect">
            <a:avLst/>
          </a:prstGeom>
          <a:noFill/>
        </p:spPr>
        <p:txBody>
          <a:bodyPr wrap="square" rtlCol="0">
            <a:spAutoFit/>
          </a:bodyPr>
          <a:lstStyle/>
          <a:p>
            <a:r>
              <a:rPr lang="en-US" sz="1400" dirty="0">
                <a:solidFill>
                  <a:schemeClr val="bg1"/>
                </a:solidFill>
              </a:rPr>
              <a:t>Notes: Pollution consists of air and water pollution readings for each plant, taken during the </a:t>
            </a:r>
            <a:r>
              <a:rPr lang="en-US" sz="1400" dirty="0" err="1">
                <a:solidFill>
                  <a:schemeClr val="bg1"/>
                </a:solidFill>
              </a:rPr>
              <a:t>endline</a:t>
            </a:r>
            <a:r>
              <a:rPr lang="en-US" sz="1400" dirty="0">
                <a:solidFill>
                  <a:schemeClr val="bg1"/>
                </a:solidFill>
              </a:rPr>
              <a:t> survey, where each pollutant is standardized by dividing by its standard deviation. Compliance is a dummy for each pollutant being below its regulatory standard.</a:t>
            </a:r>
          </a:p>
        </p:txBody>
      </p:sp>
      <p:pic>
        <p:nvPicPr>
          <p:cNvPr id="6" name="Picture 5">
            <a:extLst>
              <a:ext uri="{FF2B5EF4-FFF2-40B4-BE49-F238E27FC236}">
                <a16:creationId xmlns:a16="http://schemas.microsoft.com/office/drawing/2014/main" id="{7F1DD69C-F671-0F4D-BA58-6C1586DBD56B}"/>
              </a:ext>
            </a:extLst>
          </p:cNvPr>
          <p:cNvPicPr>
            <a:picLocks noChangeAspect="1"/>
          </p:cNvPicPr>
          <p:nvPr/>
        </p:nvPicPr>
        <p:blipFill rotWithShape="1">
          <a:blip r:embed="rId3"/>
          <a:srcRect l="295" r="-1"/>
          <a:stretch/>
        </p:blipFill>
        <p:spPr>
          <a:xfrm>
            <a:off x="728661" y="2069742"/>
            <a:ext cx="7423822" cy="2127357"/>
          </a:xfrm>
          <a:prstGeom prst="rect">
            <a:avLst/>
          </a:prstGeom>
        </p:spPr>
      </p:pic>
    </p:spTree>
    <p:extLst>
      <p:ext uri="{BB962C8B-B14F-4D97-AF65-F5344CB8AC3E}">
        <p14:creationId xmlns:p14="http://schemas.microsoft.com/office/powerpoint/2010/main" val="21057065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B15A-B5E7-5448-8718-0FB9E04AFD19}"/>
              </a:ext>
            </a:extLst>
          </p:cNvPr>
          <p:cNvSpPr>
            <a:spLocks noGrp="1"/>
          </p:cNvSpPr>
          <p:nvPr>
            <p:ph type="title"/>
          </p:nvPr>
        </p:nvSpPr>
        <p:spPr>
          <a:xfrm>
            <a:off x="635000" y="1524000"/>
            <a:ext cx="7620000" cy="523083"/>
          </a:xfrm>
        </p:spPr>
        <p:txBody>
          <a:bodyPr/>
          <a:lstStyle/>
          <a:p>
            <a:r>
              <a:rPr lang="en-US" sz="2800" dirty="0"/>
              <a:t>Compliance from Marginal Plants</a:t>
            </a:r>
          </a:p>
        </p:txBody>
      </p:sp>
      <p:sp>
        <p:nvSpPr>
          <p:cNvPr id="3" name="Slide Number Placeholder 2">
            <a:extLst>
              <a:ext uri="{FF2B5EF4-FFF2-40B4-BE49-F238E27FC236}">
                <a16:creationId xmlns:a16="http://schemas.microsoft.com/office/drawing/2014/main" id="{871AEFAD-AF5F-0043-9BF0-50F9C30142EB}"/>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92</a:t>
            </a:fld>
            <a:endParaRPr lang="en-US" dirty="0">
              <a:solidFill>
                <a:srgbClr val="268097">
                  <a:tint val="75000"/>
                </a:srgbClr>
              </a:solidFill>
            </a:endParaRPr>
          </a:p>
        </p:txBody>
      </p:sp>
      <p:pic>
        <p:nvPicPr>
          <p:cNvPr id="9" name="Picture 8">
            <a:extLst>
              <a:ext uri="{FF2B5EF4-FFF2-40B4-BE49-F238E27FC236}">
                <a16:creationId xmlns:a16="http://schemas.microsoft.com/office/drawing/2014/main" id="{CD2F92E1-3D39-A947-A2A5-39C03AF097E4}"/>
              </a:ext>
            </a:extLst>
          </p:cNvPr>
          <p:cNvPicPr>
            <a:picLocks noChangeAspect="1"/>
          </p:cNvPicPr>
          <p:nvPr/>
        </p:nvPicPr>
        <p:blipFill>
          <a:blip r:embed="rId3"/>
          <a:stretch>
            <a:fillRect/>
          </a:stretch>
        </p:blipFill>
        <p:spPr>
          <a:xfrm>
            <a:off x="635000" y="2047083"/>
            <a:ext cx="5566983" cy="4404739"/>
          </a:xfrm>
          <a:prstGeom prst="rect">
            <a:avLst/>
          </a:prstGeom>
        </p:spPr>
      </p:pic>
      <p:sp>
        <p:nvSpPr>
          <p:cNvPr id="6" name="Text Placeholder 3"/>
          <p:cNvSpPr txBox="1">
            <a:spLocks/>
          </p:cNvSpPr>
          <p:nvPr/>
        </p:nvSpPr>
        <p:spPr>
          <a:xfrm>
            <a:off x="6201983" y="2934718"/>
            <a:ext cx="2394020" cy="1654867"/>
          </a:xfrm>
          <a:prstGeom prst="rect">
            <a:avLst/>
          </a:prstGeom>
        </p:spPr>
        <p:txBody>
          <a:bodyPr vert="horz" lIns="91302" tIns="45652" rIns="91302" bIns="45652" rtlCol="0">
            <a:noAutofit/>
          </a:bodyPr>
          <a:lstStyle>
            <a:lvl1pPr marL="120466" indent="-120466" algn="l" defTabSz="456479" rtl="0" eaLnBrk="1" latinLnBrk="0" hangingPunct="1">
              <a:spcBef>
                <a:spcPts val="0"/>
              </a:spcBef>
              <a:spcAft>
                <a:spcPts val="800"/>
              </a:spcAft>
              <a:buClr>
                <a:schemeClr val="tx1"/>
              </a:buClr>
              <a:buSzPct val="90000"/>
              <a:buFont typeface="Lucida Grande"/>
              <a:buChar char="›"/>
              <a:defRPr sz="1200" b="0" i="0" kern="1200" baseline="0">
                <a:solidFill>
                  <a:schemeClr val="bg1"/>
                </a:solidFill>
                <a:latin typeface="+mn-lt"/>
                <a:ea typeface="+mn-ea"/>
                <a:cs typeface="Gotham-Book"/>
              </a:defRPr>
            </a:lvl1pPr>
            <a:lvl2pPr marL="364550" indent="-174352" algn="l" defTabSz="456479"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07" indent="-107791" algn="l" defTabSz="456479"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52" indent="0" algn="l" defTabSz="456479" rtl="0" eaLnBrk="1" latinLnBrk="0" hangingPunct="1">
              <a:spcBef>
                <a:spcPct val="20000"/>
              </a:spcBef>
              <a:buFontTx/>
              <a:buNone/>
              <a:defRPr sz="1000" b="0" i="0" kern="1200">
                <a:solidFill>
                  <a:srgbClr val="47545C"/>
                </a:solidFill>
                <a:latin typeface="Gotham-Book"/>
                <a:ea typeface="+mn-ea"/>
                <a:cs typeface="Gotham-Book"/>
              </a:defRPr>
            </a:lvl4pPr>
            <a:lvl5pPr marL="691069" indent="0" algn="l" defTabSz="456479" rtl="0" eaLnBrk="1" latinLnBrk="0" hangingPunct="1">
              <a:spcBef>
                <a:spcPct val="20000"/>
              </a:spcBef>
              <a:buFontTx/>
              <a:buNone/>
              <a:defRPr sz="800" b="0" i="0" kern="1200">
                <a:solidFill>
                  <a:srgbClr val="47545C"/>
                </a:solidFill>
                <a:latin typeface="Gotham-Book"/>
                <a:ea typeface="+mn-ea"/>
                <a:cs typeface="Gotham-Book"/>
              </a:defRPr>
            </a:lvl5pPr>
            <a:lvl6pPr marL="2510687" indent="-228240" algn="l" defTabSz="456479" rtl="0" eaLnBrk="1" latinLnBrk="0" hangingPunct="1">
              <a:spcBef>
                <a:spcPct val="20000"/>
              </a:spcBef>
              <a:buFont typeface="Arial"/>
              <a:buChar char="•"/>
              <a:defRPr sz="2000" kern="1200">
                <a:solidFill>
                  <a:schemeClr val="tx1"/>
                </a:solidFill>
                <a:latin typeface="+mn-lt"/>
                <a:ea typeface="+mn-ea"/>
                <a:cs typeface="+mn-cs"/>
              </a:defRPr>
            </a:lvl6pPr>
            <a:lvl7pPr marL="2967170" indent="-228240" algn="l" defTabSz="456479" rtl="0" eaLnBrk="1" latinLnBrk="0" hangingPunct="1">
              <a:spcBef>
                <a:spcPct val="20000"/>
              </a:spcBef>
              <a:buFont typeface="Arial"/>
              <a:buChar char="•"/>
              <a:defRPr sz="2000" kern="1200">
                <a:solidFill>
                  <a:schemeClr val="tx1"/>
                </a:solidFill>
                <a:latin typeface="+mn-lt"/>
                <a:ea typeface="+mn-ea"/>
                <a:cs typeface="+mn-cs"/>
              </a:defRPr>
            </a:lvl7pPr>
            <a:lvl8pPr marL="3423662" indent="-228240" algn="l" defTabSz="456479" rtl="0" eaLnBrk="1" latinLnBrk="0" hangingPunct="1">
              <a:spcBef>
                <a:spcPct val="20000"/>
              </a:spcBef>
              <a:buFont typeface="Arial"/>
              <a:buChar char="•"/>
              <a:defRPr sz="2000" kern="1200">
                <a:solidFill>
                  <a:schemeClr val="tx1"/>
                </a:solidFill>
                <a:latin typeface="+mn-lt"/>
                <a:ea typeface="+mn-ea"/>
                <a:cs typeface="+mn-cs"/>
              </a:defRPr>
            </a:lvl8pPr>
            <a:lvl9pPr marL="3880142" indent="-228240" algn="l" defTabSz="456479"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t>Compliance increased modestly, by 2.4%</a:t>
            </a:r>
          </a:p>
          <a:p>
            <a:endParaRPr lang="en-US" sz="1600" dirty="0"/>
          </a:p>
          <a:p>
            <a:pPr marL="230188" indent="-230188">
              <a:buClr>
                <a:schemeClr val="bg1"/>
              </a:buClr>
              <a:buFont typeface="LucidaGrande" charset="0"/>
              <a:buChar char="»"/>
            </a:pPr>
            <a:endParaRPr lang="en-US" sz="1600" dirty="0"/>
          </a:p>
        </p:txBody>
      </p:sp>
    </p:spTree>
    <p:extLst>
      <p:ext uri="{BB962C8B-B14F-4D97-AF65-F5344CB8AC3E}">
        <p14:creationId xmlns:p14="http://schemas.microsoft.com/office/powerpoint/2010/main" val="7527332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8FF1-4E04-DB40-9A4C-FE40D6028955}"/>
              </a:ext>
            </a:extLst>
          </p:cNvPr>
          <p:cNvSpPr>
            <a:spLocks noGrp="1"/>
          </p:cNvSpPr>
          <p:nvPr>
            <p:ph type="title"/>
          </p:nvPr>
        </p:nvSpPr>
        <p:spPr/>
        <p:txBody>
          <a:bodyPr/>
          <a:lstStyle/>
          <a:p>
            <a:r>
              <a:rPr lang="en-US" dirty="0"/>
              <a:t>Reduced Form Results - A Puzzle</a:t>
            </a:r>
          </a:p>
        </p:txBody>
      </p:sp>
      <p:sp>
        <p:nvSpPr>
          <p:cNvPr id="3" name="Slide Number Placeholder 2">
            <a:extLst>
              <a:ext uri="{FF2B5EF4-FFF2-40B4-BE49-F238E27FC236}">
                <a16:creationId xmlns:a16="http://schemas.microsoft.com/office/drawing/2014/main" id="{2A5C6AC0-B9B7-0A41-9531-BD98DCCF980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93</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FEBE8774-6F21-2549-B91B-13C09AEE5A83}"/>
              </a:ext>
            </a:extLst>
          </p:cNvPr>
          <p:cNvSpPr>
            <a:spLocks noGrp="1"/>
          </p:cNvSpPr>
          <p:nvPr>
            <p:ph sz="quarter" idx="12"/>
          </p:nvPr>
        </p:nvSpPr>
        <p:spPr/>
        <p:txBody>
          <a:bodyPr/>
          <a:lstStyle/>
          <a:p>
            <a:pPr marL="285750" indent="-285750">
              <a:buFont typeface="Arial" panose="020B0604020202020204" pitchFamily="34" charset="0"/>
              <a:buChar char="•"/>
            </a:pPr>
            <a:r>
              <a:rPr lang="en-US" sz="2000" dirty="0"/>
              <a:t>Firms are inspected more</a:t>
            </a:r>
          </a:p>
          <a:p>
            <a:pPr marL="285750" indent="-285750">
              <a:buFont typeface="Arial" panose="020B0604020202020204" pitchFamily="34" charset="0"/>
              <a:buChar char="•"/>
            </a:pPr>
            <a:r>
              <a:rPr lang="en-US" sz="2000" dirty="0"/>
              <a:t>But not punished more harshly</a:t>
            </a:r>
          </a:p>
          <a:p>
            <a:pPr marL="285750" indent="-285750">
              <a:buFont typeface="Arial" panose="020B0604020202020204" pitchFamily="34" charset="0"/>
              <a:buChar char="•"/>
            </a:pPr>
            <a:r>
              <a:rPr lang="en-US" sz="2000" dirty="0"/>
              <a:t>Not because firms have cleaned up their act:</a:t>
            </a:r>
          </a:p>
          <a:p>
            <a:pPr marL="707450" lvl="1" indent="-342900">
              <a:buClr>
                <a:schemeClr val="bg1"/>
              </a:buClr>
              <a:buFont typeface=".AppleSystemUIFont" charset="-120"/>
              <a:buChar char="»"/>
            </a:pPr>
            <a:r>
              <a:rPr lang="en-US" sz="2000" dirty="0"/>
              <a:t>S</a:t>
            </a:r>
            <a:r>
              <a:rPr lang="en-US" sz="2000" dirty="0">
                <a:latin typeface="+mn-lt"/>
              </a:rPr>
              <a:t>ome more cheap action (maintenance)</a:t>
            </a:r>
          </a:p>
          <a:p>
            <a:pPr marL="707450" lvl="1" indent="-342900">
              <a:buClr>
                <a:schemeClr val="bg1"/>
              </a:buClr>
              <a:buFont typeface=".AppleSystemUIFont" charset="-120"/>
              <a:buChar char="»"/>
            </a:pPr>
            <a:r>
              <a:rPr lang="en-US" sz="2000" dirty="0"/>
              <a:t>N</a:t>
            </a:r>
            <a:r>
              <a:rPr lang="en-US" sz="2000" dirty="0">
                <a:latin typeface="+mn-lt"/>
              </a:rPr>
              <a:t>o more costly action (equipment installation)</a:t>
            </a:r>
          </a:p>
          <a:p>
            <a:pPr marL="707450" lvl="1" indent="-342900">
              <a:buClr>
                <a:schemeClr val="bg1"/>
              </a:buClr>
              <a:buFont typeface=".AppleSystemUIFont" charset="-120"/>
              <a:buChar char="»"/>
            </a:pPr>
            <a:r>
              <a:rPr lang="en-US" sz="2000" dirty="0">
                <a:latin typeface="+mn-lt"/>
              </a:rPr>
              <a:t>Some decrease in pollution for plants close to the regulatory threshold</a:t>
            </a:r>
          </a:p>
          <a:p>
            <a:pPr marL="707450" lvl="1" indent="-342900">
              <a:buClr>
                <a:schemeClr val="bg1"/>
              </a:buClr>
              <a:buFont typeface=".AppleSystemUIFont" charset="-120"/>
              <a:buChar char="»"/>
            </a:pPr>
            <a:r>
              <a:rPr lang="en-US" sz="2000" dirty="0"/>
              <a:t>N</a:t>
            </a:r>
            <a:r>
              <a:rPr lang="en-US" sz="2000" dirty="0">
                <a:latin typeface="+mn-lt"/>
              </a:rPr>
              <a:t>o decline at the larger level of pollution (in contrast to the audit results)</a:t>
            </a:r>
          </a:p>
          <a:p>
            <a:endParaRPr lang="en-US" sz="2000" dirty="0">
              <a:latin typeface="+mn-lt"/>
            </a:endParaRPr>
          </a:p>
        </p:txBody>
      </p:sp>
    </p:spTree>
    <p:extLst>
      <p:ext uri="{BB962C8B-B14F-4D97-AF65-F5344CB8AC3E}">
        <p14:creationId xmlns:p14="http://schemas.microsoft.com/office/powerpoint/2010/main" val="20615954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8227-8C73-8A40-8F57-73407BE66506}"/>
              </a:ext>
            </a:extLst>
          </p:cNvPr>
          <p:cNvSpPr>
            <a:spLocks noGrp="1"/>
          </p:cNvSpPr>
          <p:nvPr>
            <p:ph type="title"/>
          </p:nvPr>
        </p:nvSpPr>
        <p:spPr/>
        <p:txBody>
          <a:bodyPr/>
          <a:lstStyle/>
          <a:p>
            <a:r>
              <a:rPr lang="en-US" dirty="0"/>
              <a:t>Possible Interpretations</a:t>
            </a:r>
          </a:p>
        </p:txBody>
      </p:sp>
      <p:sp>
        <p:nvSpPr>
          <p:cNvPr id="3" name="Slide Number Placeholder 2">
            <a:extLst>
              <a:ext uri="{FF2B5EF4-FFF2-40B4-BE49-F238E27FC236}">
                <a16:creationId xmlns:a16="http://schemas.microsoft.com/office/drawing/2014/main" id="{E2F64257-769A-8244-BDE2-B60649A5FD9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94</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1E0818F5-996E-0E46-975A-12958FFBF241}"/>
              </a:ext>
            </a:extLst>
          </p:cNvPr>
          <p:cNvSpPr>
            <a:spLocks noGrp="1"/>
          </p:cNvSpPr>
          <p:nvPr>
            <p:ph sz="quarter" idx="12"/>
          </p:nvPr>
        </p:nvSpPr>
        <p:spPr/>
        <p:txBody>
          <a:bodyPr/>
          <a:lstStyle/>
          <a:p>
            <a:pPr marL="285750" indent="-285750">
              <a:buFont typeface="Arial" panose="020B0604020202020204" pitchFamily="34" charset="0"/>
              <a:buChar char="•"/>
            </a:pPr>
            <a:r>
              <a:rPr lang="en-US" sz="2000" dirty="0"/>
              <a:t>Regulator does not use the information against plants</a:t>
            </a:r>
          </a:p>
          <a:p>
            <a:pPr marL="707450" lvl="1" indent="-342900">
              <a:buClr>
                <a:schemeClr val="bg1"/>
              </a:buClr>
              <a:buFont typeface=".AppleSystemUIFont" charset="-120"/>
              <a:buChar char="»"/>
            </a:pPr>
            <a:r>
              <a:rPr lang="en-US" sz="2000" dirty="0"/>
              <a:t>This does not seem to be true, since we do observe costly punishment, and also costly abatement measures. Just no more in the treatment.</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0629846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8227-8C73-8A40-8F57-73407BE66506}"/>
              </a:ext>
            </a:extLst>
          </p:cNvPr>
          <p:cNvSpPr>
            <a:spLocks noGrp="1"/>
          </p:cNvSpPr>
          <p:nvPr>
            <p:ph type="title"/>
          </p:nvPr>
        </p:nvSpPr>
        <p:spPr/>
        <p:txBody>
          <a:bodyPr/>
          <a:lstStyle/>
          <a:p>
            <a:r>
              <a:rPr lang="en-US" dirty="0"/>
              <a:t>Possible Interpretations</a:t>
            </a:r>
          </a:p>
        </p:txBody>
      </p:sp>
      <p:sp>
        <p:nvSpPr>
          <p:cNvPr id="3" name="Slide Number Placeholder 2">
            <a:extLst>
              <a:ext uri="{FF2B5EF4-FFF2-40B4-BE49-F238E27FC236}">
                <a16:creationId xmlns:a16="http://schemas.microsoft.com/office/drawing/2014/main" id="{E2F64257-769A-8244-BDE2-B60649A5FD9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95</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1E0818F5-996E-0E46-975A-12958FFBF241}"/>
              </a:ext>
            </a:extLst>
          </p:cNvPr>
          <p:cNvSpPr>
            <a:spLocks noGrp="1"/>
          </p:cNvSpPr>
          <p:nvPr>
            <p:ph sz="quarter" idx="12"/>
          </p:nvPr>
        </p:nvSpPr>
        <p:spPr/>
        <p:txBody>
          <a:bodyPr/>
          <a:lstStyle/>
          <a:p>
            <a:pPr marL="285750" indent="-285750">
              <a:buFont typeface="Arial" panose="020B0604020202020204" pitchFamily="34" charset="0"/>
              <a:buChar char="•"/>
            </a:pPr>
            <a:r>
              <a:rPr lang="en-US" sz="2000" dirty="0"/>
              <a:t>Regulator does not use the information against plants</a:t>
            </a:r>
          </a:p>
          <a:p>
            <a:pPr marL="707450" lvl="1" indent="-342900">
              <a:buClr>
                <a:schemeClr val="bg1"/>
              </a:buClr>
              <a:buFont typeface=".AppleSystemUIFont" charset="-120"/>
              <a:buChar char="»"/>
            </a:pPr>
            <a:r>
              <a:rPr lang="en-US" sz="2000" dirty="0"/>
              <a:t>This does not seem to be true, since we do observe costly punishment, and also costly abatement measures. Just no more in the treatment.</a:t>
            </a:r>
          </a:p>
          <a:p>
            <a:pPr marL="285750" indent="-285750">
              <a:buFont typeface="Arial" panose="020B0604020202020204" pitchFamily="34" charset="0"/>
              <a:buChar char="•"/>
            </a:pPr>
            <a:r>
              <a:rPr lang="en-US" sz="2000" dirty="0"/>
              <a:t>Additional inspections were systematically ignored</a:t>
            </a:r>
          </a:p>
          <a:p>
            <a:pPr marL="707450" lvl="1" indent="-342900">
              <a:buClr>
                <a:schemeClr val="bg1"/>
              </a:buClr>
              <a:buFont typeface=".AppleSystemUIFont" charset="-120"/>
              <a:buChar char="»"/>
            </a:pPr>
            <a:r>
              <a:rPr lang="en-US" sz="2000" dirty="0"/>
              <a:t>This does not seem to be true, as the additional inspections were entered into the system</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41191643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8227-8C73-8A40-8F57-73407BE66506}"/>
              </a:ext>
            </a:extLst>
          </p:cNvPr>
          <p:cNvSpPr>
            <a:spLocks noGrp="1"/>
          </p:cNvSpPr>
          <p:nvPr>
            <p:ph type="title"/>
          </p:nvPr>
        </p:nvSpPr>
        <p:spPr/>
        <p:txBody>
          <a:bodyPr/>
          <a:lstStyle/>
          <a:p>
            <a:r>
              <a:rPr lang="en-US" dirty="0"/>
              <a:t>Possible Interpretations</a:t>
            </a:r>
          </a:p>
        </p:txBody>
      </p:sp>
      <p:sp>
        <p:nvSpPr>
          <p:cNvPr id="3" name="Slide Number Placeholder 2">
            <a:extLst>
              <a:ext uri="{FF2B5EF4-FFF2-40B4-BE49-F238E27FC236}">
                <a16:creationId xmlns:a16="http://schemas.microsoft.com/office/drawing/2014/main" id="{E2F64257-769A-8244-BDE2-B60649A5FD9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96</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1E0818F5-996E-0E46-975A-12958FFBF241}"/>
              </a:ext>
            </a:extLst>
          </p:cNvPr>
          <p:cNvSpPr>
            <a:spLocks noGrp="1"/>
          </p:cNvSpPr>
          <p:nvPr>
            <p:ph sz="quarter" idx="12"/>
          </p:nvPr>
        </p:nvSpPr>
        <p:spPr/>
        <p:txBody>
          <a:bodyPr/>
          <a:lstStyle/>
          <a:p>
            <a:pPr marL="285750" indent="-285750">
              <a:buFont typeface="Arial" panose="020B0604020202020204" pitchFamily="34" charset="0"/>
              <a:buChar char="•"/>
            </a:pPr>
            <a:r>
              <a:rPr lang="en-US" sz="2000" dirty="0"/>
              <a:t>Regulator does not use the information against plants</a:t>
            </a:r>
          </a:p>
          <a:p>
            <a:pPr marL="707450" lvl="1" indent="-342900">
              <a:buClr>
                <a:schemeClr val="bg1"/>
              </a:buClr>
              <a:buFont typeface=".AppleSystemUIFont" charset="-120"/>
              <a:buChar char="»"/>
            </a:pPr>
            <a:r>
              <a:rPr lang="en-US" sz="2000" dirty="0"/>
              <a:t>This does not seem to be true, since we do observe costly punishment, and also costly abatement measures. Just no more in the treatment.</a:t>
            </a:r>
          </a:p>
          <a:p>
            <a:pPr marL="285750" indent="-285750">
              <a:buFont typeface="Arial" panose="020B0604020202020204" pitchFamily="34" charset="0"/>
              <a:buChar char="•"/>
            </a:pPr>
            <a:r>
              <a:rPr lang="en-US" sz="2000" dirty="0"/>
              <a:t>Additional inspections were systematically ignored</a:t>
            </a:r>
          </a:p>
          <a:p>
            <a:pPr marL="707450" lvl="1" indent="-342900">
              <a:buClr>
                <a:schemeClr val="bg1"/>
              </a:buClr>
              <a:buFont typeface=".AppleSystemUIFont" charset="-120"/>
              <a:buChar char="»"/>
            </a:pPr>
            <a:r>
              <a:rPr lang="en-US" sz="2000" dirty="0"/>
              <a:t>This does not seem to be true, as the additional inspections were entered into the system</a:t>
            </a:r>
          </a:p>
          <a:p>
            <a:pPr marL="285750" indent="-285750">
              <a:buFont typeface="Arial" panose="020B0604020202020204" pitchFamily="34" charset="0"/>
              <a:buChar char="•"/>
            </a:pPr>
            <a:r>
              <a:rPr lang="en-US" sz="2000" dirty="0"/>
              <a:t>The information collected in the additional inspections was different than that of the average inspection.</a:t>
            </a:r>
          </a:p>
          <a:p>
            <a:pPr marL="707450" lvl="1" indent="-342900">
              <a:buClr>
                <a:schemeClr val="bg1"/>
              </a:buClr>
              <a:buFont typeface=".AppleSystemUIFont" charset="-120"/>
              <a:buChar char="»"/>
            </a:pPr>
            <a:r>
              <a:rPr lang="en-US" sz="2000" dirty="0"/>
              <a:t>This is the hypothesis we will explore now</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870224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8FF1-4E04-DB40-9A4C-FE40D6028955}"/>
              </a:ext>
            </a:extLst>
          </p:cNvPr>
          <p:cNvSpPr>
            <a:spLocks noGrp="1"/>
          </p:cNvSpPr>
          <p:nvPr>
            <p:ph type="title"/>
          </p:nvPr>
        </p:nvSpPr>
        <p:spPr/>
        <p:txBody>
          <a:bodyPr/>
          <a:lstStyle/>
          <a:p>
            <a:r>
              <a:rPr lang="en-US" dirty="0"/>
              <a:t>Structural Model</a:t>
            </a:r>
          </a:p>
        </p:txBody>
      </p:sp>
      <p:sp>
        <p:nvSpPr>
          <p:cNvPr id="3" name="Slide Number Placeholder 2">
            <a:extLst>
              <a:ext uri="{FF2B5EF4-FFF2-40B4-BE49-F238E27FC236}">
                <a16:creationId xmlns:a16="http://schemas.microsoft.com/office/drawing/2014/main" id="{2A5C6AC0-B9B7-0A41-9531-BD98DCCF980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97</a:t>
            </a:fld>
            <a:endParaRPr lang="en-US" dirty="0">
              <a:solidFill>
                <a:srgbClr val="268097">
                  <a:tint val="75000"/>
                </a:srgbClr>
              </a:solidFill>
            </a:endParaRPr>
          </a:p>
        </p:txBody>
      </p:sp>
      <p:sp>
        <p:nvSpPr>
          <p:cNvPr id="4" name="Content Placeholder 3">
            <a:extLst>
              <a:ext uri="{FF2B5EF4-FFF2-40B4-BE49-F238E27FC236}">
                <a16:creationId xmlns:a16="http://schemas.microsoft.com/office/drawing/2014/main" id="{FEBE8774-6F21-2549-B91B-13C09AEE5A83}"/>
              </a:ext>
            </a:extLst>
          </p:cNvPr>
          <p:cNvSpPr>
            <a:spLocks noGrp="1"/>
          </p:cNvSpPr>
          <p:nvPr>
            <p:ph sz="quarter" idx="12"/>
          </p:nvPr>
        </p:nvSpPr>
        <p:spPr/>
        <p:txBody>
          <a:bodyPr/>
          <a:lstStyle/>
          <a:p>
            <a:r>
              <a:rPr lang="en-US" sz="2000" dirty="0">
                <a:latin typeface="+mn-lt"/>
              </a:rPr>
              <a:t>Proceed with a dynamic game model of regulatory costs, inspector behavior, and plant responses</a:t>
            </a:r>
          </a:p>
          <a:p>
            <a:pPr marL="285750" indent="-285750">
              <a:buFont typeface="Arial" panose="020B0604020202020204" pitchFamily="34" charset="0"/>
              <a:buChar char="•"/>
            </a:pPr>
            <a:r>
              <a:rPr lang="en-US" sz="2000" dirty="0">
                <a:latin typeface="+mn-lt"/>
              </a:rPr>
              <a:t>Regulatory machine can inspect, warn, punish, or accept</a:t>
            </a:r>
          </a:p>
          <a:p>
            <a:pPr marL="285750" indent="-285750">
              <a:buFont typeface="Arial" panose="020B0604020202020204" pitchFamily="34" charset="0"/>
              <a:buChar char="•"/>
            </a:pPr>
            <a:r>
              <a:rPr lang="en-US" sz="2000" dirty="0">
                <a:latin typeface="+mn-lt"/>
              </a:rPr>
              <a:t>Plant can ignore or comply</a:t>
            </a:r>
          </a:p>
        </p:txBody>
      </p:sp>
      <p:pic>
        <p:nvPicPr>
          <p:cNvPr id="5" name="Picture 4">
            <a:extLst>
              <a:ext uri="{FF2B5EF4-FFF2-40B4-BE49-F238E27FC236}">
                <a16:creationId xmlns:a16="http://schemas.microsoft.com/office/drawing/2014/main" id="{E0A15A5F-73D5-6945-9BEF-313370A9F806}"/>
              </a:ext>
            </a:extLst>
          </p:cNvPr>
          <p:cNvPicPr>
            <a:picLocks noChangeAspect="1"/>
          </p:cNvPicPr>
          <p:nvPr/>
        </p:nvPicPr>
        <p:blipFill>
          <a:blip r:embed="rId3"/>
          <a:stretch>
            <a:fillRect/>
          </a:stretch>
        </p:blipFill>
        <p:spPr>
          <a:xfrm>
            <a:off x="674755" y="3779078"/>
            <a:ext cx="6759713" cy="2690760"/>
          </a:xfrm>
          <a:prstGeom prst="rect">
            <a:avLst/>
          </a:prstGeom>
        </p:spPr>
      </p:pic>
    </p:spTree>
    <p:extLst>
      <p:ext uri="{BB962C8B-B14F-4D97-AF65-F5344CB8AC3E}">
        <p14:creationId xmlns:p14="http://schemas.microsoft.com/office/powerpoint/2010/main" val="31920812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64F5-5FC1-3E40-97D5-14D4A6BF4EDB}"/>
              </a:ext>
            </a:extLst>
          </p:cNvPr>
          <p:cNvSpPr>
            <a:spLocks noGrp="1"/>
          </p:cNvSpPr>
          <p:nvPr>
            <p:ph type="title"/>
          </p:nvPr>
        </p:nvSpPr>
        <p:spPr/>
        <p:txBody>
          <a:bodyPr/>
          <a:lstStyle/>
          <a:p>
            <a:r>
              <a:rPr lang="en-US" dirty="0"/>
              <a:t>Structure of Penalty Stage Actions</a:t>
            </a:r>
          </a:p>
        </p:txBody>
      </p:sp>
      <p:sp>
        <p:nvSpPr>
          <p:cNvPr id="3" name="Slide Number Placeholder 2">
            <a:extLst>
              <a:ext uri="{FF2B5EF4-FFF2-40B4-BE49-F238E27FC236}">
                <a16:creationId xmlns:a16="http://schemas.microsoft.com/office/drawing/2014/main" id="{21E69A69-977F-8847-B73F-90852C7A58A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98</a:t>
            </a:fld>
            <a:endParaRPr lang="en-US" dirty="0">
              <a:solidFill>
                <a:srgbClr val="268097">
                  <a:tint val="75000"/>
                </a:srgbClr>
              </a:solidFill>
            </a:endParaRPr>
          </a:p>
        </p:txBody>
      </p:sp>
      <p:pic>
        <p:nvPicPr>
          <p:cNvPr id="6" name="Picture 5">
            <a:extLst>
              <a:ext uri="{FF2B5EF4-FFF2-40B4-BE49-F238E27FC236}">
                <a16:creationId xmlns:a16="http://schemas.microsoft.com/office/drawing/2014/main" id="{A83EC4A1-7E1E-D645-9B7F-BA1CBBA46817}"/>
              </a:ext>
            </a:extLst>
          </p:cNvPr>
          <p:cNvPicPr>
            <a:picLocks noChangeAspect="1"/>
          </p:cNvPicPr>
          <p:nvPr/>
        </p:nvPicPr>
        <p:blipFill>
          <a:blip r:embed="rId3"/>
          <a:stretch>
            <a:fillRect/>
          </a:stretch>
        </p:blipFill>
        <p:spPr>
          <a:xfrm>
            <a:off x="677864" y="2108638"/>
            <a:ext cx="6180136" cy="4604464"/>
          </a:xfrm>
          <a:prstGeom prst="rect">
            <a:avLst/>
          </a:prstGeom>
        </p:spPr>
      </p:pic>
    </p:spTree>
    <p:extLst>
      <p:ext uri="{BB962C8B-B14F-4D97-AF65-F5344CB8AC3E}">
        <p14:creationId xmlns:p14="http://schemas.microsoft.com/office/powerpoint/2010/main" val="40580841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8FF1-4E04-DB40-9A4C-FE40D6028955}"/>
              </a:ext>
            </a:extLst>
          </p:cNvPr>
          <p:cNvSpPr>
            <a:spLocks noGrp="1"/>
          </p:cNvSpPr>
          <p:nvPr>
            <p:ph type="title"/>
          </p:nvPr>
        </p:nvSpPr>
        <p:spPr/>
        <p:txBody>
          <a:bodyPr/>
          <a:lstStyle/>
          <a:p>
            <a:r>
              <a:rPr lang="en-US" dirty="0"/>
              <a:t>Compliance and Punishment</a:t>
            </a:r>
          </a:p>
        </p:txBody>
      </p:sp>
      <p:sp>
        <p:nvSpPr>
          <p:cNvPr id="3" name="Slide Number Placeholder 2">
            <a:extLst>
              <a:ext uri="{FF2B5EF4-FFF2-40B4-BE49-F238E27FC236}">
                <a16:creationId xmlns:a16="http://schemas.microsoft.com/office/drawing/2014/main" id="{2A5C6AC0-B9B7-0A41-9531-BD98DCCF9808}"/>
              </a:ext>
            </a:extLst>
          </p:cNvPr>
          <p:cNvSpPr>
            <a:spLocks noGrp="1"/>
          </p:cNvSpPr>
          <p:nvPr>
            <p:ph type="sldNum" sz="quarter" idx="11"/>
          </p:nvPr>
        </p:nvSpPr>
        <p:spPr/>
        <p:txBody>
          <a:bodyPr/>
          <a:lstStyle/>
          <a:p>
            <a:fld id="{89CCB5FB-16D9-7C48-89F1-FBC82D9218F8}" type="slidenum">
              <a:rPr lang="en-US" smtClean="0">
                <a:solidFill>
                  <a:srgbClr val="268097">
                    <a:tint val="75000"/>
                  </a:srgbClr>
                </a:solidFill>
              </a:rPr>
              <a:pPr/>
              <a:t>99</a:t>
            </a:fld>
            <a:endParaRPr lang="en-US" dirty="0">
              <a:solidFill>
                <a:srgbClr val="268097">
                  <a:tint val="75000"/>
                </a:srgbClr>
              </a:solidFill>
            </a:endParaRPr>
          </a:p>
        </p:txBody>
      </p:sp>
      <p:sp>
        <p:nvSpPr>
          <p:cNvPr id="4" name="TextBox 3">
            <a:extLst>
              <a:ext uri="{FF2B5EF4-FFF2-40B4-BE49-F238E27FC236}">
                <a16:creationId xmlns:a16="http://schemas.microsoft.com/office/drawing/2014/main" id="{890E424E-3F3F-BB41-9802-A04FADF36839}"/>
              </a:ext>
            </a:extLst>
          </p:cNvPr>
          <p:cNvSpPr txBox="1"/>
          <p:nvPr/>
        </p:nvSpPr>
        <p:spPr>
          <a:xfrm>
            <a:off x="635000" y="2205356"/>
            <a:ext cx="7157835" cy="1077218"/>
          </a:xfrm>
          <a:prstGeom prst="rect">
            <a:avLst/>
          </a:prstGeom>
          <a:noFill/>
        </p:spPr>
        <p:txBody>
          <a:bodyPr wrap="square" rtlCol="0">
            <a:spAutoFit/>
          </a:bodyPr>
          <a:lstStyle/>
          <a:p>
            <a:r>
              <a:rPr lang="en-US" sz="1600" dirty="0"/>
              <a:t>Regulator punishes plant in high-pollution states, and plant complies when pollution is high. This figure shows the predicted probabilities of compliance and punishment.</a:t>
            </a:r>
          </a:p>
          <a:p>
            <a:endParaRPr lang="en-US" sz="1600" dirty="0"/>
          </a:p>
        </p:txBody>
      </p:sp>
      <p:pic>
        <p:nvPicPr>
          <p:cNvPr id="7" name="Picture 6">
            <a:extLst>
              <a:ext uri="{FF2B5EF4-FFF2-40B4-BE49-F238E27FC236}">
                <a16:creationId xmlns:a16="http://schemas.microsoft.com/office/drawing/2014/main" id="{29EA91E1-CA10-B243-BD5D-EE0A51C7FCE0}"/>
              </a:ext>
            </a:extLst>
          </p:cNvPr>
          <p:cNvPicPr>
            <a:picLocks noChangeAspect="1"/>
          </p:cNvPicPr>
          <p:nvPr/>
        </p:nvPicPr>
        <p:blipFill>
          <a:blip r:embed="rId3"/>
          <a:stretch>
            <a:fillRect/>
          </a:stretch>
        </p:blipFill>
        <p:spPr>
          <a:xfrm>
            <a:off x="1671983" y="3016519"/>
            <a:ext cx="5180013" cy="3841481"/>
          </a:xfrm>
          <a:prstGeom prst="rect">
            <a:avLst/>
          </a:prstGeom>
        </p:spPr>
      </p:pic>
    </p:spTree>
    <p:extLst>
      <p:ext uri="{BB962C8B-B14F-4D97-AF65-F5344CB8AC3E}">
        <p14:creationId xmlns:p14="http://schemas.microsoft.com/office/powerpoint/2010/main" val="3728723020"/>
      </p:ext>
    </p:extLst>
  </p:cSld>
  <p:clrMapOvr>
    <a:masterClrMapping/>
  </p:clrMapOvr>
</p:sld>
</file>

<file path=ppt/theme/theme1.xml><?xml version="1.0" encoding="utf-8"?>
<a:theme xmlns:a="http://schemas.openxmlformats.org/drawingml/2006/main" name="Theme1">
  <a:themeElements>
    <a:clrScheme name="EPIC Theme">
      <a:dk1>
        <a:srgbClr val="268097"/>
      </a:dk1>
      <a:lt1>
        <a:srgbClr val="47545C"/>
      </a:lt1>
      <a:dk2>
        <a:srgbClr val="941100"/>
      </a:dk2>
      <a:lt2>
        <a:srgbClr val="FFFFFF"/>
      </a:lt2>
      <a:accent1>
        <a:srgbClr val="A1B76D"/>
      </a:accent1>
      <a:accent2>
        <a:srgbClr val="FFCC00"/>
      </a:accent2>
      <a:accent3>
        <a:srgbClr val="000000"/>
      </a:accent3>
      <a:accent4>
        <a:srgbClr val="3E3E3E"/>
      </a:accent4>
      <a:accent5>
        <a:srgbClr val="74ACC0"/>
      </a:accent5>
      <a:accent6>
        <a:srgbClr val="F79646"/>
      </a:accent6>
      <a:hlink>
        <a:srgbClr val="0000FF"/>
      </a:hlink>
      <a:folHlink>
        <a:srgbClr val="800080"/>
      </a:folHlink>
    </a:clrScheme>
    <a:fontScheme name="EPIC - Gotham">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B0A36194-100F-4413-89F4-53675EC819C9}" vid="{544DA7ED-AC50-4396-B664-134B1E2A31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PIC Theme">
    <a:dk1>
      <a:srgbClr val="268097"/>
    </a:dk1>
    <a:lt1>
      <a:srgbClr val="47545C"/>
    </a:lt1>
    <a:dk2>
      <a:srgbClr val="941100"/>
    </a:dk2>
    <a:lt2>
      <a:srgbClr val="FFFFFF"/>
    </a:lt2>
    <a:accent1>
      <a:srgbClr val="A1B76D"/>
    </a:accent1>
    <a:accent2>
      <a:srgbClr val="FFCC00"/>
    </a:accent2>
    <a:accent3>
      <a:srgbClr val="000000"/>
    </a:accent3>
    <a:accent4>
      <a:srgbClr val="3E3E3E"/>
    </a:accent4>
    <a:accent5>
      <a:srgbClr val="74ACC0"/>
    </a:accent5>
    <a:accent6>
      <a:srgbClr val="F79646"/>
    </a:accent6>
    <a:hlink>
      <a:srgbClr val="0000FF"/>
    </a:hlink>
    <a:folHlink>
      <a:srgbClr val="800080"/>
    </a:folHlink>
  </a:clrScheme>
  <a:fontScheme name="EPIC - Gotham">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Theme1</Template>
  <TotalTime>12706</TotalTime>
  <Words>5493</Words>
  <Application>Microsoft Macintosh PowerPoint</Application>
  <PresentationFormat>On-screen Show (4:3)</PresentationFormat>
  <Paragraphs>842</Paragraphs>
  <Slides>126</Slides>
  <Notes>81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126</vt:i4>
      </vt:variant>
    </vt:vector>
  </HeadingPairs>
  <TitlesOfParts>
    <vt:vector size="145" baseType="lpstr">
      <vt:lpstr>.AppleSystemUIFont</vt:lpstr>
      <vt:lpstr>等线</vt:lpstr>
      <vt:lpstr>Segoe UI</vt:lpstr>
      <vt:lpstr>Arial</vt:lpstr>
      <vt:lpstr>Calibri</vt:lpstr>
      <vt:lpstr>Century Gothic</vt:lpstr>
      <vt:lpstr>Georgia</vt:lpstr>
      <vt:lpstr>Gotham</vt:lpstr>
      <vt:lpstr>Gotham Black</vt:lpstr>
      <vt:lpstr>Gotham Bold</vt:lpstr>
      <vt:lpstr>Gotham Book</vt:lpstr>
      <vt:lpstr>Gotham Medium</vt:lpstr>
      <vt:lpstr>Gotham-Bold</vt:lpstr>
      <vt:lpstr>Gotham-Book</vt:lpstr>
      <vt:lpstr>Helvetica</vt:lpstr>
      <vt:lpstr>Lucida Grande</vt:lpstr>
      <vt:lpstr>LucidaGrande</vt:lpstr>
      <vt:lpstr>Wingdings</vt:lpstr>
      <vt:lpstr>Theme1</vt:lpstr>
      <vt:lpstr>PowerPoint Presentation</vt:lpstr>
      <vt:lpstr>1. Canada Exceeded Kyoto Targets by 25%, So Dropped Out</vt:lpstr>
      <vt:lpstr>2. Poor Compliance with Particulate Matter Regulatory Standards in India</vt:lpstr>
      <vt:lpstr>3. Non-Compliance with National Standards is Pervasive</vt:lpstr>
      <vt:lpstr>4. In the real world, there is tremendous heterogeneity in regulations’ costs</vt:lpstr>
      <vt:lpstr>Overview</vt:lpstr>
      <vt:lpstr>Outline</vt:lpstr>
      <vt:lpstr>PowerPoint Presentation</vt:lpstr>
      <vt:lpstr>1970 Clean Air Act Amendments</vt:lpstr>
      <vt:lpstr>1970 Clean Air Act Amendments</vt:lpstr>
      <vt:lpstr>TSPs Attainment Status</vt:lpstr>
      <vt:lpstr>Trends in TSPs by Attainment Status</vt:lpstr>
      <vt:lpstr>Empirical Method</vt:lpstr>
      <vt:lpstr>IV Results: TSPs on Log Housing Values</vt:lpstr>
      <vt:lpstr>Summary of Results</vt:lpstr>
      <vt:lpstr>PowerPoint Presentation</vt:lpstr>
      <vt:lpstr>Defensive Investments</vt:lpstr>
      <vt:lpstr>Defensive Investments</vt:lpstr>
      <vt:lpstr>Results</vt:lpstr>
      <vt:lpstr>Outline</vt:lpstr>
      <vt:lpstr>PowerPoint Presentation</vt:lpstr>
      <vt:lpstr>PowerPoint Presentation</vt:lpstr>
      <vt:lpstr>China’s Huai River Winter Heating Policy</vt:lpstr>
      <vt:lpstr>The Dividing Line</vt:lpstr>
      <vt:lpstr>The Boiler Heating System</vt:lpstr>
      <vt:lpstr>PM10 Concentrations, by Distance from Huai River</vt:lpstr>
      <vt:lpstr>Life Expectancy, by Distance from Huai River</vt:lpstr>
      <vt:lpstr>Local Linear IV Estimates of the Effect of PM10 on Life Expectancy</vt:lpstr>
      <vt:lpstr>Conclusions</vt:lpstr>
      <vt:lpstr>Outline</vt:lpstr>
      <vt:lpstr>PowerPoint Presentation</vt:lpstr>
      <vt:lpstr>Global concentrations of PM2.5</vt:lpstr>
      <vt:lpstr>Projected Increase in Life Expectancy if Air Pollution Met WHO Standards </vt:lpstr>
      <vt:lpstr>Benefits – Growing Literature</vt:lpstr>
      <vt:lpstr>Outline</vt:lpstr>
      <vt:lpstr>Regulations Impose Costs on Firms</vt:lpstr>
      <vt:lpstr>Model of Regulatory Costs</vt:lpstr>
      <vt:lpstr>Model of Regulatory Costs</vt:lpstr>
      <vt:lpstr>Outline</vt:lpstr>
      <vt:lpstr>PowerPoint Presentation</vt:lpstr>
      <vt:lpstr>Methodology</vt:lpstr>
      <vt:lpstr>Impact of regulation: Employment</vt:lpstr>
      <vt:lpstr>Conclusions</vt:lpstr>
      <vt:lpstr>PowerPoint Presentation</vt:lpstr>
      <vt:lpstr>Background</vt:lpstr>
      <vt:lpstr>Share of Polluting Industries’ Output Produced in Nonattainment Counties by Pollutant</vt:lpstr>
      <vt:lpstr>Methodology</vt:lpstr>
      <vt:lpstr>TFP Effects of Nonattainment</vt:lpstr>
      <vt:lpstr>Findings</vt:lpstr>
      <vt:lpstr>Outline</vt:lpstr>
      <vt:lpstr>PowerPoint Presentation</vt:lpstr>
      <vt:lpstr>Overview</vt:lpstr>
      <vt:lpstr>Methodology</vt:lpstr>
      <vt:lpstr>Methodology – Water Discharge Fees</vt:lpstr>
      <vt:lpstr>Methodology – Water Discharge Fees</vt:lpstr>
      <vt:lpstr>Initial Results: Log SO2 by year</vt:lpstr>
      <vt:lpstr>Initial Results: Log NOx by year</vt:lpstr>
      <vt:lpstr>Initial Results: Border SO2 Fees Pollution Levels</vt:lpstr>
      <vt:lpstr>Initial Results: Border Impact on Output for SO2 Fees</vt:lpstr>
      <vt:lpstr>Magnitudes of Preliminary Results</vt:lpstr>
      <vt:lpstr>Regulatory Costs – Other Work</vt:lpstr>
      <vt:lpstr>Outline</vt:lpstr>
      <vt:lpstr>Evolution of the Theory of Environmental Regulatory Enforcement</vt:lpstr>
      <vt:lpstr>Evolution of the Theory of Environmental Regulatory Enforcement</vt:lpstr>
      <vt:lpstr>Evolution of the Theory of Environmental Regulatory Enforcement</vt:lpstr>
      <vt:lpstr>But even with “good” regulations on the books, how can things go wrong?</vt:lpstr>
      <vt:lpstr>But even with “good” regulations on the books, how can things go wrong?</vt:lpstr>
      <vt:lpstr>Enforcement Matters</vt:lpstr>
      <vt:lpstr>Outline</vt:lpstr>
      <vt:lpstr>PowerPoint Presentation</vt:lpstr>
      <vt:lpstr>Case Study: An Experiment to Improve Environmental Regulation in Gujarat</vt:lpstr>
      <vt:lpstr>The Policy Status Quo</vt:lpstr>
      <vt:lpstr>Final-outlet water and boiler-stack air samples</vt:lpstr>
      <vt:lpstr>Getting a Better Pollution Audit</vt:lpstr>
      <vt:lpstr>Getting a Better Pollution Audit</vt:lpstr>
      <vt:lpstr>Getting a Better Pollution Audit</vt:lpstr>
      <vt:lpstr>Getting a Better Pollution Audit</vt:lpstr>
      <vt:lpstr>Getting a Better Pollution Audit</vt:lpstr>
      <vt:lpstr>        </vt:lpstr>
      <vt:lpstr>Low Likelihood of Meaningful Punishment</vt:lpstr>
      <vt:lpstr>Quantile Regression Effects of Treatment on Endline Pollution</vt:lpstr>
      <vt:lpstr>Outline</vt:lpstr>
      <vt:lpstr>PowerPoint Presentation</vt:lpstr>
      <vt:lpstr>Government Inspections</vt:lpstr>
      <vt:lpstr>Methodology</vt:lpstr>
      <vt:lpstr>Fewer Actual Inspections than Prescribed, so Lots of Regulatory Discretion</vt:lpstr>
      <vt:lpstr>Experiment &amp; Control Samples</vt:lpstr>
      <vt:lpstr>Inspections by Treatment Status</vt:lpstr>
      <vt:lpstr>Regulatory Actions by Treatment Status</vt:lpstr>
      <vt:lpstr>Firm Response</vt:lpstr>
      <vt:lpstr>Endline Pollution and Compliance on Treatment</vt:lpstr>
      <vt:lpstr>Compliance from Marginal Plants</vt:lpstr>
      <vt:lpstr>Reduced Form Results - A Puzzle</vt:lpstr>
      <vt:lpstr>Possible Interpretations</vt:lpstr>
      <vt:lpstr>Possible Interpretations</vt:lpstr>
      <vt:lpstr>Possible Interpretations</vt:lpstr>
      <vt:lpstr>Structural Model</vt:lpstr>
      <vt:lpstr>Structure of Penalty Stage Actions</vt:lpstr>
      <vt:lpstr>Compliance and Punishment</vt:lpstr>
      <vt:lpstr>Cost of Environmental Regulation for Regulated Plants (t=6)</vt:lpstr>
      <vt:lpstr>Regulatory Penalties Significant in Context</vt:lpstr>
      <vt:lpstr>Conclusions for Regulation Efficacy </vt:lpstr>
      <vt:lpstr>Conclusions for Regulation Efficacy </vt:lpstr>
      <vt:lpstr>The Value of Discretion: Counterfactual Pollution Abatement by Targeting Regime</vt:lpstr>
      <vt:lpstr>Conclusions from 2 Gujarat Studies</vt:lpstr>
      <vt:lpstr>Outline</vt:lpstr>
      <vt:lpstr>PowerPoint Presentation</vt:lpstr>
      <vt:lpstr>EPA Inspections</vt:lpstr>
      <vt:lpstr>Are inspections properly targeted?</vt:lpstr>
      <vt:lpstr>Machine learning method</vt:lpstr>
      <vt:lpstr>ML Model 10 Top Variables</vt:lpstr>
      <vt:lpstr>Preliminary Results</vt:lpstr>
      <vt:lpstr>Outline</vt:lpstr>
      <vt:lpstr>PowerPoint Presentation</vt:lpstr>
      <vt:lpstr>Does better information improve environmental regulation?</vt:lpstr>
      <vt:lpstr>CEMS - Several years in the making</vt:lpstr>
      <vt:lpstr>Regulatory use of CEMS data and RCT</vt:lpstr>
      <vt:lpstr>Outline</vt:lpstr>
      <vt:lpstr>PowerPoint Presentation</vt:lpstr>
      <vt:lpstr>Maharashtra Star-Rating Program</vt:lpstr>
      <vt:lpstr>Star-Rating Method</vt:lpstr>
      <vt:lpstr>Website Example</vt:lpstr>
      <vt:lpstr>PowerPoint Presentation</vt:lpstr>
      <vt:lpstr>Stakeholder Responses</vt:lpstr>
      <vt:lpstr>Existing Work - Enforcement</vt:lpstr>
      <vt:lpstr>Main Takeaways</vt:lpstr>
    </vt:vector>
  </TitlesOfParts>
  <Company>Microsoft</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Global Energy Challenge</dc:title>
  <dc:creator>Johanna Rayl</dc:creator>
  <cp:lastModifiedBy>Microsoft Office User</cp:lastModifiedBy>
  <cp:revision>1823</cp:revision>
  <cp:lastPrinted>2018-05-17T22:20:35Z</cp:lastPrinted>
  <dcterms:created xsi:type="dcterms:W3CDTF">2017-07-17T14:52:17Z</dcterms:created>
  <dcterms:modified xsi:type="dcterms:W3CDTF">2018-05-17T22:24:28Z</dcterms:modified>
</cp:coreProperties>
</file>